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87" r:id="rId4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99"/>
    <a:srgbClr val="FF99FF"/>
    <a:srgbClr val="339966"/>
    <a:srgbClr val="CCCCFF"/>
    <a:srgbClr val="0356B1"/>
    <a:srgbClr val="024EA2"/>
    <a:srgbClr val="024B9C"/>
    <a:srgbClr val="035DC1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729D49-F14A-4F3A-9F54-1D628E798D50}" v="15" dt="2023-05-23T09:39:08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2277" autoAdjust="0"/>
  </p:normalViewPr>
  <p:slideViewPr>
    <p:cSldViewPr snapToGrid="0">
      <p:cViewPr varScale="1">
        <p:scale>
          <a:sx n="108" d="100"/>
          <a:sy n="108" d="100"/>
        </p:scale>
        <p:origin x="700" y="112"/>
      </p:cViewPr>
      <p:guideLst>
        <p:guide orient="horz" pos="209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02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702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08982"/>
            <a:ext cx="2944283" cy="497020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2"/>
            <a:ext cx="2944283" cy="497020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02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23/05/2023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08982"/>
            <a:ext cx="2944283" cy="497020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2"/>
            <a:ext cx="2944283" cy="497020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F2995-AB43-4B7C-B8CD-9DC7C3692A9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89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490" y="943716"/>
            <a:ext cx="9240860" cy="1450525"/>
          </a:xfrm>
          <a:prstGeom prst="rect">
            <a:avLst/>
          </a:prstGeom>
          <a:solidFill>
            <a:srgbClr val="FF990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kern="1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 / Representative</a:t>
            </a:r>
            <a:endParaRPr kumimoji="0" lang="en-GB" sz="1800" b="1" i="0" u="none" strike="noStrike" kern="100" cap="none" spc="0" normalizeH="0" baseline="0" noProof="0" dirty="0">
              <a:ln>
                <a:noFill/>
              </a:ln>
              <a:effectLst/>
              <a:uLnTx/>
              <a:uFillTx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GB" sz="1100" b="1" dirty="0"/>
              <a:t>Territory Name: 	Country: </a:t>
            </a:r>
            <a:r>
              <a:rPr lang="en-GB" sz="1100" dirty="0"/>
              <a:t>	</a:t>
            </a:r>
            <a:r>
              <a:rPr lang="en-GB" sz="1100" b="1" dirty="0"/>
              <a:t>Population:             Representative Organisation:</a:t>
            </a:r>
            <a:endParaRPr lang="en-GB" sz="1100" dirty="0"/>
          </a:p>
          <a:p>
            <a:pPr algn="just">
              <a:spcAft>
                <a:spcPts val="600"/>
              </a:spcAft>
            </a:pPr>
            <a:endParaRPr lang="en-GB" sz="1100" dirty="0"/>
          </a:p>
          <a:p>
            <a:pPr algn="just">
              <a:spcAft>
                <a:spcPts val="600"/>
              </a:spcAft>
            </a:pPr>
            <a:endParaRPr lang="en-GB" sz="1100" dirty="0"/>
          </a:p>
          <a:p>
            <a:pPr algn="just">
              <a:spcAft>
                <a:spcPts val="600"/>
              </a:spcAft>
            </a:pPr>
            <a:r>
              <a:rPr lang="en-GB" sz="11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40517" y="89637"/>
            <a:ext cx="10594109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b="1" dirty="0"/>
              <a:t>CONNECTING REGIONAL INNOVATION VALLEYS THROUGH CIRCULAR INDUSTRIES. REGION NAME</a:t>
            </a:r>
            <a:endParaRPr lang="en-IE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445840" y="4638126"/>
            <a:ext cx="2689343" cy="200452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b="1" kern="1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</a:p>
          <a:p>
            <a:pPr marL="171450" lvl="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100" kern="1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171450" lvl="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100" kern="1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71450" lvl="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100" kern="100" dirty="0">
                <a:solidFill>
                  <a:schemeClr val="bg1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71450" lvl="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100" kern="100" dirty="0">
                <a:solidFill>
                  <a:schemeClr val="bg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lvl="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86164" y="2649653"/>
            <a:ext cx="2689344" cy="178330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b="1" kern="1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R&amp;D Capacities </a:t>
            </a:r>
          </a:p>
          <a:p>
            <a:pPr marL="171450" indent="-171450">
              <a:lnSpc>
                <a:spcPct val="107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</a:p>
          <a:p>
            <a:pPr marL="171450" lvl="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  <a:endParaRPr lang="es-ES" sz="1100" dirty="0"/>
          </a:p>
          <a:p>
            <a:pPr marL="171450" lvl="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  <a:endParaRPr lang="es-ES" sz="1100" dirty="0"/>
          </a:p>
          <a:p>
            <a:pPr marL="171450" lvl="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s-ES" sz="1100" dirty="0"/>
              <a:t> </a:t>
            </a:r>
          </a:p>
          <a:p>
            <a:pPr marL="171450" lvl="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s-ES" sz="1100" dirty="0"/>
          </a:p>
          <a:p>
            <a:pPr marL="171450" lvl="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IE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128662" y="2511517"/>
            <a:ext cx="3243820" cy="237161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b="1" kern="1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Agency and Priorities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GB" sz="1100" dirty="0"/>
              <a:t> 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endParaRPr lang="en-GB" sz="1100" dirty="0"/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endParaRPr lang="en-GB" sz="1100" dirty="0"/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endParaRPr lang="en-GB" sz="1100" dirty="0"/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endParaRPr lang="en-IE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28662" y="5103317"/>
            <a:ext cx="9216786" cy="1539332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</a:pPr>
            <a:r>
              <a:rPr lang="en-GB" b="1" kern="100" dirty="0">
                <a:latin typeface="Calibri Light" panose="020F0302020204030204" pitchFamily="34" charset="0"/>
                <a:cs typeface="Times New Roman" panose="02020603050405020304" pitchFamily="18" charset="0"/>
              </a:rPr>
              <a:t>Policy instruments</a:t>
            </a:r>
          </a:p>
          <a:p>
            <a:pPr>
              <a:lnSpc>
                <a:spcPct val="107000"/>
              </a:lnSpc>
              <a:spcBef>
                <a:spcPts val="1200"/>
              </a:spcBef>
            </a:pPr>
            <a:endParaRPr lang="en-IE" sz="1100" b="1" kern="100" dirty="0">
              <a:latin typeface="Calibri Light" panose="020F03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 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100" dirty="0"/>
              <a:t> </a:t>
            </a:r>
            <a:endParaRPr lang="en-IE" sz="1100" dirty="0"/>
          </a:p>
        </p:txBody>
      </p:sp>
      <p:sp>
        <p:nvSpPr>
          <p:cNvPr id="10" name="Rectangle 9"/>
          <p:cNvSpPr/>
          <p:nvPr/>
        </p:nvSpPr>
        <p:spPr>
          <a:xfrm>
            <a:off x="3401296" y="2578075"/>
            <a:ext cx="5890719" cy="2327688"/>
          </a:xfrm>
          <a:prstGeom prst="rect">
            <a:avLst/>
          </a:prstGeom>
          <a:solidFill>
            <a:srgbClr val="FF99FF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GB" b="1" kern="10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Interests</a:t>
            </a:r>
          </a:p>
          <a:p>
            <a:pPr marL="171450" indent="-1714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     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</a:p>
          <a:p>
            <a:pPr marL="171450" indent="-1714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100" dirty="0"/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IE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9386164" y="935378"/>
            <a:ext cx="2689344" cy="1388970"/>
          </a:xfrm>
          <a:prstGeom prst="rect">
            <a:avLst/>
          </a:prstGeom>
          <a:solidFill>
            <a:srgbClr val="CCFF99"/>
          </a:solidFill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  <a:defRPr b="1" kern="10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>
                <a:latin typeface="Calibri Light"/>
                <a:cs typeface="Times New Roman"/>
              </a:rPr>
              <a:t>Stakeholders</a:t>
            </a:r>
            <a:endParaRPr lang="en-GB" dirty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0" kern="1200" dirty="0"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0" kern="1200" dirty="0"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0" kern="1200" dirty="0">
                <a:latin typeface="+mn-lt"/>
                <a:ea typeface="+mn-ea"/>
                <a:cs typeface="+mn-cs"/>
              </a:rPr>
              <a:t> </a:t>
            </a:r>
            <a:endParaRPr lang="en-IE" sz="1100" b="0" kern="1200" dirty="0">
              <a:latin typeface="+mn-lt"/>
              <a:ea typeface="+mn-ea"/>
              <a:cs typeface="+mn-cs"/>
            </a:endParaRP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0" kern="1200" dirty="0"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0" kern="1200" dirty="0">
                <a:latin typeface="+mn-lt"/>
                <a:ea typeface="+mn-ea"/>
                <a:cs typeface="+mn-cs"/>
              </a:rPr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0590" y="0"/>
            <a:ext cx="1256825" cy="87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53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.potx" id="{4E874F3A-6BB1-4334-AA3C-CB69D53C2FB0}" vid="{CFDAC62F-BBD6-4674-995E-7A3058955A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37AE4CD5AD34D94FD3C23C4D3E1DE" ma:contentTypeVersion="5" ma:contentTypeDescription="Create a new document." ma:contentTypeScope="" ma:versionID="a96735b30951c4f010e220bf56cbb67a">
  <xsd:schema xmlns:xsd="http://www.w3.org/2001/XMLSchema" xmlns:xs="http://www.w3.org/2001/XMLSchema" xmlns:p="http://schemas.microsoft.com/office/2006/metadata/properties" xmlns:ns2="0e3929d8-8e5b-40b5-8d47-8c1b78494609" xmlns:ns3="4814399f-6a15-48c5-936e-7cf2318f6602" targetNamespace="http://schemas.microsoft.com/office/2006/metadata/properties" ma:root="true" ma:fieldsID="9abd5c5f2e50418b6d4560a40417c1b5" ns2:_="" ns3:_="">
    <xsd:import namespace="0e3929d8-8e5b-40b5-8d47-8c1b78494609"/>
    <xsd:import namespace="4814399f-6a15-48c5-936e-7cf2318f66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3929d8-8e5b-40b5-8d47-8c1b784946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4399f-6a15-48c5-936e-7cf2318f6602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0323A7-91C7-4866-A652-2FB9C63A1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FB070A-671C-474D-8613-0F50CB6D03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3929d8-8e5b-40b5-8d47-8c1b78494609"/>
    <ds:schemaRef ds:uri="4814399f-6a15-48c5-936e-7cf2318f66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781</TotalTime>
  <Words>60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SILLERO ILLANES Carmen (JRC-SEVILLA)</dc:creator>
  <cp:lastModifiedBy>SILLERO ILLANES Carmen (JRC-SEVILLA)</cp:lastModifiedBy>
  <cp:revision>24</cp:revision>
  <cp:lastPrinted>2023-05-19T14:47:32Z</cp:lastPrinted>
  <dcterms:created xsi:type="dcterms:W3CDTF">2023-05-12T11:47:09Z</dcterms:created>
  <dcterms:modified xsi:type="dcterms:W3CDTF">2023-05-23T10:19:49Z</dcterms:modified>
</cp:coreProperties>
</file>