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2" r:id="rId3"/>
    <p:sldMasterId id="2147483692" r:id="rId4"/>
  </p:sldMasterIdLst>
  <p:notesMasterIdLst>
    <p:notesMasterId r:id="rId12"/>
  </p:notesMasterIdLst>
  <p:handoutMasterIdLst>
    <p:handoutMasterId r:id="rId13"/>
  </p:handoutMasterIdLst>
  <p:sldIdLst>
    <p:sldId id="402" r:id="rId5"/>
    <p:sldId id="930" r:id="rId6"/>
    <p:sldId id="995" r:id="rId7"/>
    <p:sldId id="996" r:id="rId8"/>
    <p:sldId id="1001" r:id="rId9"/>
    <p:sldId id="1002" r:id="rId10"/>
    <p:sldId id="515" r:id="rId11"/>
  </p:sldIdLst>
  <p:sldSz cx="12192000" cy="6858000"/>
  <p:notesSz cx="6799263" cy="992981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Carniel" initials="L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862"/>
    <a:srgbClr val="C7DA78"/>
    <a:srgbClr val="ABDB77"/>
    <a:srgbClr val="92D050"/>
    <a:srgbClr val="BFFCAE"/>
    <a:srgbClr val="D6F6E4"/>
    <a:srgbClr val="EAEAEA"/>
    <a:srgbClr val="000000"/>
    <a:srgbClr val="1F497D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34" autoAdjust="0"/>
    <p:restoredTop sz="96787" autoAdjust="0"/>
  </p:normalViewPr>
  <p:slideViewPr>
    <p:cSldViewPr snapToGrid="0">
      <p:cViewPr varScale="1">
        <p:scale>
          <a:sx n="64" d="100"/>
          <a:sy n="64" d="100"/>
        </p:scale>
        <p:origin x="108" y="120"/>
      </p:cViewPr>
      <p:guideLst>
        <p:guide orient="horz" pos="2160"/>
        <p:guide pos="4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900"/>
    </p:cViewPr>
  </p:sorterViewPr>
  <p:notesViewPr>
    <p:cSldViewPr snapToGrid="0">
      <p:cViewPr varScale="1">
        <p:scale>
          <a:sx n="84" d="100"/>
          <a:sy n="84" d="100"/>
        </p:scale>
        <p:origin x="9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8198B1-ECB4-4DA8-A0CA-66C9154726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80D812-9254-4BB0-8568-CB4D0BEE28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EB9B0-6D48-48D1-8541-05E70E1855FE}" type="datetimeFigureOut">
              <a:rPr lang="nl-BE" smtClean="0"/>
              <a:t>26/09/2022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781A6-1AFC-4284-BDD2-4AAB3D6C07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1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70A03-1ED8-4442-B99D-2FDD27216C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3" y="9431601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6E273-55AD-420A-A141-A99EF7C50EAC}" type="slidenum">
              <a:rPr lang="nl-BE" smtClean="0"/>
              <a:t>‹Nº›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5038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4E53E-CAAA-4159-8B6F-EDA7D8555191}" type="datetimeFigureOut">
              <a:rPr lang="nl-BE" smtClean="0"/>
              <a:t>26/09/2022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1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3" y="9431601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85F9E-53C9-4A69-88CE-0E76F27B58E3}" type="slidenum">
              <a:rPr lang="nl-BE" smtClean="0"/>
              <a:t>‹Nº›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51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4833D-76F3-4D42-9B32-3B4FACCE3E4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4833D-76F3-4D42-9B32-3B4FACCE3E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9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4833D-76F3-4D42-9B32-3B4FACCE3E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80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4833D-76F3-4D42-9B32-3B4FACCE3E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882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4833D-76F3-4D42-9B32-3B4FACCE3E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06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4833D-76F3-4D42-9B32-3B4FACCE3E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68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87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pag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32000"/>
            <a:ext cx="10972800" cy="562074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609601" y="1368000"/>
            <a:ext cx="10943167" cy="5183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7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09600" y="432000"/>
            <a:ext cx="10972800" cy="562074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09601" y="1368000"/>
            <a:ext cx="5471583" cy="5040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6288021" y="1368000"/>
            <a:ext cx="5472000" cy="504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0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2957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23392" y="432000"/>
            <a:ext cx="10972800" cy="634082"/>
          </a:xfrm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719403" y="1340768"/>
            <a:ext cx="1084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/>
          </a:p>
        </p:txBody>
      </p:sp>
      <p:sp>
        <p:nvSpPr>
          <p:cNvPr id="11" name="Espace réservé du tableau 10"/>
          <p:cNvSpPr>
            <a:spLocks noGrp="1"/>
          </p:cNvSpPr>
          <p:nvPr>
            <p:ph type="tbl" sz="quarter" idx="10"/>
          </p:nvPr>
        </p:nvSpPr>
        <p:spPr>
          <a:xfrm>
            <a:off x="623392" y="1196975"/>
            <a:ext cx="10944192" cy="38163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5157788"/>
            <a:ext cx="10944192" cy="1223540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Legend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9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+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11967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1205803"/>
            <a:ext cx="6815667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2492897"/>
            <a:ext cx="4011084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361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page Image square +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6401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9448800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371600"/>
            <a:ext cx="5384800" cy="2076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9200" y="1371600"/>
            <a:ext cx="5384800" cy="962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99200" y="2486026"/>
            <a:ext cx="5384800" cy="962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9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6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5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pag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32000"/>
            <a:ext cx="10972800" cy="562074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609601" y="1368000"/>
            <a:ext cx="10943167" cy="5183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4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09600" y="432000"/>
            <a:ext cx="10972800" cy="562074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09601" y="1368000"/>
            <a:ext cx="5471583" cy="5040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6288021" y="1368000"/>
            <a:ext cx="5472000" cy="504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2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347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23392" y="432000"/>
            <a:ext cx="10972800" cy="634082"/>
          </a:xfrm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719403" y="1340768"/>
            <a:ext cx="1084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/>
          </a:p>
        </p:txBody>
      </p:sp>
      <p:sp>
        <p:nvSpPr>
          <p:cNvPr id="11" name="Espace réservé du tableau 10"/>
          <p:cNvSpPr>
            <a:spLocks noGrp="1"/>
          </p:cNvSpPr>
          <p:nvPr>
            <p:ph type="tbl" sz="quarter" idx="10"/>
          </p:nvPr>
        </p:nvSpPr>
        <p:spPr>
          <a:xfrm>
            <a:off x="623392" y="1196975"/>
            <a:ext cx="10944192" cy="38163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5157788"/>
            <a:ext cx="10944192" cy="1223540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Legend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2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+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11967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1205803"/>
            <a:ext cx="6815667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2492897"/>
            <a:ext cx="4011084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016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page Image square +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313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9448800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371600"/>
            <a:ext cx="5384800" cy="2076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9200" y="1371600"/>
            <a:ext cx="5384800" cy="962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99200" y="2486026"/>
            <a:ext cx="5384800" cy="962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49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0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pag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32000"/>
            <a:ext cx="10972800" cy="562074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609601" y="1368000"/>
            <a:ext cx="10943167" cy="5183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75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09600" y="432000"/>
            <a:ext cx="10972800" cy="562074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09601" y="1368000"/>
            <a:ext cx="5471583" cy="5040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6288021" y="1368000"/>
            <a:ext cx="5472000" cy="504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8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708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23392" y="432000"/>
            <a:ext cx="10972800" cy="634082"/>
          </a:xfrm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719403" y="1340768"/>
            <a:ext cx="1084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/>
          </a:p>
        </p:txBody>
      </p:sp>
      <p:sp>
        <p:nvSpPr>
          <p:cNvPr id="11" name="Espace réservé du tableau 10"/>
          <p:cNvSpPr>
            <a:spLocks noGrp="1"/>
          </p:cNvSpPr>
          <p:nvPr>
            <p:ph type="tbl" sz="quarter" idx="10"/>
          </p:nvPr>
        </p:nvSpPr>
        <p:spPr>
          <a:xfrm>
            <a:off x="623392" y="1196975"/>
            <a:ext cx="10944192" cy="38163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5157788"/>
            <a:ext cx="10944192" cy="1223540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Legend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4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+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11967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1205803"/>
            <a:ext cx="6815667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2492897"/>
            <a:ext cx="4011084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894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page Image square +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3446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9448800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371600"/>
            <a:ext cx="5384800" cy="2076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9200" y="1371600"/>
            <a:ext cx="5384800" cy="962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99200" y="2486026"/>
            <a:ext cx="5384800" cy="962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55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4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0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1B8F4-E610-CF49-BCE2-C054DE9EAB7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462A3-46FE-D041-A9F2-9CECD9D66A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3680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 userDrawn="1"/>
        </p:nvGraphicFramePr>
        <p:xfrm>
          <a:off x="0" y="68076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16">
                <a:tc>
                  <a:txBody>
                    <a:bodyPr/>
                    <a:lstStyle/>
                    <a:p>
                      <a:endParaRPr lang="en-GB" sz="800" dirty="0">
                        <a:ln w="3175">
                          <a:solidFill>
                            <a:schemeClr val="accent1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4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3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2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173698"/>
            <a:ext cx="744083" cy="663015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4000" y="432000"/>
            <a:ext cx="109728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8" name="Espace réservé du texte 2"/>
          <p:cNvSpPr txBox="1">
            <a:spLocks/>
          </p:cNvSpPr>
          <p:nvPr userDrawn="1"/>
        </p:nvSpPr>
        <p:spPr>
          <a:xfrm>
            <a:off x="9648395" y="6528636"/>
            <a:ext cx="2400300" cy="28474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756C1-1FC7-4D71-B0D7-8887FC1017FC}" type="slidenum">
              <a:rPr lang="en-GB" sz="900" smtClean="0"/>
              <a:pPr/>
              <a:t>‹Nº›</a:t>
            </a:fld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88954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Courier New" panose="02070309020205020404" pitchFamily="49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3680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 userDrawn="1"/>
        </p:nvGraphicFramePr>
        <p:xfrm>
          <a:off x="0" y="68076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16">
                <a:tc>
                  <a:txBody>
                    <a:bodyPr/>
                    <a:lstStyle/>
                    <a:p>
                      <a:endParaRPr lang="en-GB" sz="800" dirty="0">
                        <a:ln w="3175">
                          <a:solidFill>
                            <a:schemeClr val="accent1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4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3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2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173698"/>
            <a:ext cx="744083" cy="663015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4000" y="432000"/>
            <a:ext cx="109728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8" name="Espace réservé du texte 2"/>
          <p:cNvSpPr txBox="1">
            <a:spLocks/>
          </p:cNvSpPr>
          <p:nvPr userDrawn="1"/>
        </p:nvSpPr>
        <p:spPr>
          <a:xfrm>
            <a:off x="9648395" y="6528636"/>
            <a:ext cx="2400300" cy="28474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756C1-1FC7-4D71-B0D7-8887FC1017FC}" type="slidenum">
              <a:rPr lang="en-GB" sz="900" smtClean="0"/>
              <a:pPr/>
              <a:t>‹Nº›</a:t>
            </a:fld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8237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Courier New" panose="02070309020205020404" pitchFamily="49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3680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 userDrawn="1"/>
        </p:nvGraphicFramePr>
        <p:xfrm>
          <a:off x="0" y="6807656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16">
                <a:tc>
                  <a:txBody>
                    <a:bodyPr/>
                    <a:lstStyle/>
                    <a:p>
                      <a:endParaRPr lang="en-GB" sz="800" dirty="0">
                        <a:ln w="3175">
                          <a:solidFill>
                            <a:schemeClr val="accent1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4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3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2"/>
                          </a:solidFill>
                        </a:ln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173698"/>
            <a:ext cx="744083" cy="663015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4000" y="432000"/>
            <a:ext cx="109728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8" name="Espace réservé du texte 2"/>
          <p:cNvSpPr txBox="1">
            <a:spLocks/>
          </p:cNvSpPr>
          <p:nvPr userDrawn="1"/>
        </p:nvSpPr>
        <p:spPr>
          <a:xfrm>
            <a:off x="9648395" y="6528636"/>
            <a:ext cx="2400300" cy="28474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756C1-1FC7-4D71-B0D7-8887FC1017FC}" type="slidenum">
              <a:rPr lang="en-GB" sz="900" smtClean="0"/>
              <a:pPr/>
              <a:t>‹Nº›</a:t>
            </a:fld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57215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Courier New" panose="02070309020205020404" pitchFamily="49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2.pdf"/><Relationship Id="rId10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6288" y="5085109"/>
            <a:ext cx="70589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Online matchmaking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Online, 18 March 2022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925033" y="-2155811"/>
            <a:ext cx="13958638" cy="7371011"/>
            <a:chOff x="-992705" y="-611207"/>
            <a:chExt cx="14058208" cy="773208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B5866E-BA4A-43B9-A208-30501CE69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354" t="14180" r="12246" b="14207"/>
            <a:stretch/>
          </p:blipFill>
          <p:spPr>
            <a:xfrm>
              <a:off x="-48346" y="-399442"/>
              <a:ext cx="12286593" cy="7335926"/>
            </a:xfrm>
            <a:prstGeom prst="rect">
              <a:avLst/>
            </a:prstGeom>
          </p:spPr>
        </p:pic>
        <p:sp>
          <p:nvSpPr>
            <p:cNvPr id="12" name="Flèche : droite 11">
              <a:extLst>
                <a:ext uri="{FF2B5EF4-FFF2-40B4-BE49-F238E27FC236}">
                  <a16:creationId xmlns:a16="http://schemas.microsoft.com/office/drawing/2014/main" id="{219129CB-25EC-4338-874C-50DE628EE5BC}"/>
                </a:ext>
              </a:extLst>
            </p:cNvPr>
            <p:cNvSpPr/>
            <p:nvPr/>
          </p:nvSpPr>
          <p:spPr>
            <a:xfrm rot="7147598">
              <a:off x="4005984" y="-74549"/>
              <a:ext cx="1058779" cy="1222408"/>
            </a:xfrm>
            <a:prstGeom prst="rightArrow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4" name="Flèche : droite 13">
              <a:extLst>
                <a:ext uri="{FF2B5EF4-FFF2-40B4-BE49-F238E27FC236}">
                  <a16:creationId xmlns:a16="http://schemas.microsoft.com/office/drawing/2014/main" id="{70602D6E-E66E-43E6-AFC4-06061C47EE36}"/>
                </a:ext>
              </a:extLst>
            </p:cNvPr>
            <p:cNvSpPr/>
            <p:nvPr/>
          </p:nvSpPr>
          <p:spPr>
            <a:xfrm rot="20829132">
              <a:off x="1019075" y="1618259"/>
              <a:ext cx="1058779" cy="1222408"/>
            </a:xfrm>
            <a:prstGeom prst="rightArrow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3" name="Flèche : droite 12">
              <a:extLst>
                <a:ext uri="{FF2B5EF4-FFF2-40B4-BE49-F238E27FC236}">
                  <a16:creationId xmlns:a16="http://schemas.microsoft.com/office/drawing/2014/main" id="{DF9C29D0-2885-471E-AEB3-FB38D533733A}"/>
                </a:ext>
              </a:extLst>
            </p:cNvPr>
            <p:cNvSpPr/>
            <p:nvPr/>
          </p:nvSpPr>
          <p:spPr>
            <a:xfrm rot="3309690">
              <a:off x="8362758" y="3571374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52D979A9-EBFC-4F98-B33A-C9EA3D7F1DD8}"/>
                </a:ext>
              </a:extLst>
            </p:cNvPr>
            <p:cNvSpPr/>
            <p:nvPr/>
          </p:nvSpPr>
          <p:spPr>
            <a:xfrm rot="5207789">
              <a:off x="10275125" y="3600228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7" name="Flèche : droite 16">
              <a:extLst>
                <a:ext uri="{FF2B5EF4-FFF2-40B4-BE49-F238E27FC236}">
                  <a16:creationId xmlns:a16="http://schemas.microsoft.com/office/drawing/2014/main" id="{F07FB80B-8362-45A9-AB2E-36EC374BD04D}"/>
                </a:ext>
              </a:extLst>
            </p:cNvPr>
            <p:cNvSpPr/>
            <p:nvPr/>
          </p:nvSpPr>
          <p:spPr>
            <a:xfrm rot="18554911">
              <a:off x="2964920" y="1322282"/>
              <a:ext cx="1573927" cy="1961639"/>
            </a:xfrm>
            <a:prstGeom prst="rightArrow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8" name="Flèche : droite 17">
              <a:extLst>
                <a:ext uri="{FF2B5EF4-FFF2-40B4-BE49-F238E27FC236}">
                  <a16:creationId xmlns:a16="http://schemas.microsoft.com/office/drawing/2014/main" id="{1F8F665A-A7C4-4B88-A131-03FFBB8433DC}"/>
                </a:ext>
              </a:extLst>
            </p:cNvPr>
            <p:cNvSpPr/>
            <p:nvPr/>
          </p:nvSpPr>
          <p:spPr>
            <a:xfrm rot="7539136">
              <a:off x="1892421" y="3378877"/>
              <a:ext cx="1573927" cy="1961639"/>
            </a:xfrm>
            <a:prstGeom prst="rightArrow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9" name="Flèche : droite 18">
              <a:extLst>
                <a:ext uri="{FF2B5EF4-FFF2-40B4-BE49-F238E27FC236}">
                  <a16:creationId xmlns:a16="http://schemas.microsoft.com/office/drawing/2014/main" id="{8FF2A5E1-FE6B-470C-8494-4CCBEBA7A49D}"/>
                </a:ext>
              </a:extLst>
            </p:cNvPr>
            <p:cNvSpPr/>
            <p:nvPr/>
          </p:nvSpPr>
          <p:spPr>
            <a:xfrm rot="10177731">
              <a:off x="1373941" y="5159234"/>
              <a:ext cx="1573927" cy="1961639"/>
            </a:xfrm>
            <a:prstGeom prst="rightArrow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1" name="Flèche : droite 20">
              <a:extLst>
                <a:ext uri="{FF2B5EF4-FFF2-40B4-BE49-F238E27FC236}">
                  <a16:creationId xmlns:a16="http://schemas.microsoft.com/office/drawing/2014/main" id="{64D6D13D-22D3-41C7-80D7-689B097E9B55}"/>
                </a:ext>
              </a:extLst>
            </p:cNvPr>
            <p:cNvSpPr/>
            <p:nvPr/>
          </p:nvSpPr>
          <p:spPr>
            <a:xfrm rot="14419939">
              <a:off x="1796831" y="-496810"/>
              <a:ext cx="1573927" cy="1961639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6" name="Flèche : droite 15">
              <a:extLst>
                <a:ext uri="{FF2B5EF4-FFF2-40B4-BE49-F238E27FC236}">
                  <a16:creationId xmlns:a16="http://schemas.microsoft.com/office/drawing/2014/main" id="{62F0C93A-6DF2-4F53-A586-77C929DD28EB}"/>
                </a:ext>
              </a:extLst>
            </p:cNvPr>
            <p:cNvSpPr/>
            <p:nvPr/>
          </p:nvSpPr>
          <p:spPr>
            <a:xfrm rot="16200000">
              <a:off x="5335007" y="1439510"/>
              <a:ext cx="1519889" cy="1846395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9C00DAD2-0F7D-4C58-B236-A31D19FE2774}"/>
                </a:ext>
              </a:extLst>
            </p:cNvPr>
            <p:cNvSpPr/>
            <p:nvPr/>
          </p:nvSpPr>
          <p:spPr>
            <a:xfrm rot="13411965">
              <a:off x="-123939" y="3409177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4" name="Flèche : droite 23">
              <a:extLst>
                <a:ext uri="{FF2B5EF4-FFF2-40B4-BE49-F238E27FC236}">
                  <a16:creationId xmlns:a16="http://schemas.microsoft.com/office/drawing/2014/main" id="{3E287C56-9E15-41D1-969E-5CE6D406A280}"/>
                </a:ext>
              </a:extLst>
            </p:cNvPr>
            <p:cNvSpPr/>
            <p:nvPr/>
          </p:nvSpPr>
          <p:spPr>
            <a:xfrm rot="19311995">
              <a:off x="-309358" y="-611207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5" name="Flèche : droite 24">
              <a:extLst>
                <a:ext uri="{FF2B5EF4-FFF2-40B4-BE49-F238E27FC236}">
                  <a16:creationId xmlns:a16="http://schemas.microsoft.com/office/drawing/2014/main" id="{25200AE7-F91D-4299-B90D-3ED9B640A32F}"/>
                </a:ext>
              </a:extLst>
            </p:cNvPr>
            <p:cNvSpPr/>
            <p:nvPr/>
          </p:nvSpPr>
          <p:spPr>
            <a:xfrm rot="2399350">
              <a:off x="-992705" y="1408607"/>
              <a:ext cx="1573927" cy="1961639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2" name="Flèche : droite 21">
              <a:extLst>
                <a:ext uri="{FF2B5EF4-FFF2-40B4-BE49-F238E27FC236}">
                  <a16:creationId xmlns:a16="http://schemas.microsoft.com/office/drawing/2014/main" id="{B25D087D-1BD1-49BC-9042-75953D307936}"/>
                </a:ext>
              </a:extLst>
            </p:cNvPr>
            <p:cNvSpPr/>
            <p:nvPr/>
          </p:nvSpPr>
          <p:spPr>
            <a:xfrm rot="3454068">
              <a:off x="6154502" y="-306419"/>
              <a:ext cx="1441699" cy="1922939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7" name="Flèche : droite 26">
              <a:extLst>
                <a:ext uri="{FF2B5EF4-FFF2-40B4-BE49-F238E27FC236}">
                  <a16:creationId xmlns:a16="http://schemas.microsoft.com/office/drawing/2014/main" id="{F02EFAC6-A238-495E-A278-41CD470C6AE2}"/>
                </a:ext>
              </a:extLst>
            </p:cNvPr>
            <p:cNvSpPr/>
            <p:nvPr/>
          </p:nvSpPr>
          <p:spPr>
            <a:xfrm rot="14398252">
              <a:off x="7469832" y="1567677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8" name="Flèche : droite 27">
              <a:extLst>
                <a:ext uri="{FF2B5EF4-FFF2-40B4-BE49-F238E27FC236}">
                  <a16:creationId xmlns:a16="http://schemas.microsoft.com/office/drawing/2014/main" id="{1CC408A5-0E24-4BF4-A6DE-8B921D560B20}"/>
                </a:ext>
              </a:extLst>
            </p:cNvPr>
            <p:cNvSpPr/>
            <p:nvPr/>
          </p:nvSpPr>
          <p:spPr>
            <a:xfrm rot="16200000">
              <a:off x="10498283" y="-463322"/>
              <a:ext cx="1573927" cy="1961639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9" name="Flèche : droite 28">
              <a:extLst>
                <a:ext uri="{FF2B5EF4-FFF2-40B4-BE49-F238E27FC236}">
                  <a16:creationId xmlns:a16="http://schemas.microsoft.com/office/drawing/2014/main" id="{7A221D91-0B73-4890-9E31-6590CFB9B735}"/>
                </a:ext>
              </a:extLst>
            </p:cNvPr>
            <p:cNvSpPr/>
            <p:nvPr/>
          </p:nvSpPr>
          <p:spPr>
            <a:xfrm rot="9209728">
              <a:off x="9443358" y="1526435"/>
              <a:ext cx="1577188" cy="1604037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30" name="Flèche : droite 29">
              <a:extLst>
                <a:ext uri="{FF2B5EF4-FFF2-40B4-BE49-F238E27FC236}">
                  <a16:creationId xmlns:a16="http://schemas.microsoft.com/office/drawing/2014/main" id="{74D110D1-469D-4ABE-B1DC-4C36964447BA}"/>
                </a:ext>
              </a:extLst>
            </p:cNvPr>
            <p:cNvSpPr/>
            <p:nvPr/>
          </p:nvSpPr>
          <p:spPr>
            <a:xfrm rot="19962655">
              <a:off x="9168156" y="5139977"/>
              <a:ext cx="1573927" cy="1961639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31" name="Flèche : droite 30">
              <a:extLst>
                <a:ext uri="{FF2B5EF4-FFF2-40B4-BE49-F238E27FC236}">
                  <a16:creationId xmlns:a16="http://schemas.microsoft.com/office/drawing/2014/main" id="{295AAE56-BA8F-44E5-A936-7E3458719B88}"/>
                </a:ext>
              </a:extLst>
            </p:cNvPr>
            <p:cNvSpPr/>
            <p:nvPr/>
          </p:nvSpPr>
          <p:spPr>
            <a:xfrm rot="10061094">
              <a:off x="8494906" y="166469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32" name="Flèche : droite 31">
              <a:extLst>
                <a:ext uri="{FF2B5EF4-FFF2-40B4-BE49-F238E27FC236}">
                  <a16:creationId xmlns:a16="http://schemas.microsoft.com/office/drawing/2014/main" id="{6BA0093A-8512-4A7C-B176-BF66AA1819B9}"/>
                </a:ext>
              </a:extLst>
            </p:cNvPr>
            <p:cNvSpPr/>
            <p:nvPr/>
          </p:nvSpPr>
          <p:spPr>
            <a:xfrm rot="14318093">
              <a:off x="11370939" y="5028544"/>
              <a:ext cx="1557496" cy="1831633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33" name="Flèche : droite 32">
              <a:extLst>
                <a:ext uri="{FF2B5EF4-FFF2-40B4-BE49-F238E27FC236}">
                  <a16:creationId xmlns:a16="http://schemas.microsoft.com/office/drawing/2014/main" id="{8F794CDB-998A-4690-9D36-1C9C31DD02F0}"/>
                </a:ext>
              </a:extLst>
            </p:cNvPr>
            <p:cNvSpPr/>
            <p:nvPr/>
          </p:nvSpPr>
          <p:spPr>
            <a:xfrm rot="19558588">
              <a:off x="11695709" y="1984928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471055" y="1377986"/>
            <a:ext cx="11591885" cy="2354474"/>
          </a:xfrm>
          <a:prstGeom prst="rect">
            <a:avLst/>
          </a:prstGeom>
          <a:solidFill>
            <a:srgbClr val="EAEAEA">
              <a:alpha val="72941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Policy Learning Platform Matchmaking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/>
              <a:t>“Southern Catalonia Region of Knowledge”: fostering multi-actor projects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/>
              <a:t>From strategic thinking to down to earth collaboration (Asturias RIS3</a:t>
            </a:r>
            <a:r>
              <a:rPr lang="en-US" sz="3200" b="1" dirty="0"/>
              <a:t>) </a:t>
            </a:r>
          </a:p>
          <a:p>
            <a:pPr algn="ctr"/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7C73EF-079C-6244-A780-BD6B97768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75" y="5310786"/>
            <a:ext cx="4813365" cy="113567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24998D7-9209-45E9-8FD7-22130FABC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140" y="5218475"/>
            <a:ext cx="1061289" cy="12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6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B7F346-741D-4C7F-81AC-35E436DF7463}"/>
              </a:ext>
            </a:extLst>
          </p:cNvPr>
          <p:cNvSpPr/>
          <p:nvPr/>
        </p:nvSpPr>
        <p:spPr>
          <a:xfrm>
            <a:off x="-426720" y="2559886"/>
            <a:ext cx="1304544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Paz Palacio, IDEPA, Asturias, Spain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paz@idepa.es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C67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16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00" y="6720113"/>
            <a:ext cx="12240000" cy="146005"/>
            <a:chOff x="0" y="1"/>
            <a:chExt cx="12240000" cy="138544"/>
          </a:xfrm>
        </p:grpSpPr>
        <p:sp>
          <p:nvSpPr>
            <p:cNvPr id="7" name="Rectangle 6"/>
            <p:cNvSpPr/>
            <p:nvPr/>
          </p:nvSpPr>
          <p:spPr>
            <a:xfrm>
              <a:off x="0" y="1"/>
              <a:ext cx="3060000" cy="138544"/>
            </a:xfrm>
            <a:prstGeom prst="rect">
              <a:avLst/>
            </a:prstGeom>
            <a:solidFill>
              <a:srgbClr val="FDC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60000" y="1"/>
              <a:ext cx="3060000" cy="138544"/>
            </a:xfrm>
            <a:prstGeom prst="rect">
              <a:avLst/>
            </a:prstGeom>
            <a:solidFill>
              <a:srgbClr val="1CB8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20000" y="1"/>
              <a:ext cx="3060000" cy="138544"/>
            </a:xfrm>
            <a:prstGeom prst="rect">
              <a:avLst/>
            </a:prstGeom>
            <a:solidFill>
              <a:srgbClr val="1599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80000" y="1"/>
              <a:ext cx="3060000" cy="138544"/>
            </a:xfrm>
            <a:prstGeom prst="rect">
              <a:avLst/>
            </a:prstGeom>
            <a:solidFill>
              <a:srgbClr val="98C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E50E7B59-5CA0-4336-B527-9C44E36BF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07" y="1072464"/>
            <a:ext cx="4646708" cy="4189336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0" y="152697"/>
            <a:ext cx="104216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EC67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Region? ASTURIAS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C67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149DB99-1B1F-410B-B8C2-AFE06E921324}"/>
              </a:ext>
            </a:extLst>
          </p:cNvPr>
          <p:cNvSpPr txBox="1">
            <a:spLocks/>
          </p:cNvSpPr>
          <p:nvPr/>
        </p:nvSpPr>
        <p:spPr>
          <a:xfrm>
            <a:off x="479242" y="825071"/>
            <a:ext cx="9812800" cy="88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 POPULATION .</a:t>
            </a:r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19,7 % INDUSTRY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2 K </a:t>
            </a:r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RESEARCHES. 33,3% LAND PROTECTION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Specialisation in process industry 33 % of industrial employment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Multinational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represent 32 % of sales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leadership on social and health protection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R&amp; D private investment below national average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 R&amp;D funds returns by scientific 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actors needs to be improved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D79BE3-1BC8-41F1-A7A5-648E9013A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5" y="3623529"/>
            <a:ext cx="3163215" cy="25119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2A7FBE0-1A18-4128-B81B-90AE5662A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325" y="3720038"/>
            <a:ext cx="282617" cy="43275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B8CFF52-18EA-491E-A483-5C37ACCA4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817" y="3623529"/>
            <a:ext cx="3213842" cy="25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00" y="6720113"/>
            <a:ext cx="12240000" cy="146005"/>
            <a:chOff x="0" y="1"/>
            <a:chExt cx="12240000" cy="138544"/>
          </a:xfrm>
        </p:grpSpPr>
        <p:sp>
          <p:nvSpPr>
            <p:cNvPr id="7" name="Rectangle 6"/>
            <p:cNvSpPr/>
            <p:nvPr/>
          </p:nvSpPr>
          <p:spPr>
            <a:xfrm>
              <a:off x="0" y="1"/>
              <a:ext cx="3060000" cy="138544"/>
            </a:xfrm>
            <a:prstGeom prst="rect">
              <a:avLst/>
            </a:prstGeom>
            <a:solidFill>
              <a:srgbClr val="FDC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60000" y="1"/>
              <a:ext cx="3060000" cy="138544"/>
            </a:xfrm>
            <a:prstGeom prst="rect">
              <a:avLst/>
            </a:prstGeom>
            <a:solidFill>
              <a:srgbClr val="1CB8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20000" y="1"/>
              <a:ext cx="3060000" cy="138544"/>
            </a:xfrm>
            <a:prstGeom prst="rect">
              <a:avLst/>
            </a:prstGeom>
            <a:solidFill>
              <a:srgbClr val="1599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80000" y="1"/>
              <a:ext cx="3060000" cy="138544"/>
            </a:xfrm>
            <a:prstGeom prst="rect">
              <a:avLst/>
            </a:prstGeom>
            <a:solidFill>
              <a:srgbClr val="98C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2"/>
          <p:cNvSpPr txBox="1"/>
          <p:nvPr/>
        </p:nvSpPr>
        <p:spPr>
          <a:xfrm>
            <a:off x="0" y="117597"/>
            <a:ext cx="42304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EC67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multi-actor project (1)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C67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149DB99-1B1F-410B-B8C2-AFE06E921324}"/>
              </a:ext>
            </a:extLst>
          </p:cNvPr>
          <p:cNvSpPr txBox="1">
            <a:spLocks/>
          </p:cNvSpPr>
          <p:nvPr/>
        </p:nvSpPr>
        <p:spPr>
          <a:xfrm>
            <a:off x="292310" y="1312980"/>
            <a:ext cx="11167377" cy="611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40F6D18-3C45-41E9-801F-15361012DAD3}"/>
              </a:ext>
            </a:extLst>
          </p:cNvPr>
          <p:cNvSpPr txBox="1"/>
          <p:nvPr/>
        </p:nvSpPr>
        <p:spPr>
          <a:xfrm>
            <a:off x="407264" y="1192658"/>
            <a:ext cx="10763840" cy="360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3 ACTORS: UNIVERSITY OF OVIEDO; REGIONAL GOVERNMENT (IDEPA); PRIVATE COMPANY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From strategic thinking to down to earth collaboration (Asturias RIS3)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u="sng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u="none" dirty="0">
                <a:solidFill>
                  <a:prstClr val="black"/>
                </a:solidFill>
                <a:latin typeface="Calibri" panose="020F0502020204030204"/>
              </a:rPr>
              <a:t>PRIMAS PROOF OF CONCEPT innovative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public-private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open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companies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The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researches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received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30.000 € (50%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cofinanced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) and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have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12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moths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to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do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validate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their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research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 in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industriallly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relevant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environment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BENEFITS : co-create a multi-collaborative tool. (1) working on our scientific strengths (2) and offer continuity to research activities (3)  Involve (as a partners) big and medium companies (commitment) as a RADAR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Not follow conventional legal formulas (contracts or subsidies) something new (combining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elements) that will allow public-private collaboration, and that will focus on outcomes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74A1E3-B880-4E5B-B962-7B78FB4E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164" y="117597"/>
            <a:ext cx="1772591" cy="14387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F9273CB-954E-47B1-9182-00AD4809F34F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83894" y="5521155"/>
            <a:ext cx="1132893" cy="42483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B1C854E-D355-4ACC-8B10-C62B6424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24" y="5346973"/>
            <a:ext cx="1110084" cy="70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3822026-9F92-4347-910B-C6156E2CD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26" y="5514119"/>
            <a:ext cx="1187013" cy="51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2571ABA-BF72-4D71-88BD-B014ECCEA1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4193" y="5426757"/>
            <a:ext cx="898356" cy="71108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A951F46-58AB-4933-8274-E34433CD2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0303" y="5423527"/>
            <a:ext cx="1740106" cy="7000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5ED626-91D8-40F7-A8DE-FB4A9ADC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500" y="5309709"/>
            <a:ext cx="10001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9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01" y="6694572"/>
            <a:ext cx="12240000" cy="146005"/>
            <a:chOff x="0" y="1"/>
            <a:chExt cx="12240000" cy="138544"/>
          </a:xfrm>
        </p:grpSpPr>
        <p:sp>
          <p:nvSpPr>
            <p:cNvPr id="7" name="Rectangle 6"/>
            <p:cNvSpPr/>
            <p:nvPr/>
          </p:nvSpPr>
          <p:spPr>
            <a:xfrm>
              <a:off x="0" y="1"/>
              <a:ext cx="3060000" cy="138544"/>
            </a:xfrm>
            <a:prstGeom prst="rect">
              <a:avLst/>
            </a:prstGeom>
            <a:solidFill>
              <a:srgbClr val="FDC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60000" y="1"/>
              <a:ext cx="3060000" cy="138544"/>
            </a:xfrm>
            <a:prstGeom prst="rect">
              <a:avLst/>
            </a:prstGeom>
            <a:solidFill>
              <a:srgbClr val="1CB8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20000" y="1"/>
              <a:ext cx="3060000" cy="138544"/>
            </a:xfrm>
            <a:prstGeom prst="rect">
              <a:avLst/>
            </a:prstGeom>
            <a:solidFill>
              <a:srgbClr val="1599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80000" y="1"/>
              <a:ext cx="3060000" cy="138544"/>
            </a:xfrm>
            <a:prstGeom prst="rect">
              <a:avLst/>
            </a:prstGeom>
            <a:solidFill>
              <a:srgbClr val="98C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2"/>
          <p:cNvSpPr txBox="1"/>
          <p:nvPr/>
        </p:nvSpPr>
        <p:spPr>
          <a:xfrm>
            <a:off x="-24001" y="154996"/>
            <a:ext cx="10421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EC67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Details (2)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C67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A6DA5B2-E3FC-414D-8D21-11DD3FCA7E2E}"/>
              </a:ext>
            </a:extLst>
          </p:cNvPr>
          <p:cNvSpPr txBox="1"/>
          <p:nvPr/>
        </p:nvSpPr>
        <p:spPr>
          <a:xfrm>
            <a:off x="623882" y="1226054"/>
            <a:ext cx="100621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DELIVERABLES / WORDING : </a:t>
            </a:r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AGREEMENT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CALL. VISIBILITY 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D9D3B16-512A-4522-B976-2C7C371C6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22D98F5-B198-4E1F-836C-8820E08EE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547" y="1551651"/>
            <a:ext cx="11210791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400" b="1" i="1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Call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: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company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identifies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the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research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priorities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and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its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internal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challenges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(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visits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in situ) </a:t>
            </a:r>
            <a:b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s-ES" altLang="es-ES" dirty="0">
                <a:solidFill>
                  <a:schemeClr val="accent2"/>
                </a:solidFill>
                <a:cs typeface="Arial" panose="020B0604020202020204" pitchFamily="34" charset="0"/>
              </a:rPr>
              <a:t>3 </a:t>
            </a:r>
            <a:r>
              <a:rPr lang="es-ES" altLang="es-ES" dirty="0" err="1">
                <a:solidFill>
                  <a:schemeClr val="accent2"/>
                </a:solidFill>
                <a:cs typeface="Arial" panose="020B0604020202020204" pitchFamily="34" charset="0"/>
              </a:rPr>
              <a:t>months</a:t>
            </a:r>
            <a:r>
              <a:rPr lang="es-ES" altLang="es-ES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for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applications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Public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defense Acto de defensa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before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the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Jury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</a:p>
          <a:p>
            <a:pPr lvl="0"/>
            <a:r>
              <a:rPr lang="es-ES" altLang="es-ES" dirty="0">
                <a:solidFill>
                  <a:schemeClr val="accent2"/>
                </a:solidFill>
                <a:cs typeface="Arial" panose="020B0604020202020204" pitchFamily="34" charset="0"/>
              </a:rPr>
              <a:t>1 </a:t>
            </a:r>
            <a:r>
              <a:rPr lang="es-ES" altLang="es-ES" dirty="0" err="1">
                <a:solidFill>
                  <a:schemeClr val="accent2"/>
                </a:solidFill>
                <a:cs typeface="Arial" panose="020B0604020202020204" pitchFamily="34" charset="0"/>
              </a:rPr>
              <a:t>year</a:t>
            </a:r>
            <a:r>
              <a:rPr lang="es-ES" altLang="es-ES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after.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Deliverance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of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a final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report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(and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summary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for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difusión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purpuse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) </a:t>
            </a:r>
          </a:p>
          <a:p>
            <a:pPr lvl="0"/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Public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presentation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of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results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dirty="0">
                <a:solidFill>
                  <a:schemeClr val="accent2"/>
                </a:solidFill>
                <a:cs typeface="Arial" panose="020B0604020202020204" pitchFamily="34" charset="0"/>
              </a:rPr>
              <a:t>1 </a:t>
            </a:r>
            <a:r>
              <a:rPr lang="es-ES" altLang="es-ES" dirty="0" err="1">
                <a:solidFill>
                  <a:schemeClr val="accent2"/>
                </a:solidFill>
                <a:cs typeface="Arial" panose="020B0604020202020204" pitchFamily="34" charset="0"/>
              </a:rPr>
              <a:t>year</a:t>
            </a:r>
            <a:r>
              <a:rPr lang="es-ES" altLang="es-ES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to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reach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and 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agreement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 (</a:t>
            </a:r>
            <a:r>
              <a:rPr lang="es-ES" altLang="es-ES" dirty="0" err="1">
                <a:solidFill>
                  <a:prstClr val="black"/>
                </a:solidFill>
                <a:cs typeface="Arial" panose="020B0604020202020204" pitchFamily="34" charset="0"/>
              </a:rPr>
              <a:t>preference</a:t>
            </a:r>
            <a:r>
              <a:rPr lang="es-ES" altLang="es-ES" dirty="0">
                <a:solidFill>
                  <a:prstClr val="black"/>
                </a:solidFill>
                <a:cs typeface="Arial" panose="020B0604020202020204" pitchFamily="34" charset="0"/>
              </a:rPr>
              <a:t>) (IP</a:t>
            </a:r>
            <a:r>
              <a:rPr kumimoji="0" lang="es-ES" altLang="es-ES" sz="16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altLang="es-ES" sz="16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altLang="es-ES" sz="16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altLang="es-ES" sz="1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altLang="es-ES" sz="1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767A54A-E5E6-4EE9-AA7A-904CD21E6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57" y="2357313"/>
            <a:ext cx="317019" cy="34140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EAE33F4-8D4F-4EC4-B7E2-EDD9B85C1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6" y="3874076"/>
            <a:ext cx="2846874" cy="223013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B5DADC1-685D-4CCA-8DBD-861F9BAB8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528" y="3901575"/>
            <a:ext cx="2846874" cy="21718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91C8570-20C2-4FA3-AB69-E27904AC6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57" y="2923917"/>
            <a:ext cx="317019" cy="34140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E643FAE-1C76-475C-8C4B-D2C6F60B0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009" y="3909896"/>
            <a:ext cx="3146488" cy="21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00" y="6720113"/>
            <a:ext cx="12240000" cy="146005"/>
            <a:chOff x="0" y="1"/>
            <a:chExt cx="12240000" cy="138544"/>
          </a:xfrm>
        </p:grpSpPr>
        <p:sp>
          <p:nvSpPr>
            <p:cNvPr id="7" name="Rectangle 6"/>
            <p:cNvSpPr/>
            <p:nvPr/>
          </p:nvSpPr>
          <p:spPr>
            <a:xfrm>
              <a:off x="0" y="1"/>
              <a:ext cx="3060000" cy="138544"/>
            </a:xfrm>
            <a:prstGeom prst="rect">
              <a:avLst/>
            </a:prstGeom>
            <a:solidFill>
              <a:srgbClr val="FDC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60000" y="1"/>
              <a:ext cx="3060000" cy="138544"/>
            </a:xfrm>
            <a:prstGeom prst="rect">
              <a:avLst/>
            </a:prstGeom>
            <a:solidFill>
              <a:srgbClr val="1CB8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20000" y="1"/>
              <a:ext cx="3060000" cy="138544"/>
            </a:xfrm>
            <a:prstGeom prst="rect">
              <a:avLst/>
            </a:prstGeom>
            <a:solidFill>
              <a:srgbClr val="1599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80000" y="1"/>
              <a:ext cx="3060000" cy="138544"/>
            </a:xfrm>
            <a:prstGeom prst="rect">
              <a:avLst/>
            </a:prstGeom>
            <a:solidFill>
              <a:srgbClr val="98C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2"/>
          <p:cNvSpPr txBox="1"/>
          <p:nvPr/>
        </p:nvSpPr>
        <p:spPr>
          <a:xfrm>
            <a:off x="0" y="152697"/>
            <a:ext cx="104216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EC67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 (3)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C67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149DB99-1B1F-410B-B8C2-AFE06E921324}"/>
              </a:ext>
            </a:extLst>
          </p:cNvPr>
          <p:cNvSpPr txBox="1">
            <a:spLocks/>
          </p:cNvSpPr>
          <p:nvPr/>
        </p:nvSpPr>
        <p:spPr>
          <a:xfrm>
            <a:off x="243561" y="1439605"/>
            <a:ext cx="11167377" cy="543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53D621A-ECD8-4D8F-B76D-CEE766C4176E}"/>
              </a:ext>
            </a:extLst>
          </p:cNvPr>
          <p:cNvSpPr txBox="1"/>
          <p:nvPr/>
        </p:nvSpPr>
        <p:spPr>
          <a:xfrm>
            <a:off x="347812" y="856357"/>
            <a:ext cx="766272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000" b="1" dirty="0">
              <a:solidFill>
                <a:srgbClr val="EC67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err="1">
                <a:solidFill>
                  <a:srgbClr val="EC6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Difficulties</a:t>
            </a:r>
            <a:r>
              <a:rPr lang="es-ES" sz="2000" b="1" dirty="0">
                <a:solidFill>
                  <a:srgbClr val="EC6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EC6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encountered</a:t>
            </a:r>
            <a:endParaRPr lang="es-ES" sz="2000" b="1" dirty="0">
              <a:solidFill>
                <a:srgbClr val="EC67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000" b="1" dirty="0">
              <a:solidFill>
                <a:srgbClr val="EC67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R&amp;D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willing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clearly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predefined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PoC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understood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radar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,as a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territory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ecosystem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dirty="0">
              <a:solidFill>
                <a:srgbClr val="444444"/>
              </a:solidFill>
              <a:latin typeface="open sans" panose="020B0606030504020204" pitchFamily="34" charset="0"/>
            </a:endParaRPr>
          </a:p>
          <a:p>
            <a:pPr>
              <a:defRPr/>
            </a:pPr>
            <a:r>
              <a:rPr lang="es-ES" sz="2000" b="1" dirty="0" err="1">
                <a:solidFill>
                  <a:srgbClr val="EC6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es-ES" sz="2000" b="1" dirty="0">
                <a:solidFill>
                  <a:srgbClr val="EC6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EC6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000" b="1" dirty="0">
                <a:solidFill>
                  <a:srgbClr val="EC6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EC6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endParaRPr lang="es-ES" sz="2000" b="1" dirty="0">
              <a:solidFill>
                <a:srgbClr val="EC67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ES" sz="2000" b="1" dirty="0">
              <a:solidFill>
                <a:srgbClr val="EC67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Furthemore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researchers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editions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continue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public-private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new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demostration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proyects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>
              <a:defRPr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EC67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scaling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up (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</a:rPr>
              <a:t>improvements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</a:rPr>
              <a:t>visibility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following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fidelity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club) </a:t>
            </a: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A89E833-3DF3-4E1A-89E1-BBEABD24F21D}"/>
              </a:ext>
            </a:extLst>
          </p:cNvPr>
          <p:cNvSpPr txBox="1"/>
          <p:nvPr/>
        </p:nvSpPr>
        <p:spPr>
          <a:xfrm>
            <a:off x="511793" y="5521835"/>
            <a:ext cx="1030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BBBE96-3191-477E-9D11-5180CECF5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346" y="320648"/>
            <a:ext cx="3480761" cy="2133370"/>
          </a:xfrm>
          <a:prstGeom prst="rect">
            <a:avLst/>
          </a:prstGeom>
        </p:spPr>
      </p:pic>
      <p:graphicFrame>
        <p:nvGraphicFramePr>
          <p:cNvPr id="19" name="Tabla 19">
            <a:extLst>
              <a:ext uri="{FF2B5EF4-FFF2-40B4-BE49-F238E27FC236}">
                <a16:creationId xmlns:a16="http://schemas.microsoft.com/office/drawing/2014/main" id="{207F1273-4FBC-4299-A26F-763F60212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420243"/>
              </p:ext>
            </p:extLst>
          </p:nvPr>
        </p:nvGraphicFramePr>
        <p:xfrm>
          <a:off x="10697378" y="2586098"/>
          <a:ext cx="98282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759">
                  <a:extLst>
                    <a:ext uri="{9D8B030D-6E8A-4147-A177-3AD203B41FA5}">
                      <a16:colId xmlns:a16="http://schemas.microsoft.com/office/drawing/2014/main" val="1363239469"/>
                    </a:ext>
                  </a:extLst>
                </a:gridCol>
                <a:gridCol w="487070">
                  <a:extLst>
                    <a:ext uri="{9D8B030D-6E8A-4147-A177-3AD203B41FA5}">
                      <a16:colId xmlns:a16="http://schemas.microsoft.com/office/drawing/2014/main" val="26173147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64275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2B628B6-A0ED-40B7-A8C4-7E2405611D53}"/>
              </a:ext>
            </a:extLst>
          </p:cNvPr>
          <p:cNvSpPr txBox="1"/>
          <p:nvPr/>
        </p:nvSpPr>
        <p:spPr>
          <a:xfrm>
            <a:off x="9607825" y="3233095"/>
            <a:ext cx="207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EC67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+ 420.000 €</a:t>
            </a:r>
          </a:p>
        </p:txBody>
      </p:sp>
    </p:spTree>
    <p:extLst>
      <p:ext uri="{BB962C8B-B14F-4D97-AF65-F5344CB8AC3E}">
        <p14:creationId xmlns:p14="http://schemas.microsoft.com/office/powerpoint/2010/main" val="660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6288" y="5085109"/>
            <a:ext cx="70589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Online,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 2022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925033" y="-2155811"/>
            <a:ext cx="13958638" cy="7371011"/>
            <a:chOff x="-992705" y="-611207"/>
            <a:chExt cx="14058208" cy="773208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B5866E-BA4A-43B9-A208-30501CE69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354" t="14180" r="12246" b="14207"/>
            <a:stretch/>
          </p:blipFill>
          <p:spPr>
            <a:xfrm>
              <a:off x="-48346" y="-399442"/>
              <a:ext cx="12286593" cy="7335926"/>
            </a:xfrm>
            <a:prstGeom prst="rect">
              <a:avLst/>
            </a:prstGeom>
          </p:spPr>
        </p:pic>
        <p:sp>
          <p:nvSpPr>
            <p:cNvPr id="12" name="Flèche : droite 11">
              <a:extLst>
                <a:ext uri="{FF2B5EF4-FFF2-40B4-BE49-F238E27FC236}">
                  <a16:creationId xmlns:a16="http://schemas.microsoft.com/office/drawing/2014/main" id="{219129CB-25EC-4338-874C-50DE628EE5BC}"/>
                </a:ext>
              </a:extLst>
            </p:cNvPr>
            <p:cNvSpPr/>
            <p:nvPr/>
          </p:nvSpPr>
          <p:spPr>
            <a:xfrm rot="7147598">
              <a:off x="4005984" y="-74549"/>
              <a:ext cx="1058779" cy="1222408"/>
            </a:xfrm>
            <a:prstGeom prst="rightArrow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lèche : droite 13">
              <a:extLst>
                <a:ext uri="{FF2B5EF4-FFF2-40B4-BE49-F238E27FC236}">
                  <a16:creationId xmlns:a16="http://schemas.microsoft.com/office/drawing/2014/main" id="{70602D6E-E66E-43E6-AFC4-06061C47EE36}"/>
                </a:ext>
              </a:extLst>
            </p:cNvPr>
            <p:cNvSpPr/>
            <p:nvPr/>
          </p:nvSpPr>
          <p:spPr>
            <a:xfrm rot="20829132">
              <a:off x="1019075" y="1618259"/>
              <a:ext cx="1058779" cy="1222408"/>
            </a:xfrm>
            <a:prstGeom prst="rightArrow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lèche : droite 12">
              <a:extLst>
                <a:ext uri="{FF2B5EF4-FFF2-40B4-BE49-F238E27FC236}">
                  <a16:creationId xmlns:a16="http://schemas.microsoft.com/office/drawing/2014/main" id="{DF9C29D0-2885-471E-AEB3-FB38D533733A}"/>
                </a:ext>
              </a:extLst>
            </p:cNvPr>
            <p:cNvSpPr/>
            <p:nvPr/>
          </p:nvSpPr>
          <p:spPr>
            <a:xfrm rot="3309690">
              <a:off x="8362758" y="3571374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52D979A9-EBFC-4F98-B33A-C9EA3D7F1DD8}"/>
                </a:ext>
              </a:extLst>
            </p:cNvPr>
            <p:cNvSpPr/>
            <p:nvPr/>
          </p:nvSpPr>
          <p:spPr>
            <a:xfrm rot="5207789">
              <a:off x="10275125" y="3600228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lèche : droite 16">
              <a:extLst>
                <a:ext uri="{FF2B5EF4-FFF2-40B4-BE49-F238E27FC236}">
                  <a16:creationId xmlns:a16="http://schemas.microsoft.com/office/drawing/2014/main" id="{F07FB80B-8362-45A9-AB2E-36EC374BD04D}"/>
                </a:ext>
              </a:extLst>
            </p:cNvPr>
            <p:cNvSpPr/>
            <p:nvPr/>
          </p:nvSpPr>
          <p:spPr>
            <a:xfrm rot="18554911">
              <a:off x="2964920" y="1322282"/>
              <a:ext cx="1573927" cy="1961639"/>
            </a:xfrm>
            <a:prstGeom prst="rightArrow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lèche : droite 17">
              <a:extLst>
                <a:ext uri="{FF2B5EF4-FFF2-40B4-BE49-F238E27FC236}">
                  <a16:creationId xmlns:a16="http://schemas.microsoft.com/office/drawing/2014/main" id="{1F8F665A-A7C4-4B88-A131-03FFBB8433DC}"/>
                </a:ext>
              </a:extLst>
            </p:cNvPr>
            <p:cNvSpPr/>
            <p:nvPr/>
          </p:nvSpPr>
          <p:spPr>
            <a:xfrm rot="7539136">
              <a:off x="1892421" y="3378877"/>
              <a:ext cx="1573927" cy="1961639"/>
            </a:xfrm>
            <a:prstGeom prst="rightArrow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lèche : droite 18">
              <a:extLst>
                <a:ext uri="{FF2B5EF4-FFF2-40B4-BE49-F238E27FC236}">
                  <a16:creationId xmlns:a16="http://schemas.microsoft.com/office/drawing/2014/main" id="{8FF2A5E1-FE6B-470C-8494-4CCBEBA7A49D}"/>
                </a:ext>
              </a:extLst>
            </p:cNvPr>
            <p:cNvSpPr/>
            <p:nvPr/>
          </p:nvSpPr>
          <p:spPr>
            <a:xfrm rot="10177731">
              <a:off x="1373941" y="5159234"/>
              <a:ext cx="1573927" cy="1961639"/>
            </a:xfrm>
            <a:prstGeom prst="rightArrow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lèche : droite 20">
              <a:extLst>
                <a:ext uri="{FF2B5EF4-FFF2-40B4-BE49-F238E27FC236}">
                  <a16:creationId xmlns:a16="http://schemas.microsoft.com/office/drawing/2014/main" id="{64D6D13D-22D3-41C7-80D7-689B097E9B55}"/>
                </a:ext>
              </a:extLst>
            </p:cNvPr>
            <p:cNvSpPr/>
            <p:nvPr/>
          </p:nvSpPr>
          <p:spPr>
            <a:xfrm rot="14419939">
              <a:off x="1796831" y="-496810"/>
              <a:ext cx="1573927" cy="1961639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lèche : droite 15">
              <a:extLst>
                <a:ext uri="{FF2B5EF4-FFF2-40B4-BE49-F238E27FC236}">
                  <a16:creationId xmlns:a16="http://schemas.microsoft.com/office/drawing/2014/main" id="{62F0C93A-6DF2-4F53-A586-77C929DD28EB}"/>
                </a:ext>
              </a:extLst>
            </p:cNvPr>
            <p:cNvSpPr/>
            <p:nvPr/>
          </p:nvSpPr>
          <p:spPr>
            <a:xfrm rot="16200000">
              <a:off x="5335007" y="1439510"/>
              <a:ext cx="1519889" cy="1846395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9C00DAD2-0F7D-4C58-B236-A31D19FE2774}"/>
                </a:ext>
              </a:extLst>
            </p:cNvPr>
            <p:cNvSpPr/>
            <p:nvPr/>
          </p:nvSpPr>
          <p:spPr>
            <a:xfrm rot="13411965">
              <a:off x="-123939" y="3409177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lèche : droite 23">
              <a:extLst>
                <a:ext uri="{FF2B5EF4-FFF2-40B4-BE49-F238E27FC236}">
                  <a16:creationId xmlns:a16="http://schemas.microsoft.com/office/drawing/2014/main" id="{3E287C56-9E15-41D1-969E-5CE6D406A280}"/>
                </a:ext>
              </a:extLst>
            </p:cNvPr>
            <p:cNvSpPr/>
            <p:nvPr/>
          </p:nvSpPr>
          <p:spPr>
            <a:xfrm rot="19311995">
              <a:off x="-309358" y="-611207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lèche : droite 24">
              <a:extLst>
                <a:ext uri="{FF2B5EF4-FFF2-40B4-BE49-F238E27FC236}">
                  <a16:creationId xmlns:a16="http://schemas.microsoft.com/office/drawing/2014/main" id="{25200AE7-F91D-4299-B90D-3ED9B640A32F}"/>
                </a:ext>
              </a:extLst>
            </p:cNvPr>
            <p:cNvSpPr/>
            <p:nvPr/>
          </p:nvSpPr>
          <p:spPr>
            <a:xfrm rot="2399350">
              <a:off x="-992705" y="1408607"/>
              <a:ext cx="1573927" cy="1961639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lèche : droite 21">
              <a:extLst>
                <a:ext uri="{FF2B5EF4-FFF2-40B4-BE49-F238E27FC236}">
                  <a16:creationId xmlns:a16="http://schemas.microsoft.com/office/drawing/2014/main" id="{B25D087D-1BD1-49BC-9042-75953D307936}"/>
                </a:ext>
              </a:extLst>
            </p:cNvPr>
            <p:cNvSpPr/>
            <p:nvPr/>
          </p:nvSpPr>
          <p:spPr>
            <a:xfrm rot="3454068">
              <a:off x="6154502" y="-306419"/>
              <a:ext cx="1441699" cy="1922939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lèche : droite 26">
              <a:extLst>
                <a:ext uri="{FF2B5EF4-FFF2-40B4-BE49-F238E27FC236}">
                  <a16:creationId xmlns:a16="http://schemas.microsoft.com/office/drawing/2014/main" id="{F02EFAC6-A238-495E-A278-41CD470C6AE2}"/>
                </a:ext>
              </a:extLst>
            </p:cNvPr>
            <p:cNvSpPr/>
            <p:nvPr/>
          </p:nvSpPr>
          <p:spPr>
            <a:xfrm rot="14398252">
              <a:off x="7469832" y="1567677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lèche : droite 27">
              <a:extLst>
                <a:ext uri="{FF2B5EF4-FFF2-40B4-BE49-F238E27FC236}">
                  <a16:creationId xmlns:a16="http://schemas.microsoft.com/office/drawing/2014/main" id="{1CC408A5-0E24-4BF4-A6DE-8B921D560B20}"/>
                </a:ext>
              </a:extLst>
            </p:cNvPr>
            <p:cNvSpPr/>
            <p:nvPr/>
          </p:nvSpPr>
          <p:spPr>
            <a:xfrm rot="16200000">
              <a:off x="10498283" y="-463322"/>
              <a:ext cx="1573927" cy="1961639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lèche : droite 28">
              <a:extLst>
                <a:ext uri="{FF2B5EF4-FFF2-40B4-BE49-F238E27FC236}">
                  <a16:creationId xmlns:a16="http://schemas.microsoft.com/office/drawing/2014/main" id="{7A221D91-0B73-4890-9E31-6590CFB9B735}"/>
                </a:ext>
              </a:extLst>
            </p:cNvPr>
            <p:cNvSpPr/>
            <p:nvPr/>
          </p:nvSpPr>
          <p:spPr>
            <a:xfrm rot="9209728">
              <a:off x="9443358" y="1526435"/>
              <a:ext cx="1577188" cy="1604037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lèche : droite 29">
              <a:extLst>
                <a:ext uri="{FF2B5EF4-FFF2-40B4-BE49-F238E27FC236}">
                  <a16:creationId xmlns:a16="http://schemas.microsoft.com/office/drawing/2014/main" id="{74D110D1-469D-4ABE-B1DC-4C36964447BA}"/>
                </a:ext>
              </a:extLst>
            </p:cNvPr>
            <p:cNvSpPr/>
            <p:nvPr/>
          </p:nvSpPr>
          <p:spPr>
            <a:xfrm rot="19962655">
              <a:off x="9168156" y="5139977"/>
              <a:ext cx="1573927" cy="1961639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lèche : droite 30">
              <a:extLst>
                <a:ext uri="{FF2B5EF4-FFF2-40B4-BE49-F238E27FC236}">
                  <a16:creationId xmlns:a16="http://schemas.microsoft.com/office/drawing/2014/main" id="{295AAE56-BA8F-44E5-A936-7E3458719B88}"/>
                </a:ext>
              </a:extLst>
            </p:cNvPr>
            <p:cNvSpPr/>
            <p:nvPr/>
          </p:nvSpPr>
          <p:spPr>
            <a:xfrm rot="10061094">
              <a:off x="8494906" y="166469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lèche : droite 31">
              <a:extLst>
                <a:ext uri="{FF2B5EF4-FFF2-40B4-BE49-F238E27FC236}">
                  <a16:creationId xmlns:a16="http://schemas.microsoft.com/office/drawing/2014/main" id="{6BA0093A-8512-4A7C-B176-BF66AA1819B9}"/>
                </a:ext>
              </a:extLst>
            </p:cNvPr>
            <p:cNvSpPr/>
            <p:nvPr/>
          </p:nvSpPr>
          <p:spPr>
            <a:xfrm rot="14318093">
              <a:off x="11370939" y="5028544"/>
              <a:ext cx="1557496" cy="1831633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lèche : droite 32">
              <a:extLst>
                <a:ext uri="{FF2B5EF4-FFF2-40B4-BE49-F238E27FC236}">
                  <a16:creationId xmlns:a16="http://schemas.microsoft.com/office/drawing/2014/main" id="{8F794CDB-998A-4690-9D36-1C9C31DD02F0}"/>
                </a:ext>
              </a:extLst>
            </p:cNvPr>
            <p:cNvSpPr/>
            <p:nvPr/>
          </p:nvSpPr>
          <p:spPr>
            <a:xfrm rot="19558588">
              <a:off x="11695709" y="1984928"/>
              <a:ext cx="1058779" cy="1222408"/>
            </a:xfrm>
            <a:prstGeom prst="rightArrow">
              <a:avLst/>
            </a:prstGeom>
            <a:solidFill>
              <a:srgbClr val="EC670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956095" y="2125915"/>
            <a:ext cx="10705773" cy="885546"/>
          </a:xfrm>
          <a:prstGeom prst="rect">
            <a:avLst/>
          </a:prstGeom>
          <a:solidFill>
            <a:schemeClr val="bg1">
              <a:lumMod val="65000"/>
              <a:alpha val="72941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7C73EF-079C-6244-A780-BD6B97768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75" y="5310786"/>
            <a:ext cx="4813365" cy="113567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8473B5A-FDCB-4D88-99C2-F857F6045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140" y="5218475"/>
            <a:ext cx="1061289" cy="12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page">
  <a:themeElements>
    <a:clrScheme name="Interreg Euro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TENT page">
  <a:themeElements>
    <a:clrScheme name="Interreg Euro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NTENT page">
  <a:themeElements>
    <a:clrScheme name="Interreg Euro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490</Words>
  <Application>Microsoft Office PowerPoint</Application>
  <PresentationFormat>Panorámica</PresentationFormat>
  <Paragraphs>70</Paragraphs>
  <Slides>7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7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Courier New</vt:lpstr>
      <vt:lpstr>open sans</vt:lpstr>
      <vt:lpstr>Wingdings</vt:lpstr>
      <vt:lpstr>1_Office Theme</vt:lpstr>
      <vt:lpstr>CONTENT page</vt:lpstr>
      <vt:lpstr>1_CONTENT page</vt:lpstr>
      <vt:lpstr>2_CONTENT page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Alexia Collignon</dc:creator>
  <cp:lastModifiedBy>Paz Palacio Fernández</cp:lastModifiedBy>
  <cp:revision>275</cp:revision>
  <cp:lastPrinted>2022-02-17T10:54:09Z</cp:lastPrinted>
  <dcterms:created xsi:type="dcterms:W3CDTF">2018-04-06T13:30:29Z</dcterms:created>
  <dcterms:modified xsi:type="dcterms:W3CDTF">2022-09-26T10:08:37Z</dcterms:modified>
</cp:coreProperties>
</file>