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gif" ContentType="image/gif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0" r:id="rId1"/>
  </p:sldMasterIdLst>
  <p:notesMasterIdLst>
    <p:notesMasterId r:id="rId13"/>
  </p:notesMasterIdLst>
  <p:handoutMasterIdLst>
    <p:handoutMasterId r:id="rId14"/>
  </p:handoutMasterIdLst>
  <p:sldIdLst>
    <p:sldId id="257" r:id="rId2"/>
    <p:sldId id="553" r:id="rId3"/>
    <p:sldId id="409" r:id="rId4"/>
    <p:sldId id="548" r:id="rId5"/>
    <p:sldId id="556" r:id="rId6"/>
    <p:sldId id="554" r:id="rId7"/>
    <p:sldId id="558" r:id="rId8"/>
    <p:sldId id="557" r:id="rId9"/>
    <p:sldId id="552" r:id="rId10"/>
    <p:sldId id="521" r:id="rId11"/>
    <p:sldId id="550" r:id="rId12"/>
  </p:sldIdLst>
  <p:sldSz cx="9144000" cy="6858000" type="screen4x3"/>
  <p:notesSz cx="6815138" cy="99441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ma ASTRAUSKAITE" initials="I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FCC519"/>
    <a:srgbClr val="1D9862"/>
    <a:srgbClr val="1CB8CF"/>
    <a:srgbClr val="1F497D"/>
    <a:srgbClr val="EE6F20"/>
    <a:srgbClr val="FCCD4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09" autoAdjust="0"/>
    <p:restoredTop sz="94685" autoAdjust="0"/>
  </p:normalViewPr>
  <p:slideViewPr>
    <p:cSldViewPr>
      <p:cViewPr varScale="1">
        <p:scale>
          <a:sx n="102" d="100"/>
          <a:sy n="102" d="100"/>
        </p:scale>
        <p:origin x="-16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354" y="54"/>
      </p:cViewPr>
      <p:guideLst>
        <p:guide orient="horz" pos="3132"/>
        <p:guide pos="214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07D0C1-E6DE-4F74-BCF8-30FE0543C1C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38A9196-AB21-4CA5-8F06-D5B5E753FA31}">
      <dgm:prSet phldrT="[Texto]" custT="1"/>
      <dgm:spPr/>
      <dgm:t>
        <a:bodyPr/>
        <a:lstStyle/>
        <a:p>
          <a:pPr algn="ctr"/>
          <a:r>
            <a:rPr lang="es-ES" sz="1000" dirty="0" smtClean="0"/>
            <a:t>ASTURIAS RIS3 </a:t>
          </a:r>
          <a:r>
            <a:rPr lang="es-ES" sz="1600" b="1" dirty="0" smtClean="0"/>
            <a:t>2015</a:t>
          </a:r>
        </a:p>
      </dgm:t>
    </dgm:pt>
    <dgm:pt modelId="{E1F6F8D2-D196-4B82-B966-BFF1D73D5569}" type="parTrans" cxnId="{0DE49193-0DB0-4CF1-9753-38BE5C9722FB}">
      <dgm:prSet/>
      <dgm:spPr/>
      <dgm:t>
        <a:bodyPr/>
        <a:lstStyle/>
        <a:p>
          <a:endParaRPr lang="es-ES"/>
        </a:p>
      </dgm:t>
    </dgm:pt>
    <dgm:pt modelId="{1539B214-D690-4B53-8717-27A46AE99F37}" type="sibTrans" cxnId="{0DE49193-0DB0-4CF1-9753-38BE5C9722FB}">
      <dgm:prSet/>
      <dgm:spPr/>
      <dgm:t>
        <a:bodyPr/>
        <a:lstStyle/>
        <a:p>
          <a:endParaRPr lang="es-ES"/>
        </a:p>
      </dgm:t>
    </dgm:pt>
    <dgm:pt modelId="{C810E319-A7D6-43FA-BACE-68DE4D1A8FFE}">
      <dgm:prSet phldrT="[Texto]" custT="1"/>
      <dgm:spPr/>
      <dgm:t>
        <a:bodyPr/>
        <a:lstStyle/>
        <a:p>
          <a:endParaRPr lang="es-ES" sz="1000" b="1" dirty="0" smtClean="0"/>
        </a:p>
        <a:p>
          <a:r>
            <a:rPr lang="es-ES" sz="1000" b="1" dirty="0" smtClean="0"/>
            <a:t>SEPT. </a:t>
          </a:r>
          <a:r>
            <a:rPr lang="es-ES" sz="1600" b="1" dirty="0" smtClean="0"/>
            <a:t>2016 </a:t>
          </a:r>
          <a:r>
            <a:rPr lang="es-ES" sz="1000" dirty="0" smtClean="0"/>
            <a:t>WG. ROADMAP</a:t>
          </a:r>
          <a:endParaRPr lang="es-ES" sz="1000" dirty="0"/>
        </a:p>
      </dgm:t>
    </dgm:pt>
    <dgm:pt modelId="{0704201A-85BA-4455-9A8A-FD2EF6391220}" type="parTrans" cxnId="{AAABD646-7D12-4AC5-AE1D-6F0DA37C1736}">
      <dgm:prSet/>
      <dgm:spPr/>
      <dgm:t>
        <a:bodyPr/>
        <a:lstStyle/>
        <a:p>
          <a:endParaRPr lang="es-ES"/>
        </a:p>
      </dgm:t>
    </dgm:pt>
    <dgm:pt modelId="{CDA0A4C2-76D0-4124-8A6C-99B4D6EB7B13}" type="sibTrans" cxnId="{AAABD646-7D12-4AC5-AE1D-6F0DA37C1736}">
      <dgm:prSet/>
      <dgm:spPr/>
      <dgm:t>
        <a:bodyPr/>
        <a:lstStyle/>
        <a:p>
          <a:endParaRPr lang="es-ES"/>
        </a:p>
      </dgm:t>
    </dgm:pt>
    <dgm:pt modelId="{783CFA25-51FF-4DC8-8769-6C9AFFBF1A79}">
      <dgm:prSet phldrT="[Texto]" custT="1"/>
      <dgm:spPr/>
      <dgm:t>
        <a:bodyPr/>
        <a:lstStyle/>
        <a:p>
          <a:r>
            <a:rPr lang="es-ES" sz="1000" b="1" dirty="0" smtClean="0"/>
            <a:t>SEPT.</a:t>
          </a:r>
          <a:r>
            <a:rPr lang="es-ES" sz="1600" dirty="0" smtClean="0"/>
            <a:t> </a:t>
          </a:r>
          <a:r>
            <a:rPr lang="es-ES" sz="1600" b="1" dirty="0" smtClean="0"/>
            <a:t>2017</a:t>
          </a:r>
          <a:r>
            <a:rPr lang="es-ES" sz="900" dirty="0" smtClean="0"/>
            <a:t> FINISHED</a:t>
          </a:r>
          <a:endParaRPr lang="es-ES" sz="900" dirty="0"/>
        </a:p>
      </dgm:t>
    </dgm:pt>
    <dgm:pt modelId="{0540DC2C-D629-49C0-8F83-2EB0682A11FB}" type="parTrans" cxnId="{DE226DF9-CF27-41D9-BD7F-A01756C54746}">
      <dgm:prSet/>
      <dgm:spPr/>
      <dgm:t>
        <a:bodyPr/>
        <a:lstStyle/>
        <a:p>
          <a:endParaRPr lang="es-ES"/>
        </a:p>
      </dgm:t>
    </dgm:pt>
    <dgm:pt modelId="{269D7518-5378-4FE1-A5BA-DE81FE94F522}" type="sibTrans" cxnId="{DE226DF9-CF27-41D9-BD7F-A01756C54746}">
      <dgm:prSet/>
      <dgm:spPr/>
      <dgm:t>
        <a:bodyPr/>
        <a:lstStyle/>
        <a:p>
          <a:endParaRPr lang="es-ES"/>
        </a:p>
      </dgm:t>
    </dgm:pt>
    <dgm:pt modelId="{F3ED7332-E0DB-415A-A63A-187F099E6EA8}" type="pres">
      <dgm:prSet presAssocID="{5A07D0C1-E6DE-4F74-BCF8-30FE0543C1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09853F7-02BA-45CE-9A7D-E98CCC461759}" type="pres">
      <dgm:prSet presAssocID="{5A07D0C1-E6DE-4F74-BCF8-30FE0543C1CB}" presName="arrow" presStyleLbl="bgShp" presStyleIdx="0" presStyleCnt="1"/>
      <dgm:spPr/>
      <dgm:t>
        <a:bodyPr/>
        <a:lstStyle/>
        <a:p>
          <a:endParaRPr lang="es-ES"/>
        </a:p>
      </dgm:t>
    </dgm:pt>
    <dgm:pt modelId="{4AF128EF-92F2-437B-9CFD-2D97DBF030F3}" type="pres">
      <dgm:prSet presAssocID="{5A07D0C1-E6DE-4F74-BCF8-30FE0543C1CB}" presName="points" presStyleCnt="0"/>
      <dgm:spPr/>
    </dgm:pt>
    <dgm:pt modelId="{FAEF4064-6E79-4A22-9604-B0C750778175}" type="pres">
      <dgm:prSet presAssocID="{938A9196-AB21-4CA5-8F06-D5B5E753FA31}" presName="compositeA" presStyleCnt="0"/>
      <dgm:spPr/>
    </dgm:pt>
    <dgm:pt modelId="{C2E34349-8ED6-49D6-A7A0-BF2314BF337D}" type="pres">
      <dgm:prSet presAssocID="{938A9196-AB21-4CA5-8F06-D5B5E753FA31}" presName="textA" presStyleLbl="revTx" presStyleIdx="0" presStyleCnt="3" custScaleX="219858" custScaleY="96270" custLinFactNeighborX="12861" custLinFactNeighborY="-9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6D66F-B4A2-4613-AC69-BDECE5951C30}" type="pres">
      <dgm:prSet presAssocID="{938A9196-AB21-4CA5-8F06-D5B5E753FA31}" presName="circleA" presStyleLbl="node1" presStyleIdx="0" presStyleCnt="3" custLinFactX="40536" custLinFactNeighborX="100000" custLinFactNeighborY="-8769"/>
      <dgm:spPr/>
    </dgm:pt>
    <dgm:pt modelId="{A7309948-D2DF-4F4D-A445-5C15CCF4F437}" type="pres">
      <dgm:prSet presAssocID="{938A9196-AB21-4CA5-8F06-D5B5E753FA31}" presName="spaceA" presStyleCnt="0"/>
      <dgm:spPr/>
    </dgm:pt>
    <dgm:pt modelId="{8BBA5E70-58C5-4C4F-B6E4-B6F551698A43}" type="pres">
      <dgm:prSet presAssocID="{1539B214-D690-4B53-8717-27A46AE99F37}" presName="space" presStyleCnt="0"/>
      <dgm:spPr/>
    </dgm:pt>
    <dgm:pt modelId="{44080FAA-0547-4257-BB10-64A35DC5550B}" type="pres">
      <dgm:prSet presAssocID="{C810E319-A7D6-43FA-BACE-68DE4D1A8FFE}" presName="compositeB" presStyleCnt="0"/>
      <dgm:spPr/>
    </dgm:pt>
    <dgm:pt modelId="{CF219589-3FB5-42E9-A736-BA1068AB6C4A}" type="pres">
      <dgm:prSet presAssocID="{C810E319-A7D6-43FA-BACE-68DE4D1A8FFE}" presName="textB" presStyleLbl="revTx" presStyleIdx="1" presStyleCnt="3" custScaleX="325777" custScaleY="114611" custLinFactNeighborX="41529" custLinFactNeighborY="-365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0E5992-05C9-4946-8A8C-5EA01C7BAAEF}" type="pres">
      <dgm:prSet presAssocID="{C810E319-A7D6-43FA-BACE-68DE4D1A8FFE}" presName="circleB" presStyleLbl="node1" presStyleIdx="1" presStyleCnt="3" custLinFactX="88507" custLinFactNeighborX="100000" custLinFactNeighborY="2112"/>
      <dgm:spPr/>
    </dgm:pt>
    <dgm:pt modelId="{0E5527EA-A992-4C1C-98F2-80DC9CE67E8D}" type="pres">
      <dgm:prSet presAssocID="{C810E319-A7D6-43FA-BACE-68DE4D1A8FFE}" presName="spaceB" presStyleCnt="0"/>
      <dgm:spPr/>
    </dgm:pt>
    <dgm:pt modelId="{4AB97231-4844-40F5-8F2A-2128E36E12E9}" type="pres">
      <dgm:prSet presAssocID="{CDA0A4C2-76D0-4124-8A6C-99B4D6EB7B13}" presName="space" presStyleCnt="0"/>
      <dgm:spPr/>
    </dgm:pt>
    <dgm:pt modelId="{672AEC08-5CED-4813-81B2-6971AFD94141}" type="pres">
      <dgm:prSet presAssocID="{783CFA25-51FF-4DC8-8769-6C9AFFBF1A79}" presName="compositeA" presStyleCnt="0"/>
      <dgm:spPr/>
    </dgm:pt>
    <dgm:pt modelId="{E5F4F75D-9A29-4CE6-816D-7A158A1E0233}" type="pres">
      <dgm:prSet presAssocID="{783CFA25-51FF-4DC8-8769-6C9AFFBF1A79}" presName="textA" presStyleLbl="revTx" presStyleIdx="2" presStyleCnt="3" custScaleX="2900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A3F630-4CEC-4324-AD7B-6D3468E5DD9E}" type="pres">
      <dgm:prSet presAssocID="{783CFA25-51FF-4DC8-8769-6C9AFFBF1A79}" presName="circleA" presStyleLbl="node1" presStyleIdx="2" presStyleCnt="3"/>
      <dgm:spPr/>
    </dgm:pt>
    <dgm:pt modelId="{E08C6275-D774-42DF-87A6-2379E904DD58}" type="pres">
      <dgm:prSet presAssocID="{783CFA25-51FF-4DC8-8769-6C9AFFBF1A79}" presName="spaceA" presStyleCnt="0"/>
      <dgm:spPr/>
    </dgm:pt>
  </dgm:ptLst>
  <dgm:cxnLst>
    <dgm:cxn modelId="{4BD70D48-8383-457F-A3A6-5F040DA76E17}" type="presOf" srcId="{783CFA25-51FF-4DC8-8769-6C9AFFBF1A79}" destId="{E5F4F75D-9A29-4CE6-816D-7A158A1E0233}" srcOrd="0" destOrd="0" presId="urn:microsoft.com/office/officeart/2005/8/layout/hProcess11"/>
    <dgm:cxn modelId="{028740C6-ED30-46D3-BE07-D4A50383B3D3}" type="presOf" srcId="{938A9196-AB21-4CA5-8F06-D5B5E753FA31}" destId="{C2E34349-8ED6-49D6-A7A0-BF2314BF337D}" srcOrd="0" destOrd="0" presId="urn:microsoft.com/office/officeart/2005/8/layout/hProcess11"/>
    <dgm:cxn modelId="{10E0B660-9758-4020-89F0-D1BC1B7068DB}" type="presOf" srcId="{5A07D0C1-E6DE-4F74-BCF8-30FE0543C1CB}" destId="{F3ED7332-E0DB-415A-A63A-187F099E6EA8}" srcOrd="0" destOrd="0" presId="urn:microsoft.com/office/officeart/2005/8/layout/hProcess11"/>
    <dgm:cxn modelId="{54F5400C-D5B5-4E39-8F1B-A13C09EE266D}" type="presOf" srcId="{C810E319-A7D6-43FA-BACE-68DE4D1A8FFE}" destId="{CF219589-3FB5-42E9-A736-BA1068AB6C4A}" srcOrd="0" destOrd="0" presId="urn:microsoft.com/office/officeart/2005/8/layout/hProcess11"/>
    <dgm:cxn modelId="{AAABD646-7D12-4AC5-AE1D-6F0DA37C1736}" srcId="{5A07D0C1-E6DE-4F74-BCF8-30FE0543C1CB}" destId="{C810E319-A7D6-43FA-BACE-68DE4D1A8FFE}" srcOrd="1" destOrd="0" parTransId="{0704201A-85BA-4455-9A8A-FD2EF6391220}" sibTransId="{CDA0A4C2-76D0-4124-8A6C-99B4D6EB7B13}"/>
    <dgm:cxn modelId="{0DE49193-0DB0-4CF1-9753-38BE5C9722FB}" srcId="{5A07D0C1-E6DE-4F74-BCF8-30FE0543C1CB}" destId="{938A9196-AB21-4CA5-8F06-D5B5E753FA31}" srcOrd="0" destOrd="0" parTransId="{E1F6F8D2-D196-4B82-B966-BFF1D73D5569}" sibTransId="{1539B214-D690-4B53-8717-27A46AE99F37}"/>
    <dgm:cxn modelId="{DE226DF9-CF27-41D9-BD7F-A01756C54746}" srcId="{5A07D0C1-E6DE-4F74-BCF8-30FE0543C1CB}" destId="{783CFA25-51FF-4DC8-8769-6C9AFFBF1A79}" srcOrd="2" destOrd="0" parTransId="{0540DC2C-D629-49C0-8F83-2EB0682A11FB}" sibTransId="{269D7518-5378-4FE1-A5BA-DE81FE94F522}"/>
    <dgm:cxn modelId="{7DCF2C20-FF06-44C0-882F-C41362A37DDE}" type="presParOf" srcId="{F3ED7332-E0DB-415A-A63A-187F099E6EA8}" destId="{409853F7-02BA-45CE-9A7D-E98CCC461759}" srcOrd="0" destOrd="0" presId="urn:microsoft.com/office/officeart/2005/8/layout/hProcess11"/>
    <dgm:cxn modelId="{FE22F7BF-E4C1-404F-BF61-2C22ABDA6EB8}" type="presParOf" srcId="{F3ED7332-E0DB-415A-A63A-187F099E6EA8}" destId="{4AF128EF-92F2-437B-9CFD-2D97DBF030F3}" srcOrd="1" destOrd="0" presId="urn:microsoft.com/office/officeart/2005/8/layout/hProcess11"/>
    <dgm:cxn modelId="{4C3E6797-3578-4F80-990B-F43F76B6CD3C}" type="presParOf" srcId="{4AF128EF-92F2-437B-9CFD-2D97DBF030F3}" destId="{FAEF4064-6E79-4A22-9604-B0C750778175}" srcOrd="0" destOrd="0" presId="urn:microsoft.com/office/officeart/2005/8/layout/hProcess11"/>
    <dgm:cxn modelId="{2E9C3022-1C45-4BF9-A151-E1989E94D370}" type="presParOf" srcId="{FAEF4064-6E79-4A22-9604-B0C750778175}" destId="{C2E34349-8ED6-49D6-A7A0-BF2314BF337D}" srcOrd="0" destOrd="0" presId="urn:microsoft.com/office/officeart/2005/8/layout/hProcess11"/>
    <dgm:cxn modelId="{1DD448CF-092B-441D-8777-17079215FE23}" type="presParOf" srcId="{FAEF4064-6E79-4A22-9604-B0C750778175}" destId="{C726D66F-B4A2-4613-AC69-BDECE5951C30}" srcOrd="1" destOrd="0" presId="urn:microsoft.com/office/officeart/2005/8/layout/hProcess11"/>
    <dgm:cxn modelId="{43F1563F-68B7-461A-A8E3-6B4459D41A0D}" type="presParOf" srcId="{FAEF4064-6E79-4A22-9604-B0C750778175}" destId="{A7309948-D2DF-4F4D-A445-5C15CCF4F437}" srcOrd="2" destOrd="0" presId="urn:microsoft.com/office/officeart/2005/8/layout/hProcess11"/>
    <dgm:cxn modelId="{E4274983-2DA4-450A-BF5F-79F7550D815F}" type="presParOf" srcId="{4AF128EF-92F2-437B-9CFD-2D97DBF030F3}" destId="{8BBA5E70-58C5-4C4F-B6E4-B6F551698A43}" srcOrd="1" destOrd="0" presId="urn:microsoft.com/office/officeart/2005/8/layout/hProcess11"/>
    <dgm:cxn modelId="{B2DE3CB6-F0E8-4D73-A389-B1579994BD34}" type="presParOf" srcId="{4AF128EF-92F2-437B-9CFD-2D97DBF030F3}" destId="{44080FAA-0547-4257-BB10-64A35DC5550B}" srcOrd="2" destOrd="0" presId="urn:microsoft.com/office/officeart/2005/8/layout/hProcess11"/>
    <dgm:cxn modelId="{0253D973-662C-4C36-8E6A-66F656FD92AE}" type="presParOf" srcId="{44080FAA-0547-4257-BB10-64A35DC5550B}" destId="{CF219589-3FB5-42E9-A736-BA1068AB6C4A}" srcOrd="0" destOrd="0" presId="urn:microsoft.com/office/officeart/2005/8/layout/hProcess11"/>
    <dgm:cxn modelId="{E7F40197-3DA9-405A-81F3-78C46949E1E9}" type="presParOf" srcId="{44080FAA-0547-4257-BB10-64A35DC5550B}" destId="{030E5992-05C9-4946-8A8C-5EA01C7BAAEF}" srcOrd="1" destOrd="0" presId="urn:microsoft.com/office/officeart/2005/8/layout/hProcess11"/>
    <dgm:cxn modelId="{84E4D49F-73A8-40A3-981A-11700EBFBF2D}" type="presParOf" srcId="{44080FAA-0547-4257-BB10-64A35DC5550B}" destId="{0E5527EA-A992-4C1C-98F2-80DC9CE67E8D}" srcOrd="2" destOrd="0" presId="urn:microsoft.com/office/officeart/2005/8/layout/hProcess11"/>
    <dgm:cxn modelId="{3B4DE3D8-2FDE-45F4-9D99-01E0DA477A81}" type="presParOf" srcId="{4AF128EF-92F2-437B-9CFD-2D97DBF030F3}" destId="{4AB97231-4844-40F5-8F2A-2128E36E12E9}" srcOrd="3" destOrd="0" presId="urn:microsoft.com/office/officeart/2005/8/layout/hProcess11"/>
    <dgm:cxn modelId="{10DE3ADB-D6A3-417F-BEFD-20BD70B67C18}" type="presParOf" srcId="{4AF128EF-92F2-437B-9CFD-2D97DBF030F3}" destId="{672AEC08-5CED-4813-81B2-6971AFD94141}" srcOrd="4" destOrd="0" presId="urn:microsoft.com/office/officeart/2005/8/layout/hProcess11"/>
    <dgm:cxn modelId="{D8DCA82D-A6C6-4330-A5B3-EBE46C28A3F0}" type="presParOf" srcId="{672AEC08-5CED-4813-81B2-6971AFD94141}" destId="{E5F4F75D-9A29-4CE6-816D-7A158A1E0233}" srcOrd="0" destOrd="0" presId="urn:microsoft.com/office/officeart/2005/8/layout/hProcess11"/>
    <dgm:cxn modelId="{4D0A94C1-27C8-4D23-86AC-1562047B79A9}" type="presParOf" srcId="{672AEC08-5CED-4813-81B2-6971AFD94141}" destId="{AFA3F630-4CEC-4324-AD7B-6D3468E5DD9E}" srcOrd="1" destOrd="0" presId="urn:microsoft.com/office/officeart/2005/8/layout/hProcess11"/>
    <dgm:cxn modelId="{80B38DAC-FF47-4170-8F6D-51E2483B2A61}" type="presParOf" srcId="{672AEC08-5CED-4813-81B2-6971AFD94141}" destId="{E08C6275-D774-42DF-87A6-2379E904DD5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9853F7-02BA-45CE-9A7D-E98CCC461759}">
      <dsp:nvSpPr>
        <dsp:cNvPr id="0" name=""/>
        <dsp:cNvSpPr/>
      </dsp:nvSpPr>
      <dsp:spPr>
        <a:xfrm>
          <a:off x="0" y="324036"/>
          <a:ext cx="6192688" cy="43204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34349-8ED6-49D6-A7A0-BF2314BF337D}">
      <dsp:nvSpPr>
        <dsp:cNvPr id="0" name=""/>
        <dsp:cNvSpPr/>
      </dsp:nvSpPr>
      <dsp:spPr>
        <a:xfrm>
          <a:off x="89374" y="2"/>
          <a:ext cx="1446522" cy="415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ASTURIAS RIS3 </a:t>
          </a:r>
          <a:r>
            <a:rPr lang="es-ES" sz="1600" b="1" kern="1200" dirty="0" smtClean="0"/>
            <a:t>2015</a:t>
          </a:r>
        </a:p>
      </dsp:txBody>
      <dsp:txXfrm>
        <a:off x="89374" y="2"/>
        <a:ext cx="1446522" cy="415932"/>
      </dsp:txXfrm>
    </dsp:sp>
    <dsp:sp modelId="{C726D66F-B4A2-4613-AC69-BDECE5951C30}">
      <dsp:nvSpPr>
        <dsp:cNvPr id="0" name=""/>
        <dsp:cNvSpPr/>
      </dsp:nvSpPr>
      <dsp:spPr>
        <a:xfrm>
          <a:off x="825808" y="472553"/>
          <a:ext cx="108012" cy="1080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219589-3FB5-42E9-A736-BA1068AB6C4A}">
      <dsp:nvSpPr>
        <dsp:cNvPr id="0" name=""/>
        <dsp:cNvSpPr/>
      </dsp:nvSpPr>
      <dsp:spPr>
        <a:xfrm>
          <a:off x="1757410" y="442930"/>
          <a:ext cx="2143399" cy="495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SEPT. </a:t>
          </a:r>
          <a:r>
            <a:rPr lang="es-ES" sz="1600" b="1" kern="1200" dirty="0" smtClean="0"/>
            <a:t>2016 </a:t>
          </a:r>
          <a:r>
            <a:rPr lang="es-ES" sz="1000" kern="1200" dirty="0" smtClean="0"/>
            <a:t>WG. ROADMAP</a:t>
          </a:r>
          <a:endParaRPr lang="es-ES" sz="1000" kern="1200" dirty="0"/>
        </a:p>
      </dsp:txBody>
      <dsp:txXfrm>
        <a:off x="1757410" y="442930"/>
        <a:ext cx="2143399" cy="495174"/>
      </dsp:txXfrm>
    </dsp:sp>
    <dsp:sp modelId="{030E5992-05C9-4946-8A8C-5EA01C7BAAEF}">
      <dsp:nvSpPr>
        <dsp:cNvPr id="0" name=""/>
        <dsp:cNvSpPr/>
      </dsp:nvSpPr>
      <dsp:spPr>
        <a:xfrm>
          <a:off x="2705480" y="472553"/>
          <a:ext cx="108012" cy="1080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4F75D-9A29-4CE6-816D-7A158A1E0233}">
      <dsp:nvSpPr>
        <dsp:cNvPr id="0" name=""/>
        <dsp:cNvSpPr/>
      </dsp:nvSpPr>
      <dsp:spPr>
        <a:xfrm>
          <a:off x="3660473" y="0"/>
          <a:ext cx="1908188" cy="43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SEPT.</a:t>
          </a:r>
          <a:r>
            <a:rPr lang="es-ES" sz="1600" kern="1200" dirty="0" smtClean="0"/>
            <a:t> </a:t>
          </a:r>
          <a:r>
            <a:rPr lang="es-ES" sz="1600" b="1" kern="1200" dirty="0" smtClean="0"/>
            <a:t>2017</a:t>
          </a:r>
          <a:r>
            <a:rPr lang="es-ES" sz="900" kern="1200" dirty="0" smtClean="0"/>
            <a:t> FINISHED</a:t>
          </a:r>
          <a:endParaRPr lang="es-ES" sz="900" kern="1200" dirty="0"/>
        </a:p>
      </dsp:txBody>
      <dsp:txXfrm>
        <a:off x="3660473" y="0"/>
        <a:ext cx="1908188" cy="432048"/>
      </dsp:txXfrm>
    </dsp:sp>
    <dsp:sp modelId="{AFA3F630-4CEC-4324-AD7B-6D3468E5DD9E}">
      <dsp:nvSpPr>
        <dsp:cNvPr id="0" name=""/>
        <dsp:cNvSpPr/>
      </dsp:nvSpPr>
      <dsp:spPr>
        <a:xfrm>
          <a:off x="4560561" y="486054"/>
          <a:ext cx="108012" cy="1080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8316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0335" y="0"/>
            <a:ext cx="2953226" cy="498316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r">
              <a:defRPr sz="1200"/>
            </a:lvl1pPr>
          </a:lstStyle>
          <a:p>
            <a:fld id="{6A217334-CD70-45AD-9625-EBAB1C21489B}" type="datetimeFigureOut">
              <a:rPr lang="en-GB" smtClean="0"/>
              <a:pPr/>
              <a:t>18/02/2020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785"/>
            <a:ext cx="2953226" cy="498316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0335" y="9445785"/>
            <a:ext cx="2953226" cy="498316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>
              <a:defRPr sz="1200"/>
            </a:lvl1pPr>
          </a:lstStyle>
          <a:p>
            <a:fld id="{7D9447EF-D3F5-4F32-AFBB-8B25E6D25808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0362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2750" cy="496888"/>
          </a:xfrm>
          <a:prstGeom prst="rect">
            <a:avLst/>
          </a:prstGeom>
        </p:spPr>
        <p:txBody>
          <a:bodyPr vert="horz" lIns="91164" tIns="45582" rIns="91164" bIns="4558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60800" y="2"/>
            <a:ext cx="2952750" cy="496888"/>
          </a:xfrm>
          <a:prstGeom prst="rect">
            <a:avLst/>
          </a:prstGeom>
        </p:spPr>
        <p:txBody>
          <a:bodyPr vert="horz" lIns="91164" tIns="45582" rIns="91164" bIns="4558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1F25E5-9C24-4FE1-B115-6069EB5969C1}" type="datetimeFigureOut">
              <a:rPr lang="fr-FR"/>
              <a:pPr>
                <a:defRPr/>
              </a:pPr>
              <a:t>18/02/2020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0462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4" tIns="45582" rIns="91164" bIns="45582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038" y="4722815"/>
            <a:ext cx="5453062" cy="4475162"/>
          </a:xfrm>
          <a:prstGeom prst="rect">
            <a:avLst/>
          </a:prstGeom>
        </p:spPr>
        <p:txBody>
          <a:bodyPr vert="horz" lIns="91164" tIns="45582" rIns="91164" bIns="45582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45627"/>
            <a:ext cx="2952750" cy="496888"/>
          </a:xfrm>
          <a:prstGeom prst="rect">
            <a:avLst/>
          </a:prstGeom>
        </p:spPr>
        <p:txBody>
          <a:bodyPr vert="horz" lIns="91164" tIns="45582" rIns="91164" bIns="4558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60800" y="9445627"/>
            <a:ext cx="2952750" cy="496888"/>
          </a:xfrm>
          <a:prstGeom prst="rect">
            <a:avLst/>
          </a:prstGeom>
        </p:spPr>
        <p:txBody>
          <a:bodyPr vert="horz" lIns="91164" tIns="45582" rIns="91164" bIns="4558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DEE701-FE50-4BF2-BCA8-71174D1CAB80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83788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DEE701-FE50-4BF2-BCA8-71174D1CAB80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18982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4833D-76F3-4D42-9B32-3B4FACCE3E4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7701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4833D-76F3-4D42-9B32-3B4FACCE3E4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7352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200" dirty="0" smtClean="0"/>
              <a:t>(4  </a:t>
            </a:r>
            <a:r>
              <a:rPr lang="es-ES" sz="1200" dirty="0" err="1" smtClean="0"/>
              <a:t>specialisation</a:t>
            </a:r>
            <a:r>
              <a:rPr lang="es-ES" sz="1200" dirty="0" smtClean="0"/>
              <a:t> </a:t>
            </a:r>
            <a:r>
              <a:rPr lang="es-ES" sz="1200" dirty="0" err="1" smtClean="0"/>
              <a:t>markets</a:t>
            </a:r>
            <a:r>
              <a:rPr lang="es-ES" sz="1200" dirty="0" smtClean="0"/>
              <a:t>: manufacture of </a:t>
            </a:r>
            <a:r>
              <a:rPr lang="es-ES" sz="1200" dirty="0" err="1" smtClean="0"/>
              <a:t>clincker</a:t>
            </a:r>
            <a:r>
              <a:rPr lang="es-ES" sz="1200" dirty="0" smtClean="0"/>
              <a:t>, </a:t>
            </a:r>
            <a:r>
              <a:rPr lang="es-ES" sz="1200" dirty="0" err="1" smtClean="0"/>
              <a:t>cement</a:t>
            </a:r>
            <a:r>
              <a:rPr lang="es-ES" sz="1200" dirty="0" smtClean="0"/>
              <a:t> and concrete, manufacture of </a:t>
            </a:r>
            <a:r>
              <a:rPr lang="es-ES" sz="1200" dirty="0" err="1" smtClean="0"/>
              <a:t>refractory</a:t>
            </a:r>
            <a:r>
              <a:rPr lang="es-ES" sz="1200" dirty="0" smtClean="0"/>
              <a:t> </a:t>
            </a:r>
            <a:r>
              <a:rPr lang="es-ES" sz="1200" dirty="0" err="1" smtClean="0"/>
              <a:t>materials</a:t>
            </a:r>
            <a:r>
              <a:rPr lang="es-ES" sz="1200" dirty="0" smtClean="0"/>
              <a:t>, manufacture of </a:t>
            </a:r>
            <a:r>
              <a:rPr lang="es-ES" sz="1200" dirty="0" err="1" smtClean="0"/>
              <a:t>fertilizers</a:t>
            </a:r>
            <a:r>
              <a:rPr lang="es-ES" sz="1200" dirty="0" smtClean="0"/>
              <a:t> and </a:t>
            </a:r>
            <a:r>
              <a:rPr lang="es-ES" sz="1200" dirty="0" err="1" smtClean="0"/>
              <a:t>diversification</a:t>
            </a:r>
            <a:r>
              <a:rPr lang="es-ES" sz="1200" dirty="0" smtClean="0"/>
              <a:t> </a:t>
            </a:r>
            <a:r>
              <a:rPr lang="es-ES" sz="1200" dirty="0" err="1" smtClean="0"/>
              <a:t>markets</a:t>
            </a:r>
            <a:r>
              <a:rPr lang="es-ES" sz="1200" dirty="0" smtClean="0"/>
              <a:t>)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EE701-FE50-4BF2-BCA8-71174D1CAB80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solidFill>
                  <a:srgbClr val="FF0000"/>
                </a:solidFill>
              </a:rPr>
              <a:t>CONSTRUIR SOBRE CONEXIONES EXISTENTES Y RECURSOS COMPATIDOS </a:t>
            </a:r>
            <a:r>
              <a:rPr lang="en-US" sz="1200" dirty="0" smtClean="0">
                <a:solidFill>
                  <a:srgbClr val="FF0000"/>
                </a:solidFill>
              </a:rPr>
              <a:t>Participatory process !!!!!!</a:t>
            </a:r>
            <a:endParaRPr lang="en-GB" sz="1200" dirty="0" smtClean="0">
              <a:solidFill>
                <a:srgbClr val="FF0000"/>
              </a:solidFill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EE701-FE50-4BF2-BCA8-71174D1CAB80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0041C-E263-B141-9AC6-517C2736C0B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26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DEE701-FE50-4BF2-BCA8-71174D1CAB80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42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reg Europe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784862F-A575-0443-951E-9B5DD45C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620688"/>
            <a:ext cx="7886700" cy="792088"/>
          </a:xfrm>
          <a:prstGeom prst="rect">
            <a:avLst/>
          </a:prstGeom>
        </p:spPr>
        <p:txBody>
          <a:bodyPr/>
          <a:lstStyle>
            <a:lvl1pPr algn="l">
              <a:defRPr sz="3600" b="1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99EF5A6-5299-7845-9F22-6C66845DF7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212" y="1628800"/>
            <a:ext cx="7886055" cy="3455987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75B71F4-A000-2242-B28E-F35910B246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6541" y="589277"/>
            <a:ext cx="757907" cy="67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4870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reg Europe No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784862F-A575-0443-951E-9B5DD45C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620688"/>
            <a:ext cx="7886700" cy="792088"/>
          </a:xfrm>
          <a:prstGeom prst="rect">
            <a:avLst/>
          </a:prstGeom>
        </p:spPr>
        <p:txBody>
          <a:bodyPr/>
          <a:lstStyle>
            <a:lvl1pPr algn="l">
              <a:defRPr sz="3600" b="1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99EF5A6-5299-7845-9F22-6C66845DF7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212" y="1628800"/>
            <a:ext cx="7886055" cy="3455987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5962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reg Europe Big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784862F-A575-0443-951E-9B5DD45C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620688"/>
            <a:ext cx="7886700" cy="792088"/>
          </a:xfrm>
          <a:prstGeom prst="rect">
            <a:avLst/>
          </a:prstGeom>
        </p:spPr>
        <p:txBody>
          <a:bodyPr/>
          <a:lstStyle>
            <a:lvl1pPr algn="l">
              <a:defRPr sz="3600" b="1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99EF5A6-5299-7845-9F22-6C66845DF7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212" y="1628800"/>
            <a:ext cx="7886055" cy="3455987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FF2F861-0F0A-7746-A50E-10DBB95A4E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-620423"/>
            <a:ext cx="5727700" cy="513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489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B1C9-B2F0-0A44-A27C-ABE0B79C890A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BC7B-9422-774D-BF6A-B98A82FF52C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5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7092255" y="6385198"/>
            <a:ext cx="1800225" cy="284162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fld id="{47BD3155-7DE1-4A23-AC2E-223636B11E30}" type="slidenum">
              <a:rPr lang="en-GB" smtClean="0"/>
              <a:pPr fontAlgn="auto">
                <a:spcAft>
                  <a:spcPts val="0"/>
                </a:spcAft>
                <a:defRPr/>
              </a:pPr>
              <a:t>‹Nº›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727258"/>
            <a:ext cx="9144000" cy="1307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az@idepa.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3.jpeg"/><Relationship Id="rId5" Type="http://schemas.openxmlformats.org/officeDocument/2006/relationships/diagramData" Target="../diagrams/data1.xml"/><Relationship Id="rId10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meetsasturias.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1628800"/>
            <a:ext cx="5743847" cy="4913784"/>
          </a:xfrm>
          <a:prstGeom prst="rect">
            <a:avLst/>
          </a:prstGeom>
        </p:spPr>
      </p:pic>
      <p:sp>
        <p:nvSpPr>
          <p:cNvPr id="26626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432792" y="2249081"/>
            <a:ext cx="5542755" cy="190861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Better RIS3 Governance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7" y="580012"/>
            <a:ext cx="3168352" cy="10487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8776" y="-531440"/>
            <a:ext cx="5257800" cy="47137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5577" y="5869293"/>
            <a:ext cx="2757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fr-FR" dirty="0">
                <a:ea typeface="Arial" charset="0"/>
                <a:sym typeface="Webdings" panose="05030102010509060703" pitchFamily="18" charset="2"/>
              </a:rPr>
              <a:t>22 </a:t>
            </a:r>
            <a:r>
              <a:rPr lang="fr-FR" dirty="0" err="1">
                <a:ea typeface="Arial" charset="0"/>
                <a:sym typeface="Webdings" panose="05030102010509060703" pitchFamily="18" charset="2"/>
              </a:rPr>
              <a:t>October</a:t>
            </a:r>
            <a:r>
              <a:rPr lang="fr-FR" dirty="0">
                <a:ea typeface="Arial" charset="0"/>
                <a:sym typeface="Webdings" panose="05030102010509060703" pitchFamily="18" charset="2"/>
              </a:rPr>
              <a:t> 2019</a:t>
            </a:r>
            <a:r>
              <a:rPr lang="en-GB" dirty="0">
                <a:ea typeface="Arial" charset="0"/>
                <a:sym typeface="Webdings" panose="05030102010509060703" pitchFamily="18" charset="2"/>
              </a:rPr>
              <a:t> </a:t>
            </a:r>
            <a:r>
              <a:rPr lang="en-GB" dirty="0">
                <a:ea typeface="Arial" charset="0"/>
              </a:rPr>
              <a:t>| </a:t>
            </a:r>
            <a:r>
              <a:rPr lang="fr-FR" dirty="0">
                <a:ea typeface="Arial" charset="0"/>
              </a:rPr>
              <a:t>Online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xmlns="" id="{B5D32A5D-66B9-3742-BE7F-B4E5B2EE4E54}"/>
              </a:ext>
            </a:extLst>
          </p:cNvPr>
          <p:cNvSpPr txBox="1">
            <a:spLocks/>
          </p:cNvSpPr>
          <p:nvPr/>
        </p:nvSpPr>
        <p:spPr>
          <a:xfrm>
            <a:off x="467544" y="2924944"/>
            <a:ext cx="4853949" cy="49092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 smtClean="0"/>
              <a:t>Roadmap for the Regional Agenda of Sustainable Materials for Asturias </a:t>
            </a:r>
            <a:endParaRPr lang="en-GB" sz="2800" i="1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Font typeface="Wingdings" pitchFamily="2" charset="2"/>
              <a:buNone/>
            </a:pPr>
            <a:endParaRPr lang="en-GB" sz="2000" i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GB" sz="2000" i="1" dirty="0" smtClean="0">
                <a:latin typeface="Arial" charset="0"/>
                <a:ea typeface="Arial" charset="0"/>
                <a:cs typeface="Arial" charset="0"/>
              </a:rPr>
              <a:t>Paz Palacio Fernández / IDEPA</a:t>
            </a:r>
            <a:endParaRPr lang="en-GB" sz="2000" i="1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Font typeface="Wingdings" pitchFamily="2" charset="2"/>
              <a:buNone/>
            </a:pPr>
            <a:endParaRPr lang="en-GB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0EDBCE33-40D3-47C7-BE95-3DFB48D763DC}"/>
              </a:ext>
            </a:extLst>
          </p:cNvPr>
          <p:cNvSpPr txBox="1">
            <a:spLocks/>
          </p:cNvSpPr>
          <p:nvPr/>
        </p:nvSpPr>
        <p:spPr>
          <a:xfrm>
            <a:off x="836612" y="5111308"/>
            <a:ext cx="5039916" cy="45854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Thematic Webinar</a:t>
            </a:r>
            <a:endParaRPr lang="en-GB" sz="20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Font typeface="Wingdings" pitchFamily="2" charset="2"/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solidFill>
            <a:srgbClr val="FCC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altLang="de-DE" dirty="0" smtClean="0"/>
          </a:p>
          <a:p>
            <a:pPr algn="ctr"/>
            <a:r>
              <a:rPr lang="en-US" altLang="de-DE" dirty="0" smtClean="0"/>
              <a:t>#MaterialesSostenibles#AsturiasRIS3</a:t>
            </a:r>
          </a:p>
          <a:p>
            <a:pPr algn="ctr"/>
            <a:r>
              <a:rPr lang="en-US" dirty="0" smtClean="0"/>
              <a:t>@asturiasRIS3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3068960"/>
            <a:ext cx="712879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hlinkClick r:id="rId3"/>
              </a:rPr>
              <a:t>paz@idepa.es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xmlns="" id="{DD0B87C2-8A74-4517-8347-F602288A59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638" y="1340767"/>
            <a:ext cx="1721457" cy="1992099"/>
          </a:xfrm>
          <a:prstGeom prst="rect">
            <a:avLst/>
          </a:prstGeom>
        </p:spPr>
      </p:pic>
      <p:pic>
        <p:nvPicPr>
          <p:cNvPr id="6" name="5 Imagen" descr="H azul sobre blanc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5373216"/>
            <a:ext cx="1546111" cy="54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72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5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94BA5C-668B-48DD-AC77-B54A82D15E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4" descr="A picture containing person, indoor, man, building&#10;&#10;Description automatically generated">
            <a:extLst>
              <a:ext uri="{FF2B5EF4-FFF2-40B4-BE49-F238E27FC236}">
                <a16:creationId xmlns:a16="http://schemas.microsoft.com/office/drawing/2014/main" xmlns="" id="{BAAD6577-E8BF-4791-8BFD-846926A050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427520"/>
            <a:ext cx="9144000" cy="51125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3075A88-53FF-40C3-9FB9-F3681D1BCF4F}"/>
              </a:ext>
            </a:extLst>
          </p:cNvPr>
          <p:cNvSpPr txBox="1"/>
          <p:nvPr/>
        </p:nvSpPr>
        <p:spPr>
          <a:xfrm>
            <a:off x="107502" y="20409"/>
            <a:ext cx="8928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Better RIS3 Governance - Webinar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7FE1F6-D58B-4999-AEA8-9989EAB12148}"/>
              </a:ext>
            </a:extLst>
          </p:cNvPr>
          <p:cNvSpPr txBox="1"/>
          <p:nvPr/>
        </p:nvSpPr>
        <p:spPr>
          <a:xfrm>
            <a:off x="8351911" y="1412776"/>
            <a:ext cx="1584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© </a:t>
            </a:r>
            <a:r>
              <a:rPr lang="fr-FR" sz="1200" dirty="0" err="1">
                <a:solidFill>
                  <a:schemeClr val="bg1">
                    <a:lumMod val="85000"/>
                  </a:schemeClr>
                </a:solidFill>
              </a:rPr>
              <a:t>Pexels</a:t>
            </a:r>
            <a:endParaRPr lang="fr-FR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F927325-FCB6-45D8-9731-9B20384E2B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06192"/>
            <a:ext cx="9144000" cy="8677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86B82D7-E594-40B2-B98C-DC0CFCBF1708}"/>
              </a:ext>
            </a:extLst>
          </p:cNvPr>
          <p:cNvSpPr/>
          <p:nvPr/>
        </p:nvSpPr>
        <p:spPr>
          <a:xfrm>
            <a:off x="3737015" y="1981752"/>
            <a:ext cx="86409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0" b="1" dirty="0">
                <a:ea typeface="Arial" charset="0"/>
              </a:rPr>
              <a:t>?</a:t>
            </a:r>
            <a:endParaRPr lang="en-US" sz="11000" dirty="0"/>
          </a:p>
        </p:txBody>
      </p:sp>
    </p:spTree>
    <p:extLst>
      <p:ext uri="{BB962C8B-B14F-4D97-AF65-F5344CB8AC3E}">
        <p14:creationId xmlns:p14="http://schemas.microsoft.com/office/powerpoint/2010/main" xmlns="" val="300982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F1BC5D3E-B253-4040-951B-CD16FF4B6B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3795" y="195170"/>
            <a:ext cx="781645" cy="7021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2EAC157-8F36-4577-AD59-3EC2177A31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3446" y="1556792"/>
            <a:ext cx="4209185" cy="37948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269FE5C-DA19-4875-BB02-66E1F0F1CD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4077072"/>
            <a:ext cx="185563" cy="2880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3D4ABFF-68FE-4B88-8E0F-E247C466BA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4365104"/>
            <a:ext cx="139173" cy="21602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F04F9F66-43AF-4BE7-9B65-6F211E80AADF}"/>
              </a:ext>
            </a:extLst>
          </p:cNvPr>
          <p:cNvSpPr txBox="1">
            <a:spLocks/>
          </p:cNvSpPr>
          <p:nvPr/>
        </p:nvSpPr>
        <p:spPr>
          <a:xfrm>
            <a:off x="683568" y="620688"/>
            <a:ext cx="7886700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endParaRPr lang="en-US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2">
            <a:extLst>
              <a:ext uri="{FF2B5EF4-FFF2-40B4-BE49-F238E27FC236}">
                <a16:creationId xmlns:a16="http://schemas.microsoft.com/office/drawing/2014/main" xmlns="" id="{B3D4ABFF-68FE-4B88-8E0F-E247C466BA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4365104"/>
            <a:ext cx="185563" cy="288032"/>
          </a:xfrm>
          <a:prstGeom prst="rect">
            <a:avLst/>
          </a:prstGeom>
        </p:spPr>
      </p:pic>
      <p:pic>
        <p:nvPicPr>
          <p:cNvPr id="10" name="Picture 22">
            <a:extLst>
              <a:ext uri="{FF2B5EF4-FFF2-40B4-BE49-F238E27FC236}">
                <a16:creationId xmlns:a16="http://schemas.microsoft.com/office/drawing/2014/main" xmlns="" id="{B3D4ABFF-68FE-4B88-8E0F-E247C466BA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3717032"/>
            <a:ext cx="185563" cy="288032"/>
          </a:xfrm>
          <a:prstGeom prst="rect">
            <a:avLst/>
          </a:prstGeom>
        </p:spPr>
      </p:pic>
      <p:pic>
        <p:nvPicPr>
          <p:cNvPr id="11" name="Picture 22">
            <a:extLst>
              <a:ext uri="{FF2B5EF4-FFF2-40B4-BE49-F238E27FC236}">
                <a16:creationId xmlns:a16="http://schemas.microsoft.com/office/drawing/2014/main" xmlns="" id="{B3D4ABFF-68FE-4B88-8E0F-E247C466BA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3789040"/>
            <a:ext cx="185563" cy="288032"/>
          </a:xfrm>
          <a:prstGeom prst="rect">
            <a:avLst/>
          </a:prstGeom>
        </p:spPr>
      </p:pic>
      <p:pic>
        <p:nvPicPr>
          <p:cNvPr id="12" name="Picture 22">
            <a:extLst>
              <a:ext uri="{FF2B5EF4-FFF2-40B4-BE49-F238E27FC236}">
                <a16:creationId xmlns:a16="http://schemas.microsoft.com/office/drawing/2014/main" xmlns="" id="{B3D4ABFF-68FE-4B88-8E0F-E247C466BA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3717032"/>
            <a:ext cx="185563" cy="288032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539552" y="1484784"/>
            <a:ext cx="39604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The project wants to improve the implementation of RIS with focus on chemical related topics with the help of interregional exchange of experiences and mutual learning between </a:t>
            </a:r>
            <a:r>
              <a:rPr lang="en-US" sz="2000" dirty="0" smtClean="0">
                <a:solidFill>
                  <a:srgbClr val="FF0000"/>
                </a:solidFill>
              </a:rPr>
              <a:t>public authorities </a:t>
            </a:r>
            <a:r>
              <a:rPr lang="en-US" sz="2000" dirty="0" smtClean="0"/>
              <a:t>from </a:t>
            </a:r>
            <a:r>
              <a:rPr lang="en-US" sz="2000" dirty="0" smtClean="0">
                <a:solidFill>
                  <a:srgbClr val="FF0000"/>
                </a:solidFill>
              </a:rPr>
              <a:t>seven</a:t>
            </a:r>
            <a:r>
              <a:rPr lang="en-US" sz="2000" dirty="0" smtClean="0"/>
              <a:t> European chemical regions.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467544" y="4005064"/>
            <a:ext cx="4824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From 1 Apr 2016 to 31 Mar 2021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2,2 M €</a:t>
            </a:r>
            <a:endParaRPr lang="es-ES" sz="2400" dirty="0">
              <a:solidFill>
                <a:srgbClr val="FF0000"/>
              </a:solidFill>
            </a:endParaRPr>
          </a:p>
        </p:txBody>
      </p:sp>
      <p:pic>
        <p:nvPicPr>
          <p:cNvPr id="16" name="Picture 22">
            <a:extLst>
              <a:ext uri="{FF2B5EF4-FFF2-40B4-BE49-F238E27FC236}">
                <a16:creationId xmlns:a16="http://schemas.microsoft.com/office/drawing/2014/main" xmlns="" id="{B3D4ABFF-68FE-4B88-8E0F-E247C466BA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3717032"/>
            <a:ext cx="185563" cy="288032"/>
          </a:xfrm>
          <a:prstGeom prst="rect">
            <a:avLst/>
          </a:prstGeom>
        </p:spPr>
      </p:pic>
      <p:pic>
        <p:nvPicPr>
          <p:cNvPr id="1026" name="Picture 2" descr="L:\Proyectos Europeos\S3CHEM\COMMUNICATION\Logos\S3Chem_EU_FLA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404664"/>
            <a:ext cx="1606336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82008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F1BC5D3E-B253-4040-951B-CD16FF4B6B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3795" y="195170"/>
            <a:ext cx="781645" cy="7021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2EAC157-8F36-4577-AD59-3EC2177A31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700808"/>
            <a:ext cx="3645753" cy="32869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269FE5C-DA19-4875-BB02-66E1F0F1CD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3717032"/>
            <a:ext cx="324735" cy="43204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F04F9F66-43AF-4BE7-9B65-6F211E80AADF}"/>
              </a:ext>
            </a:extLst>
          </p:cNvPr>
          <p:cNvSpPr txBox="1">
            <a:spLocks/>
          </p:cNvSpPr>
          <p:nvPr/>
        </p:nvSpPr>
        <p:spPr>
          <a:xfrm>
            <a:off x="683568" y="620688"/>
            <a:ext cx="7886700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</a:t>
            </a:r>
            <a:r>
              <a:rPr lang="en-GB" sz="3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nstitutional</a:t>
            </a:r>
            <a:r>
              <a:rPr lang="en-GB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Context</a:t>
            </a:r>
            <a:endParaRPr lang="en-US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584" y="177281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12" name="11 Rectángulo"/>
          <p:cNvSpPr/>
          <p:nvPr/>
        </p:nvSpPr>
        <p:spPr>
          <a:xfrm>
            <a:off x="611560" y="148478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SURFACE 10.604 Km,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POPULATION 1.081.487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21 % GPD INDUSTRIAL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  <p:pic>
        <p:nvPicPr>
          <p:cNvPr id="13" name="Picture 2" descr="https://www.investinasturias.es/wp-content/uploads/2015/04/where.png"/>
          <p:cNvPicPr>
            <a:picLocks noChangeAspect="1" noChangeArrowheads="1"/>
          </p:cNvPicPr>
          <p:nvPr/>
        </p:nvPicPr>
        <p:blipFill>
          <a:blip r:embed="rId6" cstate="print"/>
          <a:srcRect r="45070"/>
          <a:stretch>
            <a:fillRect/>
          </a:stretch>
        </p:blipFill>
        <p:spPr bwMode="auto">
          <a:xfrm>
            <a:off x="755576" y="2492896"/>
            <a:ext cx="3057804" cy="2074241"/>
          </a:xfrm>
          <a:prstGeom prst="rect">
            <a:avLst/>
          </a:prstGeom>
          <a:noFill/>
        </p:spPr>
      </p:pic>
      <p:sp>
        <p:nvSpPr>
          <p:cNvPr id="16" name="15 Rectángulo"/>
          <p:cNvSpPr/>
          <p:nvPr/>
        </p:nvSpPr>
        <p:spPr>
          <a:xfrm>
            <a:off x="755576" y="4941168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Economic Development Agency of the Principality of Asturias (IDEPA) is a Public Body, dependent on the </a:t>
            </a:r>
            <a:r>
              <a:rPr lang="en-US" dirty="0" err="1" smtClean="0"/>
              <a:t>Asturian</a:t>
            </a:r>
            <a:r>
              <a:rPr lang="en-US" dirty="0" smtClean="0"/>
              <a:t> Regional Government</a:t>
            </a:r>
            <a:r>
              <a:rPr lang="es-ES" dirty="0" smtClean="0"/>
              <a:t>. </a:t>
            </a:r>
            <a:r>
              <a:rPr lang="es-ES" dirty="0" err="1" smtClean="0"/>
              <a:t>Minister</a:t>
            </a:r>
            <a:r>
              <a:rPr lang="es-ES" dirty="0" smtClean="0"/>
              <a:t> of </a:t>
            </a:r>
            <a:r>
              <a:rPr lang="es-ES" dirty="0" err="1" smtClean="0"/>
              <a:t>industry</a:t>
            </a:r>
            <a:r>
              <a:rPr lang="es-ES" dirty="0" smtClean="0"/>
              <a:t> and </a:t>
            </a:r>
            <a:r>
              <a:rPr lang="es-ES" dirty="0" err="1" smtClean="0"/>
              <a:t>employment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president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669858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550266-1133-C043-9568-66094852A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The RIS3 Governance</a:t>
            </a:r>
            <a:endParaRPr lang="en-US" dirty="0"/>
          </a:p>
        </p:txBody>
      </p:sp>
      <p:pic>
        <p:nvPicPr>
          <p:cNvPr id="6" name="Picture 5" descr="A close up of a card&#10;&#10;Description automatically generated">
            <a:extLst>
              <a:ext uri="{FF2B5EF4-FFF2-40B4-BE49-F238E27FC236}">
                <a16:creationId xmlns:a16="http://schemas.microsoft.com/office/drawing/2014/main" xmlns="" id="{B9482A2D-B1BD-47BC-9FB2-912250025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161077"/>
            <a:ext cx="1167840" cy="13512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1FE32D2-C441-41CF-8D92-2730D54DCA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867792"/>
          </a:xfrm>
          <a:prstGeom prst="rect">
            <a:avLst/>
          </a:prstGeom>
        </p:spPr>
      </p:pic>
      <p:sp>
        <p:nvSpPr>
          <p:cNvPr id="7" name="Textplatzhalter 2"/>
          <p:cNvSpPr txBox="1">
            <a:spLocks/>
          </p:cNvSpPr>
          <p:nvPr/>
        </p:nvSpPr>
        <p:spPr>
          <a:xfrm>
            <a:off x="467544" y="1340768"/>
            <a:ext cx="8207375" cy="5183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platzhalter 2"/>
          <p:cNvSpPr txBox="1">
            <a:spLocks/>
          </p:cNvSpPr>
          <p:nvPr/>
        </p:nvSpPr>
        <p:spPr>
          <a:xfrm>
            <a:off x="395536" y="1628800"/>
            <a:ext cx="4375720" cy="257552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de-DE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de-DE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de-DE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2267744" y="2420888"/>
            <a:ext cx="4766822" cy="3240360"/>
            <a:chOff x="3257187" y="1782995"/>
            <a:chExt cx="9334083" cy="4143082"/>
          </a:xfrm>
        </p:grpSpPr>
        <p:sp>
          <p:nvSpPr>
            <p:cNvPr id="17" name="16 Rectángulo"/>
            <p:cNvSpPr/>
            <p:nvPr/>
          </p:nvSpPr>
          <p:spPr>
            <a:xfrm>
              <a:off x="9743252" y="5189529"/>
              <a:ext cx="2848018" cy="7365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2100" dirty="0" smtClean="0"/>
            </a:p>
            <a:p>
              <a:pPr algn="ctr"/>
              <a:r>
                <a:rPr lang="es-ES" sz="2400" dirty="0" smtClean="0"/>
                <a:t>Agendas</a:t>
              </a:r>
            </a:p>
            <a:p>
              <a:pPr algn="ctr"/>
              <a:endParaRPr lang="es-ES" sz="2000" dirty="0" smtClean="0"/>
            </a:p>
            <a:p>
              <a:pPr algn="ctr"/>
              <a:endParaRPr lang="es-ES" sz="1100" dirty="0"/>
            </a:p>
          </p:txBody>
        </p:sp>
        <p:cxnSp>
          <p:nvCxnSpPr>
            <p:cNvPr id="18" name="17 Conector recto de flecha"/>
            <p:cNvCxnSpPr/>
            <p:nvPr/>
          </p:nvCxnSpPr>
          <p:spPr>
            <a:xfrm>
              <a:off x="11153265" y="4360912"/>
              <a:ext cx="0" cy="73654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18 Conector recto de flecha"/>
            <p:cNvCxnSpPr/>
            <p:nvPr/>
          </p:nvCxnSpPr>
          <p:spPr>
            <a:xfrm>
              <a:off x="3257187" y="1782995"/>
              <a:ext cx="846008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22" name="21 Imagen" descr="H azul sobre blanc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02251" y="3256091"/>
              <a:ext cx="2961030" cy="1032359"/>
            </a:xfrm>
            <a:prstGeom prst="rect">
              <a:avLst/>
            </a:prstGeom>
          </p:spPr>
        </p:pic>
      </p:grpSp>
      <p:pic>
        <p:nvPicPr>
          <p:cNvPr id="26" name="Picture 2" descr="ris3pequeñ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013176"/>
            <a:ext cx="1944216" cy="92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1628800"/>
            <a:ext cx="3726735" cy="190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C:\Users\paz\AppData\Local\Microsoft\Windows\Temporary Internet Files\Content.Outlook\IDEBSX5V\PRINCIPAD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5" y="3789040"/>
            <a:ext cx="1257191" cy="936104"/>
          </a:xfrm>
          <a:prstGeom prst="rect">
            <a:avLst/>
          </a:prstGeom>
          <a:noFill/>
        </p:spPr>
      </p:pic>
      <p:sp>
        <p:nvSpPr>
          <p:cNvPr id="45" name="44 Rectángulo redondeado"/>
          <p:cNvSpPr/>
          <p:nvPr/>
        </p:nvSpPr>
        <p:spPr>
          <a:xfrm>
            <a:off x="395536" y="1844824"/>
            <a:ext cx="1800200" cy="14401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Asturian</a:t>
            </a:r>
            <a:r>
              <a:rPr lang="en-US" dirty="0" smtClean="0"/>
              <a:t> Council of Science Technology and Innovation</a:t>
            </a:r>
            <a:endParaRPr lang="es-ES" dirty="0" smtClean="0"/>
          </a:p>
        </p:txBody>
      </p:sp>
      <p:sp>
        <p:nvSpPr>
          <p:cNvPr id="16" name="15 Llamada rectangular redondeada"/>
          <p:cNvSpPr/>
          <p:nvPr/>
        </p:nvSpPr>
        <p:spPr>
          <a:xfrm>
            <a:off x="3635896" y="1340768"/>
            <a:ext cx="1512168" cy="216024"/>
          </a:xfrm>
          <a:prstGeom prst="wedgeRoundRect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s-ES" sz="900" dirty="0" err="1" smtClean="0"/>
              <a:t>Policy</a:t>
            </a:r>
            <a:r>
              <a:rPr lang="es-ES" sz="900" dirty="0" smtClean="0"/>
              <a:t> </a:t>
            </a:r>
            <a:r>
              <a:rPr lang="es-ES" sz="900" dirty="0" err="1" smtClean="0"/>
              <a:t>mix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xmlns="" val="208174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550266-1133-C043-9568-66094852A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4.a Roadmap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757866-A405-5F4B-BD4C-2C50E5997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213" y="2060848"/>
            <a:ext cx="7886055" cy="2880320"/>
          </a:xfrm>
        </p:spPr>
        <p:txBody>
          <a:bodyPr/>
          <a:lstStyle/>
          <a:p>
            <a:pPr marL="457200" lvl="1" indent="0">
              <a:lnSpc>
                <a:spcPct val="150000"/>
              </a:lnSpc>
              <a:buNone/>
            </a:pPr>
            <a:endParaRPr lang="fr-FR" sz="1400" dirty="0"/>
          </a:p>
          <a:p>
            <a:pPr marL="457200" lvl="1" indent="0">
              <a:lnSpc>
                <a:spcPct val="150000"/>
              </a:lnSpc>
              <a:buNone/>
            </a:pPr>
            <a:endParaRPr lang="en-GB" sz="1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AA519C-C30B-43E1-B8CA-06A424131A9D}"/>
              </a:ext>
            </a:extLst>
          </p:cNvPr>
          <p:cNvSpPr txBox="1"/>
          <p:nvPr/>
        </p:nvSpPr>
        <p:spPr>
          <a:xfrm>
            <a:off x="3923928" y="980728"/>
            <a:ext cx="46085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s-E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dirty="0" smtClean="0"/>
              <a:t>Regional Agenda of R&amp;D of </a:t>
            </a:r>
            <a:r>
              <a:rPr lang="es-ES" sz="2000" dirty="0" err="1" smtClean="0"/>
              <a:t>sustainable</a:t>
            </a:r>
            <a:r>
              <a:rPr lang="es-ES" sz="2000" dirty="0" smtClean="0"/>
              <a:t> </a:t>
            </a:r>
            <a:r>
              <a:rPr lang="es-ES" sz="2000" dirty="0" err="1" smtClean="0"/>
              <a:t>materials</a:t>
            </a:r>
            <a:r>
              <a:rPr lang="es-ES" sz="2000" dirty="0" smtClean="0"/>
              <a:t>. The </a:t>
            </a:r>
            <a:r>
              <a:rPr lang="es-ES" sz="2000" dirty="0" err="1" smtClean="0"/>
              <a:t>topic</a:t>
            </a:r>
            <a:r>
              <a:rPr lang="es-ES" sz="2000" dirty="0" smtClean="0"/>
              <a:t> </a:t>
            </a:r>
            <a:r>
              <a:rPr lang="es-ES" sz="2000" dirty="0" err="1" smtClean="0"/>
              <a:t>is</a:t>
            </a:r>
            <a:r>
              <a:rPr lang="es-ES" sz="2000" dirty="0" smtClean="0"/>
              <a:t> </a:t>
            </a:r>
            <a:r>
              <a:rPr lang="es-ES" sz="2000" dirty="0" err="1" smtClean="0"/>
              <a:t>related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circular </a:t>
            </a:r>
            <a:r>
              <a:rPr lang="es-ES" sz="2000" dirty="0" err="1" smtClean="0"/>
              <a:t>economy</a:t>
            </a:r>
            <a:r>
              <a:rPr lang="es-ES" sz="2000" dirty="0" smtClean="0"/>
              <a:t> concept </a:t>
            </a:r>
            <a:r>
              <a:rPr lang="es-ES" sz="2000" dirty="0" err="1" smtClean="0"/>
              <a:t>implemenented</a:t>
            </a:r>
            <a:r>
              <a:rPr lang="es-ES" sz="2000" dirty="0" smtClean="0"/>
              <a:t> in the </a:t>
            </a:r>
            <a:r>
              <a:rPr lang="en-US" sz="2000" dirty="0" smtClean="0"/>
              <a:t>full lifecycle of the basic materials sector</a:t>
            </a:r>
          </a:p>
          <a:p>
            <a:pPr marL="285750" indent="-285750"/>
            <a:endParaRPr lang="es-E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dirty="0" err="1" smtClean="0"/>
              <a:t>First</a:t>
            </a:r>
            <a:r>
              <a:rPr lang="es-ES" sz="2000" dirty="0" smtClean="0"/>
              <a:t> </a:t>
            </a:r>
            <a:r>
              <a:rPr lang="es-ES" sz="2000" dirty="0" err="1" smtClean="0"/>
              <a:t>step</a:t>
            </a:r>
            <a:r>
              <a:rPr lang="es-ES" sz="2000" dirty="0" smtClean="0"/>
              <a:t>: </a:t>
            </a:r>
            <a:r>
              <a:rPr lang="es-ES" sz="2000" dirty="0" err="1" smtClean="0"/>
              <a:t>Roadmap</a:t>
            </a:r>
            <a:r>
              <a:rPr lang="en-US" sz="2000" dirty="0" smtClean="0"/>
              <a:t> identifying the value chains that represent regional specialization.</a:t>
            </a:r>
            <a:endParaRPr lang="es-E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14C41F0-0B86-4BAB-A5F2-33A042A573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93296"/>
            <a:ext cx="9144000" cy="867792"/>
          </a:xfrm>
          <a:prstGeom prst="rect">
            <a:avLst/>
          </a:prstGeom>
        </p:spPr>
      </p:pic>
      <p:pic>
        <p:nvPicPr>
          <p:cNvPr id="12" name="Picture 11" descr="A close up of a card&#10;&#10;Description automatically generated">
            <a:extLst>
              <a:ext uri="{FF2B5EF4-FFF2-40B4-BE49-F238E27FC236}">
                <a16:creationId xmlns:a16="http://schemas.microsoft.com/office/drawing/2014/main" xmlns="" id="{76587657-F10A-4B9A-BD80-AAB49FD386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161077"/>
            <a:ext cx="1167840" cy="1351270"/>
          </a:xfrm>
          <a:prstGeom prst="rect">
            <a:avLst/>
          </a:prstGeom>
        </p:spPr>
      </p:pic>
      <p:pic>
        <p:nvPicPr>
          <p:cNvPr id="9" name="Picture 2" descr="L:\Innovacion\ESPECIALIZACIÓN INTELIGENTE\COMUNICACIÓN\logos\logotipación\mat_soste-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797152"/>
            <a:ext cx="1296143" cy="1201045"/>
          </a:xfrm>
          <a:prstGeom prst="rect">
            <a:avLst/>
          </a:prstGeom>
          <a:noFill/>
        </p:spPr>
      </p:pic>
      <p:pic>
        <p:nvPicPr>
          <p:cNvPr id="10" name="Picture 4" descr="C:\Users\fernandoce\AppData\Local\Temp\7zOC776CF02\uriellu_350x350px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573016"/>
            <a:ext cx="2016224" cy="2016224"/>
          </a:xfrm>
          <a:prstGeom prst="rect">
            <a:avLst/>
          </a:prstGeom>
          <a:noFill/>
        </p:spPr>
      </p:pic>
      <p:pic>
        <p:nvPicPr>
          <p:cNvPr id="11" name="Picture 4" descr="L:\Proyectos Europeos\S3CHEM\MEETINGS\2019\Halle\Asturias (10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412776"/>
            <a:ext cx="2044974" cy="2016224"/>
          </a:xfrm>
          <a:prstGeom prst="rect">
            <a:avLst/>
          </a:prstGeom>
          <a:noFill/>
        </p:spPr>
      </p:pic>
      <p:sp>
        <p:nvSpPr>
          <p:cNvPr id="13" name="12 Rectángulo"/>
          <p:cNvSpPr/>
          <p:nvPr/>
        </p:nvSpPr>
        <p:spPr>
          <a:xfrm>
            <a:off x="827584" y="5733256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ASTURIAS has the </a:t>
            </a:r>
            <a:r>
              <a:rPr lang="es-ES" sz="12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challenge</a:t>
            </a:r>
            <a:r>
              <a:rPr lang="es-ES" sz="12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of </a:t>
            </a:r>
            <a:r>
              <a:rPr lang="es-ES" sz="12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addressing</a:t>
            </a:r>
            <a:r>
              <a:rPr lang="es-ES" sz="12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the </a:t>
            </a:r>
            <a:r>
              <a:rPr lang="es-ES" sz="12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transition</a:t>
            </a:r>
            <a:r>
              <a:rPr lang="es-ES" sz="12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of the </a:t>
            </a:r>
            <a:r>
              <a:rPr lang="es-ES" sz="12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process</a:t>
            </a:r>
            <a:r>
              <a:rPr lang="es-ES" sz="12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industry</a:t>
            </a:r>
            <a:r>
              <a:rPr lang="es-ES" sz="12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by</a:t>
            </a:r>
            <a:r>
              <a:rPr lang="es-ES" sz="12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decreasing</a:t>
            </a:r>
            <a:r>
              <a:rPr lang="es-ES" sz="12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the </a:t>
            </a:r>
            <a:r>
              <a:rPr lang="es-ES" sz="12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impact</a:t>
            </a:r>
            <a:r>
              <a:rPr lang="es-ES" sz="12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of </a:t>
            </a:r>
            <a:r>
              <a:rPr lang="es-ES" sz="12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residues</a:t>
            </a:r>
            <a:r>
              <a:rPr lang="es-ES" sz="12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in the Natural Paradise </a:t>
            </a:r>
            <a:endParaRPr lang="es-ES" sz="1200" dirty="0"/>
          </a:p>
        </p:txBody>
      </p:sp>
      <p:sp>
        <p:nvSpPr>
          <p:cNvPr id="14" name="13 Llamada rectangular redondeada"/>
          <p:cNvSpPr/>
          <p:nvPr/>
        </p:nvSpPr>
        <p:spPr>
          <a:xfrm>
            <a:off x="5076056" y="908720"/>
            <a:ext cx="1224136" cy="360040"/>
          </a:xfrm>
          <a:prstGeom prst="wedgeRoundRect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 err="1" smtClean="0"/>
              <a:t>Action</a:t>
            </a:r>
            <a:r>
              <a:rPr lang="es-ES" sz="900" dirty="0" smtClean="0"/>
              <a:t> Plan</a:t>
            </a:r>
            <a:endParaRPr lang="es-ES" sz="900" dirty="0"/>
          </a:p>
        </p:txBody>
      </p:sp>
      <p:sp>
        <p:nvSpPr>
          <p:cNvPr id="15" name="14 Llamada rectangular redondeada"/>
          <p:cNvSpPr/>
          <p:nvPr/>
        </p:nvSpPr>
        <p:spPr>
          <a:xfrm>
            <a:off x="7380312" y="2636912"/>
            <a:ext cx="1224136" cy="360040"/>
          </a:xfrm>
          <a:prstGeom prst="wedgeRoundRectCallout">
            <a:avLst>
              <a:gd name="adj1" fmla="val -23945"/>
              <a:gd name="adj2" fmla="val -64486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 err="1" smtClean="0"/>
              <a:t>Decresing</a:t>
            </a:r>
            <a:r>
              <a:rPr lang="es-ES" sz="900" dirty="0" smtClean="0"/>
              <a:t> the </a:t>
            </a:r>
            <a:r>
              <a:rPr lang="es-ES" sz="900" dirty="0" err="1" smtClean="0"/>
              <a:t>impact</a:t>
            </a:r>
            <a:r>
              <a:rPr lang="es-ES" sz="900" dirty="0" smtClean="0"/>
              <a:t> of </a:t>
            </a:r>
            <a:r>
              <a:rPr lang="es-ES" sz="900" dirty="0" err="1" smtClean="0"/>
              <a:t>residues</a:t>
            </a:r>
            <a:endParaRPr lang="es-ES" sz="900" dirty="0"/>
          </a:p>
        </p:txBody>
      </p:sp>
      <p:sp>
        <p:nvSpPr>
          <p:cNvPr id="16" name="15 Llamada rectangular redondeada"/>
          <p:cNvSpPr/>
          <p:nvPr/>
        </p:nvSpPr>
        <p:spPr>
          <a:xfrm>
            <a:off x="4572000" y="2924944"/>
            <a:ext cx="2520280" cy="504056"/>
          </a:xfrm>
          <a:prstGeom prst="wedgeRoundRectCallout">
            <a:avLst>
              <a:gd name="adj1" fmla="val -24612"/>
              <a:gd name="adj2" fmla="val -64108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 smtClean="0"/>
              <a:t>Try </a:t>
            </a:r>
            <a:r>
              <a:rPr lang="es-ES" sz="900" dirty="0" err="1" smtClean="0"/>
              <a:t>to</a:t>
            </a:r>
            <a:r>
              <a:rPr lang="es-ES" sz="900" dirty="0" smtClean="0"/>
              <a:t> </a:t>
            </a:r>
            <a:r>
              <a:rPr lang="es-ES" sz="900" dirty="0" err="1" smtClean="0"/>
              <a:t>enlarge</a:t>
            </a:r>
            <a:r>
              <a:rPr lang="es-ES" sz="900" dirty="0" smtClean="0"/>
              <a:t> the </a:t>
            </a:r>
            <a:r>
              <a:rPr lang="es-ES" sz="900" dirty="0" err="1" smtClean="0"/>
              <a:t>lyfe</a:t>
            </a:r>
            <a:r>
              <a:rPr lang="es-ES" sz="900" dirty="0" smtClean="0"/>
              <a:t> </a:t>
            </a:r>
            <a:r>
              <a:rPr lang="es-ES" sz="900" dirty="0" err="1" smtClean="0"/>
              <a:t>cycle</a:t>
            </a:r>
            <a:r>
              <a:rPr lang="es-ES" sz="900" dirty="0" smtClean="0"/>
              <a:t> of </a:t>
            </a:r>
            <a:r>
              <a:rPr lang="es-ES" sz="900" dirty="0" err="1" smtClean="0"/>
              <a:t>existing</a:t>
            </a:r>
            <a:r>
              <a:rPr lang="es-ES" sz="900" dirty="0" smtClean="0"/>
              <a:t> </a:t>
            </a:r>
            <a:r>
              <a:rPr lang="es-ES" sz="900" dirty="0" err="1" smtClean="0"/>
              <a:t>assests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xmlns="" val="33259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4.b Stakeholders and timeline</a:t>
            </a:r>
            <a:br>
              <a:rPr lang="en-GB" sz="3200" dirty="0" smtClean="0"/>
            </a:br>
            <a:endParaRPr lang="es-ES" sz="18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539552" y="2132856"/>
            <a:ext cx="7920880" cy="3672408"/>
          </a:xfrm>
        </p:spPr>
        <p:txBody>
          <a:bodyPr/>
          <a:lstStyle/>
          <a:p>
            <a:pPr>
              <a:buNone/>
            </a:pPr>
            <a:endParaRPr lang="es-ES" sz="1800" dirty="0" smtClean="0"/>
          </a:p>
          <a:p>
            <a:pPr>
              <a:buNone/>
            </a:pPr>
            <a:endParaRPr lang="es-ES" sz="1800" dirty="0" smtClean="0"/>
          </a:p>
          <a:p>
            <a:pPr>
              <a:buNone/>
            </a:pPr>
            <a:endParaRPr lang="es-ES" sz="1800" dirty="0" smtClean="0"/>
          </a:p>
          <a:p>
            <a:pPr>
              <a:buNone/>
            </a:pPr>
            <a:endParaRPr lang="es-ES" sz="1800" dirty="0" smtClean="0"/>
          </a:p>
          <a:p>
            <a:endParaRPr lang="es-ES" sz="1600" dirty="0" smtClean="0"/>
          </a:p>
          <a:p>
            <a:endParaRPr lang="es-ES" sz="1600" dirty="0" smtClean="0"/>
          </a:p>
          <a:p>
            <a:endParaRPr lang="es-ES" sz="1600" dirty="0" smtClean="0"/>
          </a:p>
          <a:p>
            <a:pPr>
              <a:buNone/>
            </a:pPr>
            <a:endParaRPr lang="es-ES" sz="2400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7E8039F7-406D-4D5E-A737-DCDC94C0CC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544" y="2852936"/>
            <a:ext cx="937640" cy="761109"/>
          </a:xfrm>
          <a:prstGeom prst="rect">
            <a:avLst/>
          </a:prstGeom>
        </p:spPr>
      </p:pic>
      <p:pic>
        <p:nvPicPr>
          <p:cNvPr id="8" name="Picture 11" descr="A close up of a card&#10;&#10;Description automatically generated">
            <a:extLst>
              <a:ext uri="{FF2B5EF4-FFF2-40B4-BE49-F238E27FC236}">
                <a16:creationId xmlns:a16="http://schemas.microsoft.com/office/drawing/2014/main" xmlns="" id="{76587657-F10A-4B9A-BD80-AAB49FD386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161077"/>
            <a:ext cx="951816" cy="1101316"/>
          </a:xfrm>
          <a:prstGeom prst="rect">
            <a:avLst/>
          </a:prstGeom>
        </p:spPr>
      </p:pic>
      <p:pic>
        <p:nvPicPr>
          <p:cNvPr id="11" name="Picture 11" descr="C:\Users\fernandoce\Pictures\LOGOS S3CHEM\aiqp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844824"/>
            <a:ext cx="1008111" cy="741599"/>
          </a:xfrm>
          <a:prstGeom prst="rect">
            <a:avLst/>
          </a:prstGeom>
          <a:noFill/>
        </p:spPr>
      </p:pic>
      <p:graphicFrame>
        <p:nvGraphicFramePr>
          <p:cNvPr id="13" name="12 Diagrama"/>
          <p:cNvGraphicFramePr/>
          <p:nvPr/>
        </p:nvGraphicFramePr>
        <p:xfrm>
          <a:off x="1331640" y="3861048"/>
          <a:ext cx="6192688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11 Imagen" descr="6763_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80112" y="1412776"/>
            <a:ext cx="1808990" cy="1152128"/>
          </a:xfrm>
          <a:prstGeom prst="rect">
            <a:avLst/>
          </a:prstGeom>
        </p:spPr>
      </p:pic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1691680" y="3212976"/>
          <a:ext cx="609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1975768"/>
                <a:gridCol w="2032000"/>
              </a:tblGrid>
              <a:tr h="21602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58 </a:t>
                      </a:r>
                      <a:r>
                        <a:rPr lang="es-ES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participants</a:t>
                      </a:r>
                      <a:endParaRPr lang="es-ES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 </a:t>
                      </a:r>
                      <a:r>
                        <a:rPr lang="es-ES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companies</a:t>
                      </a:r>
                      <a:r>
                        <a:rPr lang="es-E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solidFill>
                            <a:schemeClr val="tx1"/>
                          </a:solidFill>
                        </a:rPr>
                        <a:t>5 R&amp;T centres</a:t>
                      </a:r>
                      <a:endParaRPr lang="es-E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14 Rectángulo"/>
          <p:cNvSpPr/>
          <p:nvPr/>
        </p:nvSpPr>
        <p:spPr>
          <a:xfrm>
            <a:off x="2843808" y="5445224"/>
            <a:ext cx="4608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1600" dirty="0" smtClean="0"/>
              <a:t> </a:t>
            </a:r>
            <a:r>
              <a:rPr lang="es-ES" sz="1400" dirty="0" smtClean="0"/>
              <a:t>WG </a:t>
            </a:r>
            <a:r>
              <a:rPr lang="es-ES" sz="1400" dirty="0" err="1" smtClean="0"/>
              <a:t>meetings</a:t>
            </a:r>
            <a:r>
              <a:rPr lang="es-ES" sz="1400" dirty="0" smtClean="0"/>
              <a:t>: 22 Sept. ´16; 22 Feb. ´17; 29 June ´17</a:t>
            </a:r>
            <a:endParaRPr lang="es-ES" sz="1400" dirty="0"/>
          </a:p>
        </p:txBody>
      </p:sp>
      <p:pic>
        <p:nvPicPr>
          <p:cNvPr id="16" name="15 Imagen" descr="H azul sobre blanc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91880" y="1844824"/>
            <a:ext cx="1800200" cy="631484"/>
          </a:xfrm>
          <a:prstGeom prst="rect">
            <a:avLst/>
          </a:prstGeom>
        </p:spPr>
      </p:pic>
      <p:pic>
        <p:nvPicPr>
          <p:cNvPr id="17" name="Picture 2" descr="L:\Proyectos Europeos\S3CHEM\COMMUNICATION\Logos\S3Chem_EU_FLAG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59632" y="5085184"/>
            <a:ext cx="1606336" cy="1080120"/>
          </a:xfrm>
          <a:prstGeom prst="rect">
            <a:avLst/>
          </a:prstGeom>
          <a:noFill/>
        </p:spPr>
      </p:pic>
      <p:sp>
        <p:nvSpPr>
          <p:cNvPr id="19" name="18 Llamada rectangular redondeada"/>
          <p:cNvSpPr/>
          <p:nvPr/>
        </p:nvSpPr>
        <p:spPr>
          <a:xfrm>
            <a:off x="4139952" y="2780928"/>
            <a:ext cx="2016224" cy="288032"/>
          </a:xfrm>
          <a:prstGeom prst="wedgeRoundRect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 err="1" smtClean="0"/>
              <a:t>Looking</a:t>
            </a:r>
            <a:r>
              <a:rPr lang="es-ES" sz="900" dirty="0" smtClean="0"/>
              <a:t>  </a:t>
            </a:r>
            <a:r>
              <a:rPr lang="es-ES" sz="900" dirty="0" err="1" smtClean="0"/>
              <a:t>for</a:t>
            </a:r>
            <a:r>
              <a:rPr lang="es-ES" sz="900" dirty="0" smtClean="0"/>
              <a:t> </a:t>
            </a:r>
            <a:r>
              <a:rPr lang="es-ES" sz="900" dirty="0" err="1" smtClean="0"/>
              <a:t>critical</a:t>
            </a:r>
            <a:r>
              <a:rPr lang="es-ES" sz="900" dirty="0" smtClean="0"/>
              <a:t> </a:t>
            </a:r>
            <a:r>
              <a:rPr lang="es-ES" sz="900" dirty="0" err="1" smtClean="0"/>
              <a:t>mass</a:t>
            </a:r>
            <a:endParaRPr lang="es-E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4.c The survey</a:t>
            </a:r>
            <a:r>
              <a:rPr lang="es-ES" sz="3200" dirty="0" smtClean="0"/>
              <a:t/>
            </a:r>
            <a:br>
              <a:rPr lang="es-ES" sz="3200" dirty="0" smtClean="0"/>
            </a:br>
            <a:endParaRPr lang="es-ES" sz="2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251520" y="2132856"/>
            <a:ext cx="8568952" cy="4104456"/>
          </a:xfrm>
        </p:spPr>
        <p:txBody>
          <a:bodyPr/>
          <a:lstStyle/>
          <a:p>
            <a:pPr>
              <a:buNone/>
            </a:pPr>
            <a:endParaRPr lang="es-ES" sz="1800" dirty="0" smtClean="0"/>
          </a:p>
          <a:p>
            <a:pPr>
              <a:buNone/>
            </a:pPr>
            <a:endParaRPr lang="es-ES" sz="1800" dirty="0" smtClean="0"/>
          </a:p>
          <a:p>
            <a:pPr>
              <a:buNone/>
            </a:pPr>
            <a:endParaRPr lang="es-ES" sz="1800" dirty="0" smtClean="0"/>
          </a:p>
          <a:p>
            <a:pPr>
              <a:buNone/>
            </a:pPr>
            <a:endParaRPr lang="es-ES" sz="1800" dirty="0" smtClean="0"/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endParaRPr lang="es-ES" sz="2400" dirty="0"/>
          </a:p>
        </p:txBody>
      </p:sp>
      <p:pic>
        <p:nvPicPr>
          <p:cNvPr id="2050" name="Imagen 2"/>
          <p:cNvPicPr>
            <a:picLocks noChangeAspect="1" noChangeArrowheads="1"/>
          </p:cNvPicPr>
          <p:nvPr/>
        </p:nvPicPr>
        <p:blipFill>
          <a:blip r:embed="rId2" cstate="print"/>
          <a:srcRect t="21919" r="50221" b="4642"/>
          <a:stretch>
            <a:fillRect/>
          </a:stretch>
        </p:blipFill>
        <p:spPr bwMode="auto">
          <a:xfrm>
            <a:off x="683568" y="3789040"/>
            <a:ext cx="407968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A close up of a card&#10;&#10;Description automatically generated">
            <a:extLst>
              <a:ext uri="{FF2B5EF4-FFF2-40B4-BE49-F238E27FC236}">
                <a16:creationId xmlns:a16="http://schemas.microsoft.com/office/drawing/2014/main" xmlns="" id="{76587657-F10A-4B9A-BD80-AAB49FD386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161077"/>
            <a:ext cx="951816" cy="1101316"/>
          </a:xfrm>
          <a:prstGeom prst="rect">
            <a:avLst/>
          </a:prstGeom>
        </p:spPr>
      </p:pic>
      <p:pic>
        <p:nvPicPr>
          <p:cNvPr id="7" name="6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924945"/>
            <a:ext cx="36004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132856"/>
            <a:ext cx="6447586" cy="59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5004048" y="4005064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dirty="0" smtClean="0"/>
              <a:t>Output: 7 </a:t>
            </a:r>
            <a:r>
              <a:rPr lang="es-ES" dirty="0" err="1" smtClean="0"/>
              <a:t>value</a:t>
            </a:r>
            <a:r>
              <a:rPr lang="es-ES" dirty="0" smtClean="0"/>
              <a:t> </a:t>
            </a:r>
            <a:r>
              <a:rPr lang="es-ES" dirty="0" err="1" smtClean="0"/>
              <a:t>chains</a:t>
            </a:r>
            <a:r>
              <a:rPr lang="es-ES" dirty="0" smtClean="0"/>
              <a:t>  and 4  </a:t>
            </a:r>
            <a:r>
              <a:rPr lang="es-ES" dirty="0" err="1" smtClean="0"/>
              <a:t>specialisation</a:t>
            </a:r>
            <a:r>
              <a:rPr lang="es-ES" dirty="0" smtClean="0"/>
              <a:t> </a:t>
            </a:r>
            <a:r>
              <a:rPr lang="es-ES" dirty="0" err="1" smtClean="0"/>
              <a:t>markets</a:t>
            </a:r>
            <a:r>
              <a:rPr lang="es-ES" dirty="0" smtClean="0"/>
              <a:t> (</a:t>
            </a:r>
            <a:r>
              <a:rPr lang="es-ES" dirty="0" err="1" smtClean="0"/>
              <a:t>cement</a:t>
            </a:r>
            <a:r>
              <a:rPr lang="es-ES" dirty="0" smtClean="0"/>
              <a:t>, </a:t>
            </a:r>
            <a:r>
              <a:rPr lang="es-ES" dirty="0" err="1" smtClean="0"/>
              <a:t>ceramic</a:t>
            </a:r>
            <a:r>
              <a:rPr lang="es-ES" dirty="0" smtClean="0"/>
              <a:t>, </a:t>
            </a:r>
            <a:r>
              <a:rPr lang="es-ES" dirty="0" err="1" smtClean="0"/>
              <a:t>fertilizers</a:t>
            </a:r>
            <a:r>
              <a:rPr lang="es-ES" dirty="0" smtClean="0"/>
              <a:t> and </a:t>
            </a:r>
            <a:r>
              <a:rPr lang="es-ES" dirty="0" err="1" smtClean="0"/>
              <a:t>chemical</a:t>
            </a:r>
            <a:r>
              <a:rPr lang="es-ES" dirty="0" smtClean="0"/>
              <a:t> </a:t>
            </a:r>
            <a:r>
              <a:rPr lang="es-ES" dirty="0" err="1" smtClean="0"/>
              <a:t>products</a:t>
            </a:r>
            <a:r>
              <a:rPr lang="es-ES" dirty="0" smtClean="0"/>
              <a:t>)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+ debate </a:t>
            </a:r>
            <a:r>
              <a:rPr lang="es-ES" dirty="0" err="1" smtClean="0"/>
              <a:t>about</a:t>
            </a:r>
            <a:r>
              <a:rPr lang="es-ES" dirty="0" smtClean="0"/>
              <a:t> socio-</a:t>
            </a:r>
            <a:r>
              <a:rPr lang="es-ES" dirty="0" err="1" smtClean="0"/>
              <a:t>economic</a:t>
            </a:r>
            <a:r>
              <a:rPr lang="es-ES" dirty="0" smtClean="0"/>
              <a:t> </a:t>
            </a:r>
            <a:r>
              <a:rPr lang="es-ES" dirty="0" err="1" smtClean="0"/>
              <a:t>challenges</a:t>
            </a:r>
            <a:r>
              <a:rPr lang="es-ES" dirty="0" smtClean="0"/>
              <a:t> in the </a:t>
            </a:r>
            <a:r>
              <a:rPr lang="es-ES" dirty="0" err="1" smtClean="0"/>
              <a:t>region</a:t>
            </a:r>
            <a:endParaRPr lang="es-ES" dirty="0"/>
          </a:p>
        </p:txBody>
      </p:sp>
      <p:pic>
        <p:nvPicPr>
          <p:cNvPr id="12" name="11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2924944"/>
            <a:ext cx="374441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Flecha abajo"/>
          <p:cNvSpPr/>
          <p:nvPr/>
        </p:nvSpPr>
        <p:spPr>
          <a:xfrm>
            <a:off x="2771800" y="141277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abajo"/>
          <p:cNvSpPr/>
          <p:nvPr/>
        </p:nvSpPr>
        <p:spPr>
          <a:xfrm>
            <a:off x="4860032" y="227687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abajo"/>
          <p:cNvSpPr/>
          <p:nvPr/>
        </p:nvSpPr>
        <p:spPr>
          <a:xfrm>
            <a:off x="1115616" y="213285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Llamada rectangular redondeada"/>
          <p:cNvSpPr/>
          <p:nvPr/>
        </p:nvSpPr>
        <p:spPr>
          <a:xfrm>
            <a:off x="4644008" y="836712"/>
            <a:ext cx="1907704" cy="576064"/>
          </a:xfrm>
          <a:prstGeom prst="wedgeRoundRect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s-ES" sz="900" dirty="0" err="1" smtClean="0"/>
              <a:t>Value</a:t>
            </a:r>
            <a:r>
              <a:rPr lang="es-ES" sz="900" dirty="0" smtClean="0"/>
              <a:t> </a:t>
            </a:r>
            <a:r>
              <a:rPr lang="es-ES" sz="900" dirty="0" err="1" smtClean="0"/>
              <a:t>chain</a:t>
            </a:r>
            <a:r>
              <a:rPr lang="es-ES" sz="900" dirty="0" smtClean="0"/>
              <a:t>:</a:t>
            </a:r>
          </a:p>
          <a:p>
            <a:pPr algn="ctr"/>
            <a:r>
              <a:rPr lang="es-ES" sz="900" dirty="0" err="1" smtClean="0"/>
              <a:t>Waste-Technology-Markets</a:t>
            </a:r>
            <a:endParaRPr lang="es-E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5. </a:t>
            </a:r>
            <a:r>
              <a:rPr lang="es-ES" sz="3200" dirty="0" err="1" smtClean="0"/>
              <a:t>Unforeseen</a:t>
            </a:r>
            <a:r>
              <a:rPr lang="es-ES" sz="3200" dirty="0" smtClean="0"/>
              <a:t> </a:t>
            </a:r>
            <a:r>
              <a:rPr lang="es-ES" sz="3200" dirty="0" err="1" smtClean="0"/>
              <a:t>outcomes</a:t>
            </a:r>
            <a:r>
              <a:rPr lang="es-ES" sz="3200" dirty="0" smtClean="0"/>
              <a:t> 2019</a:t>
            </a:r>
            <a:endParaRPr lang="es-ES" sz="2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395536" y="1556792"/>
            <a:ext cx="3744416" cy="2664296"/>
          </a:xfrm>
        </p:spPr>
        <p:txBody>
          <a:bodyPr/>
          <a:lstStyle/>
          <a:p>
            <a:pPr lvl="2">
              <a:buNone/>
            </a:pPr>
            <a:r>
              <a:rPr lang="es-ES" sz="2400" dirty="0" smtClean="0"/>
              <a:t>28 / 29 </a:t>
            </a:r>
            <a:r>
              <a:rPr lang="es-ES" sz="2400" dirty="0" err="1" smtClean="0"/>
              <a:t>March</a:t>
            </a:r>
            <a:r>
              <a:rPr lang="es-ES" sz="2400" dirty="0" smtClean="0"/>
              <a:t> </a:t>
            </a:r>
            <a:r>
              <a:rPr lang="es-ES" sz="2400" dirty="0" err="1" smtClean="0"/>
              <a:t>Innovation</a:t>
            </a:r>
            <a:r>
              <a:rPr lang="es-ES" sz="2400" dirty="0" smtClean="0"/>
              <a:t> Camp</a:t>
            </a:r>
          </a:p>
          <a:p>
            <a:pPr>
              <a:buNone/>
            </a:pPr>
            <a:r>
              <a:rPr lang="es-ES" sz="2000" dirty="0" smtClean="0"/>
              <a:t> A natural </a:t>
            </a:r>
            <a:r>
              <a:rPr lang="es-ES" sz="2000" dirty="0" err="1" smtClean="0"/>
              <a:t>paradise</a:t>
            </a:r>
            <a:r>
              <a:rPr lang="es-ES" sz="2000" dirty="0" smtClean="0"/>
              <a:t> in </a:t>
            </a:r>
            <a:r>
              <a:rPr lang="es-ES" sz="2000" dirty="0" err="1" smtClean="0"/>
              <a:t>modern</a:t>
            </a:r>
            <a:r>
              <a:rPr lang="es-ES" sz="2000" dirty="0" smtClean="0"/>
              <a:t> times: </a:t>
            </a:r>
            <a:r>
              <a:rPr lang="es-ES" sz="2000" dirty="0" err="1" smtClean="0"/>
              <a:t>adressing</a:t>
            </a:r>
            <a:r>
              <a:rPr lang="es-ES" sz="2000" dirty="0" smtClean="0"/>
              <a:t> industrial </a:t>
            </a:r>
            <a:r>
              <a:rPr lang="es-ES" sz="2000" dirty="0" err="1" smtClean="0"/>
              <a:t>transistion</a:t>
            </a:r>
            <a:r>
              <a:rPr lang="es-ES" sz="2000" dirty="0" smtClean="0"/>
              <a:t> </a:t>
            </a:r>
            <a:r>
              <a:rPr lang="es-ES" sz="2000" dirty="0" err="1" smtClean="0"/>
              <a:t>throug</a:t>
            </a:r>
            <a:r>
              <a:rPr lang="es-ES" sz="2000" dirty="0" smtClean="0"/>
              <a:t> circular </a:t>
            </a:r>
            <a:r>
              <a:rPr lang="es-ES" sz="2000" dirty="0" err="1" smtClean="0"/>
              <a:t>economy</a:t>
            </a:r>
            <a:r>
              <a:rPr lang="es-ES" sz="2000" dirty="0" smtClean="0"/>
              <a:t>. </a:t>
            </a:r>
            <a:r>
              <a:rPr lang="es-ES" sz="1800" dirty="0" smtClean="0">
                <a:hlinkClick r:id="rId3"/>
              </a:rPr>
              <a:t>www.sciencemeetsasturias.es</a:t>
            </a:r>
            <a:endParaRPr lang="es-ES" sz="1800" dirty="0" smtClean="0"/>
          </a:p>
          <a:p>
            <a:pPr marL="800100" lvl="3" indent="-342900">
              <a:buNone/>
            </a:pPr>
            <a:endParaRPr lang="es-ES" sz="1800" dirty="0" smtClean="0"/>
          </a:p>
          <a:p>
            <a:pPr marL="800100" lvl="3" indent="-342900">
              <a:buNone/>
            </a:pPr>
            <a:endParaRPr lang="es-ES" sz="1800" dirty="0" smtClean="0"/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r>
              <a:rPr lang="fr-FR" sz="2400" dirty="0" smtClean="0"/>
              <a:t> </a:t>
            </a:r>
            <a:endParaRPr lang="es-ES" sz="2400" dirty="0" smtClean="0"/>
          </a:p>
          <a:p>
            <a:pPr>
              <a:buNone/>
            </a:pPr>
            <a:endParaRPr lang="es-ES" sz="2400" dirty="0"/>
          </a:p>
        </p:txBody>
      </p:sp>
      <p:pic>
        <p:nvPicPr>
          <p:cNvPr id="4" name="Picture 11" descr="A close up of a card&#10;&#10;Description automatically generated">
            <a:extLst>
              <a:ext uri="{FF2B5EF4-FFF2-40B4-BE49-F238E27FC236}">
                <a16:creationId xmlns:a16="http://schemas.microsoft.com/office/drawing/2014/main" xmlns="" id="{76587657-F10A-4B9A-BD80-AAB49FD386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0"/>
            <a:ext cx="1167840" cy="1351270"/>
          </a:xfrm>
          <a:prstGeom prst="rect">
            <a:avLst/>
          </a:prstGeom>
        </p:spPr>
      </p:pic>
      <p:sp>
        <p:nvSpPr>
          <p:cNvPr id="5" name="4 Flecha curvada hacia arriba"/>
          <p:cNvSpPr/>
          <p:nvPr/>
        </p:nvSpPr>
        <p:spPr>
          <a:xfrm>
            <a:off x="755576" y="5085184"/>
            <a:ext cx="784104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Flecha curvada hacia arriba"/>
          <p:cNvSpPr/>
          <p:nvPr/>
        </p:nvSpPr>
        <p:spPr>
          <a:xfrm>
            <a:off x="395536" y="1700808"/>
            <a:ext cx="784104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026" name="Picture 2" descr="L:\Proyectos Europeos\SCIENCE MEETS REGIONS 2018\COMUNICACION\Fotos\WSCENE MEET REGIONS_64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412776"/>
            <a:ext cx="4529846" cy="3024336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547664" y="4797152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Inventory</a:t>
            </a:r>
            <a:r>
              <a:rPr lang="es-ES" dirty="0" smtClean="0"/>
              <a:t> of regional </a:t>
            </a:r>
            <a:r>
              <a:rPr lang="es-ES" dirty="0" err="1" smtClean="0"/>
              <a:t>public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private</a:t>
            </a:r>
            <a:r>
              <a:rPr lang="es-ES" dirty="0" smtClean="0"/>
              <a:t> R&amp;D </a:t>
            </a:r>
            <a:r>
              <a:rPr lang="es-ES" dirty="0" err="1" smtClean="0"/>
              <a:t>infraestuctures</a:t>
            </a:r>
            <a:r>
              <a:rPr lang="es-ES" dirty="0" smtClean="0"/>
              <a:t> </a:t>
            </a:r>
            <a:r>
              <a:rPr lang="es-ES" dirty="0" err="1" smtClean="0"/>
              <a:t>grouping</a:t>
            </a:r>
            <a:r>
              <a:rPr lang="es-ES" dirty="0" smtClean="0"/>
              <a:t> </a:t>
            </a:r>
            <a:r>
              <a:rPr lang="es-ES" dirty="0" err="1" smtClean="0"/>
              <a:t>them</a:t>
            </a:r>
            <a:r>
              <a:rPr lang="es-ES" dirty="0" smtClean="0"/>
              <a:t> </a:t>
            </a:r>
            <a:r>
              <a:rPr lang="es-ES" dirty="0" err="1" smtClean="0"/>
              <a:t>around</a:t>
            </a:r>
            <a:r>
              <a:rPr lang="es-ES" dirty="0" smtClean="0"/>
              <a:t> </a:t>
            </a:r>
            <a:r>
              <a:rPr lang="es-ES" dirty="0" err="1" smtClean="0"/>
              <a:t>comprehensive</a:t>
            </a:r>
            <a:r>
              <a:rPr lang="es-ES" dirty="0" smtClean="0"/>
              <a:t> </a:t>
            </a:r>
            <a:r>
              <a:rPr lang="es-ES" dirty="0" err="1" smtClean="0"/>
              <a:t>waste</a:t>
            </a:r>
            <a:r>
              <a:rPr lang="es-ES" dirty="0" smtClean="0"/>
              <a:t> </a:t>
            </a:r>
            <a:r>
              <a:rPr lang="es-ES" dirty="0" err="1" smtClean="0"/>
              <a:t>recovery</a:t>
            </a:r>
            <a:r>
              <a:rPr lang="es-ES" dirty="0" smtClean="0"/>
              <a:t> </a:t>
            </a:r>
            <a:r>
              <a:rPr lang="es-ES" dirty="0" err="1" smtClean="0"/>
              <a:t>pathways</a:t>
            </a:r>
            <a:r>
              <a:rPr lang="es-ES" dirty="0" smtClean="0"/>
              <a:t>  (</a:t>
            </a:r>
            <a:r>
              <a:rPr lang="es-ES" dirty="0" err="1" smtClean="0"/>
              <a:t>nodes</a:t>
            </a:r>
            <a:r>
              <a:rPr lang="es-ES" dirty="0" smtClean="0"/>
              <a:t> of a </a:t>
            </a:r>
            <a:r>
              <a:rPr lang="es-ES" dirty="0" err="1" smtClean="0"/>
              <a:t>future</a:t>
            </a:r>
            <a:r>
              <a:rPr lang="es-ES" dirty="0" smtClean="0"/>
              <a:t> </a:t>
            </a:r>
            <a:r>
              <a:rPr lang="es-ES" dirty="0" err="1" smtClean="0"/>
              <a:t>Circularity</a:t>
            </a:r>
            <a:r>
              <a:rPr lang="es-ES" dirty="0" smtClean="0"/>
              <a:t> </a:t>
            </a:r>
            <a:r>
              <a:rPr lang="es-ES" dirty="0" err="1" smtClean="0"/>
              <a:t>Hub</a:t>
            </a:r>
            <a:r>
              <a:rPr lang="es-ES" dirty="0" smtClean="0"/>
              <a:t> in </a:t>
            </a:r>
            <a:r>
              <a:rPr lang="es-ES" dirty="0" err="1" smtClean="0"/>
              <a:t>Asturias:SPIRE</a:t>
            </a:r>
            <a:r>
              <a:rPr lang="es-ES" dirty="0" smtClean="0"/>
              <a:t>)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550266-1133-C043-9568-66094852A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6. </a:t>
            </a:r>
            <a:r>
              <a:rPr lang="en-GB" dirty="0"/>
              <a:t>Recommendations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757866-A405-5F4B-BD4C-2C50E5997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552" y="1340768"/>
            <a:ext cx="8280920" cy="4320480"/>
          </a:xfrm>
        </p:spPr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Involve yourself </a:t>
            </a:r>
            <a:r>
              <a:rPr lang="en-US" sz="2400" dirty="0" smtClean="0"/>
              <a:t>in the technical work (do not outsource all the tasks).</a:t>
            </a:r>
          </a:p>
          <a:p>
            <a:pPr marL="457200" lvl="1" indent="-457200">
              <a:buNone/>
            </a:pPr>
            <a:endParaRPr lang="en-GB" sz="2400" dirty="0" smtClean="0">
              <a:solidFill>
                <a:srgbClr val="FF0000"/>
              </a:solidFill>
            </a:endParaRPr>
          </a:p>
          <a:p>
            <a:pPr marL="457200" lvl="1" indent="-457200">
              <a:buFont typeface="+mj-lt"/>
              <a:buAutoNum type="arabicPeriod"/>
            </a:pPr>
            <a:r>
              <a:rPr lang="en-GB" sz="2400" dirty="0" smtClean="0">
                <a:solidFill>
                  <a:srgbClr val="FF0000"/>
                </a:solidFill>
              </a:rPr>
              <a:t>Build up the Key Partnership</a:t>
            </a:r>
            <a:r>
              <a:rPr lang="en-GB" sz="2400" dirty="0" smtClean="0"/>
              <a:t>: Industry should lead the process</a:t>
            </a:r>
            <a:r>
              <a:rPr lang="fr-FR" sz="2400" dirty="0" smtClean="0"/>
              <a:t>. (PPP) </a:t>
            </a:r>
            <a:r>
              <a:rPr lang="en-GB" sz="2400" dirty="0" smtClean="0"/>
              <a:t>Involvement of companies and of the right person (R&amp;D and environmental). Strong legal barriers: involve </a:t>
            </a:r>
            <a:r>
              <a:rPr lang="en-GB" sz="2400" dirty="0" err="1" smtClean="0"/>
              <a:t>Ministrer</a:t>
            </a:r>
            <a:r>
              <a:rPr lang="en-GB" sz="2400" dirty="0" smtClean="0"/>
              <a:t> of Environment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GB" sz="2400" dirty="0" smtClean="0">
                <a:solidFill>
                  <a:srgbClr val="FF0000"/>
                </a:solidFill>
              </a:rPr>
              <a:t>Time</a:t>
            </a:r>
            <a:r>
              <a:rPr lang="en-GB" sz="2400" dirty="0" smtClean="0"/>
              <a:t>: between 6 m. and 1 y. (discovery process..)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GB" sz="2400" dirty="0" smtClean="0">
                <a:solidFill>
                  <a:srgbClr val="FF0000"/>
                </a:solidFill>
              </a:rPr>
              <a:t>Keep traceability </a:t>
            </a:r>
            <a:r>
              <a:rPr lang="en-GB" sz="2400" dirty="0" smtClean="0"/>
              <a:t>from the beginning so you can trace </a:t>
            </a:r>
            <a:r>
              <a:rPr lang="en-GB" sz="2400" dirty="0" err="1" smtClean="0"/>
              <a:t>inexpected</a:t>
            </a:r>
            <a:r>
              <a:rPr lang="en-GB" sz="2400" dirty="0" smtClean="0"/>
              <a:t> parallel results (new collaborative projects)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s-ES" sz="2000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fr-FR" sz="2000" dirty="0"/>
          </a:p>
          <a:p>
            <a:pPr marL="457200" lvl="1" indent="0">
              <a:lnSpc>
                <a:spcPct val="150000"/>
              </a:lnSpc>
              <a:buNone/>
            </a:pPr>
            <a:endParaRPr lang="fr-FR" sz="2000" dirty="0"/>
          </a:p>
          <a:p>
            <a:pPr marL="457200" lvl="1" indent="0">
              <a:lnSpc>
                <a:spcPct val="150000"/>
              </a:lnSpc>
              <a:buNone/>
            </a:pPr>
            <a:endParaRPr lang="en-GB" sz="1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8D376E8-E2C5-4415-B325-FFACB18E2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0208"/>
            <a:ext cx="9144000" cy="867792"/>
          </a:xfrm>
          <a:prstGeom prst="rect">
            <a:avLst/>
          </a:prstGeom>
        </p:spPr>
      </p:pic>
      <p:pic>
        <p:nvPicPr>
          <p:cNvPr id="11" name="Picture 10" descr="A close up of a card&#10;&#10;Description automatically generated">
            <a:extLst>
              <a:ext uri="{FF2B5EF4-FFF2-40B4-BE49-F238E27FC236}">
                <a16:creationId xmlns:a16="http://schemas.microsoft.com/office/drawing/2014/main" xmlns="" id="{6CD321BA-3CF1-4575-B74A-6D2087E1C6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161077"/>
            <a:ext cx="1167840" cy="1351270"/>
          </a:xfrm>
          <a:prstGeom prst="rect">
            <a:avLst/>
          </a:prstGeom>
        </p:spPr>
      </p:pic>
      <p:sp>
        <p:nvSpPr>
          <p:cNvPr id="6" name="5 Llamada rectangular redondeada"/>
          <p:cNvSpPr/>
          <p:nvPr/>
        </p:nvSpPr>
        <p:spPr>
          <a:xfrm>
            <a:off x="5148064" y="1988840"/>
            <a:ext cx="2592288" cy="504056"/>
          </a:xfrm>
          <a:prstGeom prst="wedgeRoundRect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 err="1" smtClean="0"/>
              <a:t>Don’t</a:t>
            </a:r>
            <a:r>
              <a:rPr lang="es-ES" sz="900" dirty="0" smtClean="0"/>
              <a:t> </a:t>
            </a:r>
            <a:r>
              <a:rPr lang="es-ES" sz="900" dirty="0" err="1" smtClean="0"/>
              <a:t>forget</a:t>
            </a:r>
            <a:r>
              <a:rPr lang="es-ES" sz="900" dirty="0" smtClean="0"/>
              <a:t> </a:t>
            </a:r>
            <a:r>
              <a:rPr lang="es-ES" sz="900" dirty="0" err="1" smtClean="0"/>
              <a:t>to</a:t>
            </a:r>
            <a:r>
              <a:rPr lang="es-ES" sz="900" dirty="0" smtClean="0"/>
              <a:t> </a:t>
            </a:r>
            <a:r>
              <a:rPr lang="es-ES" sz="900" dirty="0" err="1" smtClean="0"/>
              <a:t>meet</a:t>
            </a:r>
            <a:r>
              <a:rPr lang="es-ES" sz="900" dirty="0" smtClean="0"/>
              <a:t> the </a:t>
            </a:r>
            <a:r>
              <a:rPr lang="es-ES" sz="900" dirty="0" err="1" smtClean="0"/>
              <a:t>interest</a:t>
            </a:r>
            <a:r>
              <a:rPr lang="es-ES" sz="900" dirty="0" smtClean="0"/>
              <a:t> of the </a:t>
            </a:r>
            <a:r>
              <a:rPr lang="es-ES" sz="900" dirty="0" err="1" smtClean="0"/>
              <a:t>industry</a:t>
            </a:r>
            <a:r>
              <a:rPr lang="es-ES" sz="900" dirty="0" smtClean="0"/>
              <a:t> </a:t>
            </a:r>
            <a:r>
              <a:rPr lang="es-ES" sz="900" dirty="0" err="1" smtClean="0"/>
              <a:t>looking</a:t>
            </a:r>
            <a:r>
              <a:rPr lang="es-ES" sz="900" dirty="0" smtClean="0"/>
              <a:t>  </a:t>
            </a:r>
            <a:r>
              <a:rPr lang="es-ES" sz="900" dirty="0" err="1" smtClean="0"/>
              <a:t>for</a:t>
            </a:r>
            <a:r>
              <a:rPr lang="es-ES" sz="900" dirty="0" smtClean="0"/>
              <a:t> “</a:t>
            </a:r>
            <a:r>
              <a:rPr lang="es-ES" sz="900" dirty="0" err="1" smtClean="0"/>
              <a:t>business</a:t>
            </a:r>
            <a:r>
              <a:rPr lang="es-ES" sz="900" dirty="0" smtClean="0"/>
              <a:t> </a:t>
            </a:r>
            <a:r>
              <a:rPr lang="es-ES" sz="900" dirty="0" err="1" smtClean="0"/>
              <a:t>sense</a:t>
            </a:r>
            <a:r>
              <a:rPr lang="es-ES" sz="900" dirty="0" smtClean="0"/>
              <a:t>”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xmlns="" val="1720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reg Europe Base">
  <a:themeElements>
    <a:clrScheme name="Custom 6">
      <a:dk1>
        <a:srgbClr val="000000"/>
      </a:dk1>
      <a:lt1>
        <a:srgbClr val="FFFFFF"/>
      </a:lt1>
      <a:dk2>
        <a:srgbClr val="0E4093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7387</TotalTime>
  <Words>487</Words>
  <Application>Microsoft Office PowerPoint</Application>
  <PresentationFormat>Presentación en pantalla (4:3)</PresentationFormat>
  <Paragraphs>123</Paragraphs>
  <Slides>11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Interreg Europe Base</vt:lpstr>
      <vt:lpstr>Diapositiva 1</vt:lpstr>
      <vt:lpstr>Diapositiva 2</vt:lpstr>
      <vt:lpstr>Diapositiva 3</vt:lpstr>
      <vt:lpstr>3. The RIS3 Governance</vt:lpstr>
      <vt:lpstr>4.a Roadmap</vt:lpstr>
      <vt:lpstr>4.b Stakeholders and timeline </vt:lpstr>
      <vt:lpstr>4.c The survey </vt:lpstr>
      <vt:lpstr>5. Unforeseen outcomes 2019</vt:lpstr>
      <vt:lpstr>6. Recommendations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Raluca Toma</dc:creator>
  <cp:lastModifiedBy>carmen</cp:lastModifiedBy>
  <cp:revision>374</cp:revision>
  <cp:lastPrinted>2017-07-06T10:23:52Z</cp:lastPrinted>
  <dcterms:created xsi:type="dcterms:W3CDTF">2015-05-28T10:02:20Z</dcterms:created>
  <dcterms:modified xsi:type="dcterms:W3CDTF">2020-02-18T13:52:31Z</dcterms:modified>
</cp:coreProperties>
</file>