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407" r:id="rId3"/>
    <p:sldId id="280" r:id="rId4"/>
    <p:sldId id="444" r:id="rId5"/>
    <p:sldId id="408" r:id="rId6"/>
    <p:sldId id="409" r:id="rId7"/>
    <p:sldId id="410" r:id="rId8"/>
    <p:sldId id="436" r:id="rId9"/>
    <p:sldId id="437" r:id="rId10"/>
    <p:sldId id="450" r:id="rId11"/>
    <p:sldId id="449" r:id="rId12"/>
    <p:sldId id="453" r:id="rId13"/>
    <p:sldId id="297" r:id="rId14"/>
    <p:sldId id="294" r:id="rId15"/>
  </p:sldIdLst>
  <p:sldSz cx="18288000" cy="10287000"/>
  <p:notesSz cx="10234613" cy="71040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300"/>
          </a:xfrm>
          <a:prstGeom prst="rect">
            <a:avLst/>
          </a:prstGeom>
        </p:spPr>
        <p:txBody>
          <a:bodyPr vert="horz" lIns="55477" tIns="27738" rIns="55477" bIns="27738" rtlCol="0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4999" cy="356300"/>
          </a:xfrm>
          <a:prstGeom prst="rect">
            <a:avLst/>
          </a:prstGeom>
        </p:spPr>
        <p:txBody>
          <a:bodyPr vert="horz" lIns="55477" tIns="27738" rIns="55477" bIns="27738" rtlCol="0"/>
          <a:lstStyle>
            <a:lvl1pPr algn="r">
              <a:defRPr sz="700"/>
            </a:lvl1pPr>
          </a:lstStyle>
          <a:p>
            <a:fld id="{D791CE29-8AEB-4746-8368-52A36FA6E105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5477" tIns="27738" rIns="55477" bIns="277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23462" y="3419379"/>
            <a:ext cx="8187690" cy="2796676"/>
          </a:xfrm>
          <a:prstGeom prst="rect">
            <a:avLst/>
          </a:prstGeom>
        </p:spPr>
        <p:txBody>
          <a:bodyPr vert="horz" lIns="55477" tIns="27738" rIns="55477" bIns="2773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747764"/>
            <a:ext cx="4434999" cy="356299"/>
          </a:xfrm>
          <a:prstGeom prst="rect">
            <a:avLst/>
          </a:prstGeom>
        </p:spPr>
        <p:txBody>
          <a:bodyPr vert="horz" lIns="55477" tIns="27738" rIns="55477" bIns="27738" rtlCol="0" anchor="b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796949" y="6747764"/>
            <a:ext cx="4434999" cy="356299"/>
          </a:xfrm>
          <a:prstGeom prst="rect">
            <a:avLst/>
          </a:prstGeom>
        </p:spPr>
        <p:txBody>
          <a:bodyPr vert="horz" lIns="55477" tIns="27738" rIns="55477" bIns="27738" rtlCol="0" anchor="b"/>
          <a:lstStyle>
            <a:lvl1pPr algn="r">
              <a:defRPr sz="700"/>
            </a:lvl1pPr>
          </a:lstStyle>
          <a:p>
            <a:fld id="{78B72BCE-8B94-485D-944E-82AD87BADF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40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72BCE-8B94-485D-944E-82AD87BADF5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>
            <a:extLst>
              <a:ext uri="{FF2B5EF4-FFF2-40B4-BE49-F238E27FC236}">
                <a16:creationId xmlns:a16="http://schemas.microsoft.com/office/drawing/2014/main" id="{0C7A29EC-5655-2E74-C429-23B8631292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Marcador de notas 2">
            <a:extLst>
              <a:ext uri="{FF2B5EF4-FFF2-40B4-BE49-F238E27FC236}">
                <a16:creationId xmlns:a16="http://schemas.microsoft.com/office/drawing/2014/main" id="{D8672279-560B-7591-CA07-03E4DBC50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/>
          </a:p>
        </p:txBody>
      </p:sp>
      <p:sp>
        <p:nvSpPr>
          <p:cNvPr id="25604" name="Marcador de número de diapositiva 3">
            <a:extLst>
              <a:ext uri="{FF2B5EF4-FFF2-40B4-BE49-F238E27FC236}">
                <a16:creationId xmlns:a16="http://schemas.microsoft.com/office/drawing/2014/main" id="{5A60F525-8E32-A8CC-B8FC-4ACB72E2D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450748" indent="-173365"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693458" indent="-138692"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970841" indent="-138692"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248225" indent="-138692"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525608" indent="-138692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1802991" indent="-138692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080374" indent="-138692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2357758" indent="-138692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DFECC3FF-6614-4A30-A6AA-C51977C1B5CD}" type="slidenum">
              <a:rPr lang="es-ES" altLang="es-ES" sz="800" i="0"/>
              <a:pPr/>
              <a:t>7</a:t>
            </a:fld>
            <a:endParaRPr lang="es-ES" altLang="es-ES" sz="800" i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72BCE-8B94-485D-944E-82AD87BADF5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09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72BCE-8B94-485D-944E-82AD87BADF5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76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16100" y="2369071"/>
            <a:ext cx="14655800" cy="368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16100" y="6482244"/>
            <a:ext cx="14655800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object 8">
            <a:extLst>
              <a:ext uri="{FF2B5EF4-FFF2-40B4-BE49-F238E27FC236}">
                <a16:creationId xmlns:a16="http://schemas.microsoft.com/office/drawing/2014/main" id="{6B86802C-E755-78C5-2CD4-FB0E1ED31C8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185618" y="9010941"/>
            <a:ext cx="2867024" cy="1095374"/>
          </a:xfrm>
          <a:prstGeom prst="rect">
            <a:avLst/>
          </a:prstGeom>
        </p:spPr>
      </p:pic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5E59B9D-B136-8756-7C76-55835874DD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4" y="9564330"/>
            <a:ext cx="2047889" cy="560973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4095938D-B15E-6D8A-359E-FC06D46DE4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73" y="9563100"/>
            <a:ext cx="2404680" cy="576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28723" y="3539650"/>
            <a:ext cx="16297275" cy="3209925"/>
          </a:xfrm>
          <a:custGeom>
            <a:avLst/>
            <a:gdLst/>
            <a:ahLst/>
            <a:cxnLst/>
            <a:rect l="l" t="t" r="r" b="b"/>
            <a:pathLst>
              <a:path w="16297275" h="3209925">
                <a:moveTo>
                  <a:pt x="15929365" y="3209924"/>
                </a:moveTo>
                <a:lnTo>
                  <a:pt x="367860" y="3209924"/>
                </a:lnTo>
                <a:lnTo>
                  <a:pt x="321808" y="3207048"/>
                </a:lnTo>
                <a:lnTo>
                  <a:pt x="277437" y="3198652"/>
                </a:lnTo>
                <a:lnTo>
                  <a:pt x="235096" y="3185084"/>
                </a:lnTo>
                <a:lnTo>
                  <a:pt x="195133" y="3166694"/>
                </a:lnTo>
                <a:lnTo>
                  <a:pt x="157897" y="3143831"/>
                </a:lnTo>
                <a:lnTo>
                  <a:pt x="123736" y="3116843"/>
                </a:lnTo>
                <a:lnTo>
                  <a:pt x="92999" y="3086079"/>
                </a:lnTo>
                <a:lnTo>
                  <a:pt x="66035" y="3051888"/>
                </a:lnTo>
                <a:lnTo>
                  <a:pt x="43192" y="3014620"/>
                </a:lnTo>
                <a:lnTo>
                  <a:pt x="24818" y="2974622"/>
                </a:lnTo>
                <a:lnTo>
                  <a:pt x="11262" y="2932243"/>
                </a:lnTo>
                <a:lnTo>
                  <a:pt x="2873" y="2887833"/>
                </a:lnTo>
                <a:lnTo>
                  <a:pt x="0" y="2841741"/>
                </a:lnTo>
                <a:lnTo>
                  <a:pt x="0" y="368183"/>
                </a:lnTo>
                <a:lnTo>
                  <a:pt x="2873" y="322091"/>
                </a:lnTo>
                <a:lnTo>
                  <a:pt x="11262" y="277681"/>
                </a:lnTo>
                <a:lnTo>
                  <a:pt x="24818" y="235302"/>
                </a:lnTo>
                <a:lnTo>
                  <a:pt x="43192" y="195304"/>
                </a:lnTo>
                <a:lnTo>
                  <a:pt x="66035" y="158035"/>
                </a:lnTo>
                <a:lnTo>
                  <a:pt x="92999" y="123845"/>
                </a:lnTo>
                <a:lnTo>
                  <a:pt x="123736" y="93081"/>
                </a:lnTo>
                <a:lnTo>
                  <a:pt x="157897" y="66093"/>
                </a:lnTo>
                <a:lnTo>
                  <a:pt x="195133" y="43230"/>
                </a:lnTo>
                <a:lnTo>
                  <a:pt x="235096" y="24840"/>
                </a:lnTo>
                <a:lnTo>
                  <a:pt x="277437" y="11272"/>
                </a:lnTo>
                <a:lnTo>
                  <a:pt x="321808" y="2876"/>
                </a:lnTo>
                <a:lnTo>
                  <a:pt x="367860" y="0"/>
                </a:lnTo>
                <a:lnTo>
                  <a:pt x="15929365" y="0"/>
                </a:lnTo>
                <a:lnTo>
                  <a:pt x="15975417" y="2876"/>
                </a:lnTo>
                <a:lnTo>
                  <a:pt x="16019789" y="11272"/>
                </a:lnTo>
                <a:lnTo>
                  <a:pt x="16062130" y="24840"/>
                </a:lnTo>
                <a:lnTo>
                  <a:pt x="16102093" y="43230"/>
                </a:lnTo>
                <a:lnTo>
                  <a:pt x="16139329" y="66093"/>
                </a:lnTo>
                <a:lnTo>
                  <a:pt x="16173490" y="93081"/>
                </a:lnTo>
                <a:lnTo>
                  <a:pt x="16204227" y="123845"/>
                </a:lnTo>
                <a:lnTo>
                  <a:pt x="16231191" y="158035"/>
                </a:lnTo>
                <a:lnTo>
                  <a:pt x="16254034" y="195304"/>
                </a:lnTo>
                <a:lnTo>
                  <a:pt x="16272408" y="235302"/>
                </a:lnTo>
                <a:lnTo>
                  <a:pt x="16285963" y="277681"/>
                </a:lnTo>
                <a:lnTo>
                  <a:pt x="16294352" y="322091"/>
                </a:lnTo>
                <a:lnTo>
                  <a:pt x="16297226" y="368183"/>
                </a:lnTo>
                <a:lnTo>
                  <a:pt x="16297226" y="2841741"/>
                </a:lnTo>
                <a:lnTo>
                  <a:pt x="16294352" y="2887833"/>
                </a:lnTo>
                <a:lnTo>
                  <a:pt x="16285963" y="2932243"/>
                </a:lnTo>
                <a:lnTo>
                  <a:pt x="16272408" y="2974622"/>
                </a:lnTo>
                <a:lnTo>
                  <a:pt x="16254034" y="3014620"/>
                </a:lnTo>
                <a:lnTo>
                  <a:pt x="16231191" y="3051888"/>
                </a:lnTo>
                <a:lnTo>
                  <a:pt x="16204227" y="3086079"/>
                </a:lnTo>
                <a:lnTo>
                  <a:pt x="16173490" y="3116843"/>
                </a:lnTo>
                <a:lnTo>
                  <a:pt x="16139329" y="3143831"/>
                </a:lnTo>
                <a:lnTo>
                  <a:pt x="16102093" y="3166694"/>
                </a:lnTo>
                <a:lnTo>
                  <a:pt x="16062130" y="3185084"/>
                </a:lnTo>
                <a:lnTo>
                  <a:pt x="16019789" y="3198652"/>
                </a:lnTo>
                <a:lnTo>
                  <a:pt x="15975417" y="3207048"/>
                </a:lnTo>
                <a:lnTo>
                  <a:pt x="15929365" y="3209924"/>
                </a:lnTo>
                <a:close/>
              </a:path>
            </a:pathLst>
          </a:custGeom>
          <a:solidFill>
            <a:srgbClr val="FFFFFF">
              <a:alpha val="517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5" name="object 8">
            <a:extLst>
              <a:ext uri="{FF2B5EF4-FFF2-40B4-BE49-F238E27FC236}">
                <a16:creationId xmlns:a16="http://schemas.microsoft.com/office/drawing/2014/main" id="{7B154483-FF99-766F-9EC9-37C45F193E4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185618" y="9010941"/>
            <a:ext cx="2867024" cy="1095374"/>
          </a:xfrm>
          <a:prstGeom prst="rect">
            <a:avLst/>
          </a:prstGeom>
        </p:spPr>
      </p:pic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ED761BA-6473-B981-2BE2-32F500644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4" y="9564330"/>
            <a:ext cx="2047889" cy="560973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2D2E9C6A-C624-8AFF-0B08-005B2EE3F3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73" y="9563100"/>
            <a:ext cx="2404680" cy="5765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E7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5677" y="4495864"/>
            <a:ext cx="795664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80473" y="2774946"/>
            <a:ext cx="13927052" cy="290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18181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epa.es/documents/20147/1680320/CAPITULO4_ASTURIAS_S3_marzo_2022.pdf/c0cb35b3-d4a3-8306-77ac-f7531010c938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CD204C54-A752-184A-A1D7-93398023BE93}"/>
              </a:ext>
            </a:extLst>
          </p:cNvPr>
          <p:cNvSpPr/>
          <p:nvPr/>
        </p:nvSpPr>
        <p:spPr>
          <a:xfrm>
            <a:off x="0" y="0"/>
            <a:ext cx="18287999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object 2"/>
          <p:cNvGrpSpPr/>
          <p:nvPr/>
        </p:nvGrpSpPr>
        <p:grpSpPr>
          <a:xfrm>
            <a:off x="11807631" y="191248"/>
            <a:ext cx="6480368" cy="10095865"/>
            <a:chOff x="11807631" y="191248"/>
            <a:chExt cx="6480368" cy="10095865"/>
          </a:xfrm>
        </p:grpSpPr>
        <p:sp>
          <p:nvSpPr>
            <p:cNvPr id="3" name="object 3"/>
            <p:cNvSpPr/>
            <p:nvPr/>
          </p:nvSpPr>
          <p:spPr>
            <a:xfrm>
              <a:off x="11807631" y="191248"/>
              <a:ext cx="6480368" cy="10095865"/>
            </a:xfrm>
            <a:custGeom>
              <a:avLst/>
              <a:gdLst/>
              <a:ahLst/>
              <a:cxnLst/>
              <a:rect l="l" t="t" r="r" b="b"/>
              <a:pathLst>
                <a:path w="5876925" h="10095865">
                  <a:moveTo>
                    <a:pt x="5772503" y="10095750"/>
                  </a:moveTo>
                  <a:lnTo>
                    <a:pt x="104420" y="10095750"/>
                  </a:lnTo>
                  <a:lnTo>
                    <a:pt x="100875" y="10091508"/>
                  </a:lnTo>
                  <a:lnTo>
                    <a:pt x="75368" y="10054718"/>
                  </a:lnTo>
                  <a:lnTo>
                    <a:pt x="53211" y="10015627"/>
                  </a:lnTo>
                  <a:lnTo>
                    <a:pt x="34613" y="9974443"/>
                  </a:lnTo>
                  <a:lnTo>
                    <a:pt x="19783" y="9931376"/>
                  </a:lnTo>
                  <a:lnTo>
                    <a:pt x="8932" y="9886635"/>
                  </a:lnTo>
                  <a:lnTo>
                    <a:pt x="2267" y="9840430"/>
                  </a:lnTo>
                  <a:lnTo>
                    <a:pt x="0" y="9792981"/>
                  </a:lnTo>
                  <a:lnTo>
                    <a:pt x="0" y="493809"/>
                  </a:lnTo>
                  <a:lnTo>
                    <a:pt x="2267" y="446360"/>
                  </a:lnTo>
                  <a:lnTo>
                    <a:pt x="8932" y="400155"/>
                  </a:lnTo>
                  <a:lnTo>
                    <a:pt x="19783" y="355414"/>
                  </a:lnTo>
                  <a:lnTo>
                    <a:pt x="34613" y="312347"/>
                  </a:lnTo>
                  <a:lnTo>
                    <a:pt x="53211" y="271164"/>
                  </a:lnTo>
                  <a:lnTo>
                    <a:pt x="75368" y="232072"/>
                  </a:lnTo>
                  <a:lnTo>
                    <a:pt x="100875" y="195282"/>
                  </a:lnTo>
                  <a:lnTo>
                    <a:pt x="129522" y="161003"/>
                  </a:lnTo>
                  <a:lnTo>
                    <a:pt x="161101" y="129444"/>
                  </a:lnTo>
                  <a:lnTo>
                    <a:pt x="195401" y="100814"/>
                  </a:lnTo>
                  <a:lnTo>
                    <a:pt x="232213" y="75323"/>
                  </a:lnTo>
                  <a:lnTo>
                    <a:pt x="271328" y="53179"/>
                  </a:lnTo>
                  <a:lnTo>
                    <a:pt x="312537" y="34592"/>
                  </a:lnTo>
                  <a:lnTo>
                    <a:pt x="355630" y="19772"/>
                  </a:lnTo>
                  <a:lnTo>
                    <a:pt x="400398" y="8927"/>
                  </a:lnTo>
                  <a:lnTo>
                    <a:pt x="446631" y="2266"/>
                  </a:lnTo>
                  <a:lnTo>
                    <a:pt x="494121" y="0"/>
                  </a:lnTo>
                  <a:lnTo>
                    <a:pt x="5382802" y="0"/>
                  </a:lnTo>
                  <a:lnTo>
                    <a:pt x="5430291" y="2266"/>
                  </a:lnTo>
                  <a:lnTo>
                    <a:pt x="5476525" y="8927"/>
                  </a:lnTo>
                  <a:lnTo>
                    <a:pt x="5521293" y="19772"/>
                  </a:lnTo>
                  <a:lnTo>
                    <a:pt x="5564386" y="34592"/>
                  </a:lnTo>
                  <a:lnTo>
                    <a:pt x="5605595" y="53179"/>
                  </a:lnTo>
                  <a:lnTo>
                    <a:pt x="5644710" y="75323"/>
                  </a:lnTo>
                  <a:lnTo>
                    <a:pt x="5681522" y="100814"/>
                  </a:lnTo>
                  <a:lnTo>
                    <a:pt x="5715822" y="129444"/>
                  </a:lnTo>
                  <a:lnTo>
                    <a:pt x="5747400" y="161003"/>
                  </a:lnTo>
                  <a:lnTo>
                    <a:pt x="5776048" y="195282"/>
                  </a:lnTo>
                  <a:lnTo>
                    <a:pt x="5801555" y="232072"/>
                  </a:lnTo>
                  <a:lnTo>
                    <a:pt x="5823712" y="271164"/>
                  </a:lnTo>
                  <a:lnTo>
                    <a:pt x="5842310" y="312347"/>
                  </a:lnTo>
                  <a:lnTo>
                    <a:pt x="5857139" y="355414"/>
                  </a:lnTo>
                  <a:lnTo>
                    <a:pt x="5867991" y="400155"/>
                  </a:lnTo>
                  <a:lnTo>
                    <a:pt x="5874656" y="446360"/>
                  </a:lnTo>
                  <a:lnTo>
                    <a:pt x="5876923" y="493809"/>
                  </a:lnTo>
                  <a:lnTo>
                    <a:pt x="5876923" y="9792981"/>
                  </a:lnTo>
                  <a:lnTo>
                    <a:pt x="5874656" y="9840430"/>
                  </a:lnTo>
                  <a:lnTo>
                    <a:pt x="5867991" y="9886635"/>
                  </a:lnTo>
                  <a:lnTo>
                    <a:pt x="5857139" y="9931376"/>
                  </a:lnTo>
                  <a:lnTo>
                    <a:pt x="5842310" y="9974443"/>
                  </a:lnTo>
                  <a:lnTo>
                    <a:pt x="5823712" y="10015627"/>
                  </a:lnTo>
                  <a:lnTo>
                    <a:pt x="5801555" y="10054718"/>
                  </a:lnTo>
                  <a:lnTo>
                    <a:pt x="5776048" y="10091508"/>
                  </a:lnTo>
                  <a:lnTo>
                    <a:pt x="5772503" y="10095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3400" y="562051"/>
              <a:ext cx="6154665" cy="954518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10" y="429814"/>
            <a:ext cx="2396808" cy="8242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2592" y="3517383"/>
            <a:ext cx="11004038" cy="269291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600"/>
              </a:spcBef>
            </a:pPr>
            <a:r>
              <a:rPr lang="es-ES" sz="3600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 de presentación</a:t>
            </a:r>
          </a:p>
          <a:p>
            <a:pPr marL="12700" marR="5080">
              <a:lnSpc>
                <a:spcPts val="5000"/>
              </a:lnSpc>
              <a:spcBef>
                <a:spcPts val="600"/>
              </a:spcBef>
            </a:pPr>
            <a:endParaRPr lang="es-ES" sz="3600" b="1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5080">
              <a:lnSpc>
                <a:spcPts val="5000"/>
              </a:lnSpc>
              <a:spcBef>
                <a:spcPts val="600"/>
              </a:spcBef>
            </a:pPr>
            <a:r>
              <a:rPr lang="es-ES" sz="3600" b="1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Ayudas dirigidas a Empresas de Base Tecnológica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A309B3-CF79-EBF9-9B23-629169EF656F}"/>
              </a:ext>
            </a:extLst>
          </p:cNvPr>
          <p:cNvSpPr txBox="1"/>
          <p:nvPr/>
        </p:nvSpPr>
        <p:spPr>
          <a:xfrm>
            <a:off x="401810" y="7410390"/>
            <a:ext cx="41868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000" b="1" i="1" spc="-100" dirty="0">
                <a:solidFill>
                  <a:srgbClr val="333399"/>
                </a:solidFill>
                <a:latin typeface="+mj-lt"/>
                <a:cs typeface="Tahoma"/>
              </a:rPr>
              <a:t>IDEPA, 28 de marzo de 2023</a:t>
            </a:r>
            <a:endParaRPr lang="es-ES" sz="2000" b="1" i="1" dirty="0">
              <a:solidFill>
                <a:srgbClr val="333399"/>
              </a:solidFill>
              <a:latin typeface="+mj-lt"/>
              <a:cs typeface="Tahom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D129CB-C954-0447-3511-87024F8F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42" y="291036"/>
            <a:ext cx="4341074" cy="11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Logo CEEI footer">
            <a:extLst>
              <a:ext uri="{FF2B5EF4-FFF2-40B4-BE49-F238E27FC236}">
                <a16:creationId xmlns:a16="http://schemas.microsoft.com/office/drawing/2014/main" id="{4F311A3F-109F-5042-06EF-5CCD538A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5" y="511096"/>
            <a:ext cx="2714626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46A00A4-9639-3720-643E-A736199AD9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41894"/>
            <a:ext cx="2859918" cy="783410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372D6A97-4E39-E5E3-5833-376B531F76E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33" y="9334500"/>
            <a:ext cx="3358183" cy="8051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0E4995B-1429-F3FD-0D88-4C4B2DC86934}"/>
              </a:ext>
            </a:extLst>
          </p:cNvPr>
          <p:cNvSpPr/>
          <p:nvPr/>
        </p:nvSpPr>
        <p:spPr>
          <a:xfrm>
            <a:off x="718141" y="5143500"/>
            <a:ext cx="12923045" cy="36576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91" name="Marcador de contenido 2">
            <a:extLst>
              <a:ext uri="{FF2B5EF4-FFF2-40B4-BE49-F238E27FC236}">
                <a16:creationId xmlns:a16="http://schemas.microsoft.com/office/drawing/2014/main" id="{6C46BE54-2603-158D-D3AD-F6B7583452C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9155" y="5448300"/>
            <a:ext cx="12618245" cy="3062377"/>
          </a:xfrm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s-ES" sz="2500" b="0" dirty="0">
                <a:solidFill>
                  <a:schemeClr val="tx1"/>
                </a:solidFill>
                <a:latin typeface="+mn-lt"/>
              </a:rPr>
              <a:t>Los proyectos han de alcanzar una puntuación mínima de </a:t>
            </a:r>
            <a:r>
              <a:rPr lang="es-ES" sz="2500" dirty="0">
                <a:solidFill>
                  <a:srgbClr val="333399"/>
                </a:solidFill>
                <a:highlight>
                  <a:srgbClr val="FFFF00"/>
                </a:highlight>
                <a:latin typeface="+mn-lt"/>
              </a:rPr>
              <a:t>4</a:t>
            </a:r>
            <a:r>
              <a:rPr lang="es-ES" altLang="es-ES" sz="2500" dirty="0">
                <a:solidFill>
                  <a:srgbClr val="333399"/>
                </a:solidFill>
                <a:highlight>
                  <a:srgbClr val="FFFF00"/>
                </a:highlight>
                <a:latin typeface="+mn-lt"/>
              </a:rPr>
              <a:t>0 puntos </a:t>
            </a:r>
            <a:r>
              <a:rPr lang="es-ES" altLang="es-ES" sz="25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en total </a:t>
            </a:r>
            <a:r>
              <a:rPr lang="es-ES" sz="25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y de </a:t>
            </a:r>
            <a:r>
              <a:rPr lang="es-ES" altLang="es-ES" sz="2500" dirty="0">
                <a:solidFill>
                  <a:srgbClr val="333399"/>
                </a:solidFill>
                <a:highlight>
                  <a:srgbClr val="FFFF00"/>
                </a:highlight>
                <a:latin typeface="+mn-lt"/>
              </a:rPr>
              <a:t>10 puntos </a:t>
            </a:r>
            <a:r>
              <a:rPr lang="es-ES" sz="2500" b="0" dirty="0">
                <a:solidFill>
                  <a:schemeClr val="tx1"/>
                </a:solidFill>
                <a:latin typeface="+mn-lt"/>
              </a:rPr>
              <a:t>en cada uno de los grupos de 3 criterios de valoración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s-ES" sz="2500" b="0" dirty="0">
                <a:solidFill>
                  <a:schemeClr val="tx1"/>
                </a:solidFill>
                <a:latin typeface="+mn-lt"/>
              </a:rPr>
              <a:t>En todos los casos, a igualdad de puntuación, la </a:t>
            </a:r>
            <a:r>
              <a:rPr lang="es-ES" altLang="es-ES" sz="2500" b="0" dirty="0">
                <a:solidFill>
                  <a:schemeClr val="tx1"/>
                </a:solidFill>
                <a:latin typeface="+mn-lt"/>
              </a:rPr>
              <a:t>prelación</a:t>
            </a:r>
            <a:r>
              <a:rPr lang="es-ES" sz="2500" b="0" dirty="0">
                <a:solidFill>
                  <a:schemeClr val="tx1"/>
                </a:solidFill>
                <a:latin typeface="+mn-lt"/>
              </a:rPr>
              <a:t> se establecerá atendiendo al </a:t>
            </a:r>
            <a:r>
              <a:rPr lang="es-ES" altLang="es-ES" sz="2500" dirty="0">
                <a:solidFill>
                  <a:srgbClr val="333399"/>
                </a:solidFill>
                <a:latin typeface="+mn-lt"/>
              </a:rPr>
              <a:t>orden de registro </a:t>
            </a:r>
            <a:r>
              <a:rPr lang="es-ES" sz="2500" b="0" dirty="0">
                <a:solidFill>
                  <a:schemeClr val="tx1"/>
                </a:solidFill>
                <a:latin typeface="+mn-lt"/>
              </a:rPr>
              <a:t>de presentación de las solicitudes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s-ES" sz="25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Se tomará como referencia la </a:t>
            </a:r>
            <a:r>
              <a:rPr lang="es-ES" sz="2500" dirty="0">
                <a:solidFill>
                  <a:srgbClr val="333399"/>
                </a:solidFill>
                <a:highlight>
                  <a:srgbClr val="FFFF00"/>
                </a:highlight>
                <a:latin typeface="+mn-lt"/>
              </a:rPr>
              <a:t>fecha de solicitud </a:t>
            </a:r>
            <a:r>
              <a:rPr lang="es-ES" sz="25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para la puntuación de los criterios de valoración y el cumplimiento de los requisitos recogidos en la convocatoria</a:t>
            </a:r>
          </a:p>
        </p:txBody>
      </p:sp>
      <p:graphicFrame>
        <p:nvGraphicFramePr>
          <p:cNvPr id="4" name="3 Tabla">
            <a:extLst>
              <a:ext uri="{FF2B5EF4-FFF2-40B4-BE49-F238E27FC236}">
                <a16:creationId xmlns:a16="http://schemas.microsoft.com/office/drawing/2014/main" id="{B8B86747-5779-9D7E-4900-95C170FAE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973071"/>
              </p:ext>
            </p:extLst>
          </p:nvPr>
        </p:nvGraphicFramePr>
        <p:xfrm>
          <a:off x="1825422" y="1956140"/>
          <a:ext cx="10708481" cy="2740815"/>
        </p:xfrm>
        <a:graphic>
          <a:graphicData uri="http://schemas.openxmlformats.org/drawingml/2006/table">
            <a:tbl>
              <a:tblPr/>
              <a:tblGrid>
                <a:gridCol w="783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1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Criterios de valoración</a:t>
                      </a: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Puntuación Máx.</a:t>
                      </a: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1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Grado de innovación y calidad científico-técnica del proyecto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30 puntos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1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Impacto y concordancia del proyecto con políticas regionales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 puntos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1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3. Implementación, planteamiento y desarrollo del proyecto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 puntos</a:t>
                      </a:r>
                      <a:endParaRPr lang="es-ES" sz="2300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1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TOTAL</a:t>
                      </a:r>
                      <a:endParaRPr lang="es-ES" sz="23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23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100 puntos</a:t>
                      </a:r>
                      <a:endParaRPr lang="es-ES" sz="23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02866" marR="102866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14">
            <a:extLst>
              <a:ext uri="{FF2B5EF4-FFF2-40B4-BE49-F238E27FC236}">
                <a16:creationId xmlns:a16="http://schemas.microsoft.com/office/drawing/2014/main" id="{77B6EF9A-D0EB-D606-2C2B-889264C188AD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E405712F-9386-7643-26F8-7FB625E8E206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Valoración de los proyectos</a:t>
            </a: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4B0D954D-0301-716B-1A42-D934CBA7268F}"/>
              </a:ext>
            </a:extLst>
          </p:cNvPr>
          <p:cNvGrpSpPr/>
          <p:nvPr/>
        </p:nvGrpSpPr>
        <p:grpSpPr>
          <a:xfrm>
            <a:off x="14249400" y="1714500"/>
            <a:ext cx="3733800" cy="5031587"/>
            <a:chOff x="1028700" y="1028732"/>
            <a:chExt cx="5724525" cy="8229600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54F27590-ABA2-A5F6-B276-7203628031DE}"/>
                </a:ext>
              </a:extLst>
            </p:cNvPr>
            <p:cNvSpPr/>
            <p:nvPr/>
          </p:nvSpPr>
          <p:spPr>
            <a:xfrm>
              <a:off x="1028700" y="1028732"/>
              <a:ext cx="5724525" cy="8229600"/>
            </a:xfrm>
            <a:custGeom>
              <a:avLst/>
              <a:gdLst/>
              <a:ahLst/>
              <a:cxnLst/>
              <a:rect l="l" t="t" r="r" b="b"/>
              <a:pathLst>
                <a:path w="5724525" h="8229600">
                  <a:moveTo>
                    <a:pt x="5259563" y="8229534"/>
                  </a:moveTo>
                  <a:lnTo>
                    <a:pt x="464961" y="8229534"/>
                  </a:lnTo>
                  <a:lnTo>
                    <a:pt x="417518" y="8227128"/>
                  </a:lnTo>
                  <a:lnTo>
                    <a:pt x="371424" y="8220070"/>
                  </a:lnTo>
                  <a:lnTo>
                    <a:pt x="326914" y="8208594"/>
                  </a:lnTo>
                  <a:lnTo>
                    <a:pt x="284225" y="8192937"/>
                  </a:lnTo>
                  <a:lnTo>
                    <a:pt x="243593" y="8173335"/>
                  </a:lnTo>
                  <a:lnTo>
                    <a:pt x="205255" y="8150025"/>
                  </a:lnTo>
                  <a:lnTo>
                    <a:pt x="169446" y="8123241"/>
                  </a:lnTo>
                  <a:lnTo>
                    <a:pt x="136404" y="8093222"/>
                  </a:lnTo>
                  <a:lnTo>
                    <a:pt x="106364" y="8060202"/>
                  </a:lnTo>
                  <a:lnTo>
                    <a:pt x="79563" y="8024417"/>
                  </a:lnTo>
                  <a:lnTo>
                    <a:pt x="56236" y="7986105"/>
                  </a:lnTo>
                  <a:lnTo>
                    <a:pt x="36621" y="7945501"/>
                  </a:lnTo>
                  <a:lnTo>
                    <a:pt x="20954" y="7902841"/>
                  </a:lnTo>
                  <a:lnTo>
                    <a:pt x="9470" y="7858361"/>
                  </a:lnTo>
                  <a:lnTo>
                    <a:pt x="2407" y="7812298"/>
                  </a:lnTo>
                  <a:lnTo>
                    <a:pt x="0" y="7764887"/>
                  </a:lnTo>
                  <a:lnTo>
                    <a:pt x="0" y="464646"/>
                  </a:lnTo>
                  <a:lnTo>
                    <a:pt x="2407" y="417236"/>
                  </a:lnTo>
                  <a:lnTo>
                    <a:pt x="9470" y="371173"/>
                  </a:lnTo>
                  <a:lnTo>
                    <a:pt x="20954" y="326693"/>
                  </a:lnTo>
                  <a:lnTo>
                    <a:pt x="36621" y="284033"/>
                  </a:lnTo>
                  <a:lnTo>
                    <a:pt x="56236" y="243428"/>
                  </a:lnTo>
                  <a:lnTo>
                    <a:pt x="79563" y="205116"/>
                  </a:lnTo>
                  <a:lnTo>
                    <a:pt x="106364" y="169332"/>
                  </a:lnTo>
                  <a:lnTo>
                    <a:pt x="136404" y="136312"/>
                  </a:lnTo>
                  <a:lnTo>
                    <a:pt x="169446" y="106292"/>
                  </a:lnTo>
                  <a:lnTo>
                    <a:pt x="205255" y="79509"/>
                  </a:lnTo>
                  <a:lnTo>
                    <a:pt x="243593" y="56198"/>
                  </a:lnTo>
                  <a:lnTo>
                    <a:pt x="284225" y="36596"/>
                  </a:lnTo>
                  <a:lnTo>
                    <a:pt x="326914" y="20939"/>
                  </a:lnTo>
                  <a:lnTo>
                    <a:pt x="371424" y="9464"/>
                  </a:lnTo>
                  <a:lnTo>
                    <a:pt x="417518" y="2405"/>
                  </a:lnTo>
                  <a:lnTo>
                    <a:pt x="464961" y="0"/>
                  </a:lnTo>
                  <a:lnTo>
                    <a:pt x="5259563" y="0"/>
                  </a:lnTo>
                  <a:lnTo>
                    <a:pt x="5307005" y="2405"/>
                  </a:lnTo>
                  <a:lnTo>
                    <a:pt x="5353100" y="9464"/>
                  </a:lnTo>
                  <a:lnTo>
                    <a:pt x="5397610" y="20939"/>
                  </a:lnTo>
                  <a:lnTo>
                    <a:pt x="5440299" y="36596"/>
                  </a:lnTo>
                  <a:lnTo>
                    <a:pt x="5480930" y="56198"/>
                  </a:lnTo>
                  <a:lnTo>
                    <a:pt x="5519269" y="79509"/>
                  </a:lnTo>
                  <a:lnTo>
                    <a:pt x="5555077" y="106292"/>
                  </a:lnTo>
                  <a:lnTo>
                    <a:pt x="5588120" y="136312"/>
                  </a:lnTo>
                  <a:lnTo>
                    <a:pt x="5618160" y="169332"/>
                  </a:lnTo>
                  <a:lnTo>
                    <a:pt x="5644961" y="205116"/>
                  </a:lnTo>
                  <a:lnTo>
                    <a:pt x="5668287" y="243428"/>
                  </a:lnTo>
                  <a:lnTo>
                    <a:pt x="5687902" y="284033"/>
                  </a:lnTo>
                  <a:lnTo>
                    <a:pt x="5703570" y="326693"/>
                  </a:lnTo>
                  <a:lnTo>
                    <a:pt x="5715054" y="371173"/>
                  </a:lnTo>
                  <a:lnTo>
                    <a:pt x="5722117" y="417236"/>
                  </a:lnTo>
                  <a:lnTo>
                    <a:pt x="5724524" y="464646"/>
                  </a:lnTo>
                  <a:lnTo>
                    <a:pt x="5724524" y="7764887"/>
                  </a:lnTo>
                  <a:lnTo>
                    <a:pt x="5722117" y="7812298"/>
                  </a:lnTo>
                  <a:lnTo>
                    <a:pt x="5715054" y="7858361"/>
                  </a:lnTo>
                  <a:lnTo>
                    <a:pt x="5703570" y="7902841"/>
                  </a:lnTo>
                  <a:lnTo>
                    <a:pt x="5687902" y="7945501"/>
                  </a:lnTo>
                  <a:lnTo>
                    <a:pt x="5668287" y="7986105"/>
                  </a:lnTo>
                  <a:lnTo>
                    <a:pt x="5644961" y="8024417"/>
                  </a:lnTo>
                  <a:lnTo>
                    <a:pt x="5618160" y="8060202"/>
                  </a:lnTo>
                  <a:lnTo>
                    <a:pt x="5588120" y="8093222"/>
                  </a:lnTo>
                  <a:lnTo>
                    <a:pt x="5555077" y="8123241"/>
                  </a:lnTo>
                  <a:lnTo>
                    <a:pt x="5519269" y="8150025"/>
                  </a:lnTo>
                  <a:lnTo>
                    <a:pt x="5480930" y="8173335"/>
                  </a:lnTo>
                  <a:lnTo>
                    <a:pt x="5440299" y="8192937"/>
                  </a:lnTo>
                  <a:lnTo>
                    <a:pt x="5397610" y="8208594"/>
                  </a:lnTo>
                  <a:lnTo>
                    <a:pt x="5353100" y="8220070"/>
                  </a:lnTo>
                  <a:lnTo>
                    <a:pt x="5307005" y="8227128"/>
                  </a:lnTo>
                  <a:lnTo>
                    <a:pt x="5259563" y="8229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AA817668-A5DE-53EC-3C8F-8BC281FEFB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2095" y="1559513"/>
              <a:ext cx="4753908" cy="7130863"/>
            </a:xfrm>
            <a:prstGeom prst="rect">
              <a:avLst/>
            </a:prstGeom>
          </p:spPr>
        </p:pic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AB96F45-1C60-41E5-FA09-CDF7B27D0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919883"/>
              </p:ext>
            </p:extLst>
          </p:nvPr>
        </p:nvGraphicFramePr>
        <p:xfrm>
          <a:off x="8914014" y="7512039"/>
          <a:ext cx="9448800" cy="2792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8800">
                  <a:extLst>
                    <a:ext uri="{9D8B030D-6E8A-4147-A177-3AD203B41FA5}">
                      <a16:colId xmlns:a16="http://schemas.microsoft.com/office/drawing/2014/main" val="919065639"/>
                    </a:ext>
                  </a:extLst>
                </a:gridCol>
              </a:tblGrid>
              <a:tr h="2792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 empresas que se hayan </a:t>
                      </a:r>
                      <a:r>
                        <a:rPr lang="es-ES" sz="2400" b="1" dirty="0">
                          <a:solidFill>
                            <a:srgbClr val="33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constituido en 2023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dispondrán de un plazo máximo de </a:t>
                      </a:r>
                      <a:r>
                        <a:rPr lang="es-ES" sz="2400" b="1" dirty="0">
                          <a:solidFill>
                            <a:srgbClr val="33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mes no prorrogable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desde la Resolución de Concesión, para incorporar al/a los socio/s científico-técnico/s con relación laboral a tiempo completo presentado/s en la solicitud, aunque será/n tenido/s en cuenta tanto para la valoración de los criterios 3.A), 3.B) y 3.E) como para el cumplimiento de la cláusula Decimosegunda 5.d)</a:t>
                      </a:r>
                      <a:endParaRPr lang="es-E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08000" marT="108000" marB="10800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7039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243C3C4-AA41-C96B-F098-B3CACF6F8684}"/>
              </a:ext>
            </a:extLst>
          </p:cNvPr>
          <p:cNvSpPr/>
          <p:nvPr/>
        </p:nvSpPr>
        <p:spPr>
          <a:xfrm>
            <a:off x="1143000" y="5555602"/>
            <a:ext cx="13868400" cy="2549527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0EC1BFF-98A2-2B6E-040C-1C8B1B8D3776}"/>
              </a:ext>
            </a:extLst>
          </p:cNvPr>
          <p:cNvSpPr/>
          <p:nvPr/>
        </p:nvSpPr>
        <p:spPr>
          <a:xfrm>
            <a:off x="1143000" y="1720846"/>
            <a:ext cx="13868400" cy="2549527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7F5009AB-B7F5-17F7-8D54-FC4DA86A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442" y="2095500"/>
            <a:ext cx="13196888" cy="1758157"/>
          </a:xfrm>
        </p:spPr>
        <p:txBody>
          <a:bodyPr>
            <a:noAutofit/>
          </a:bodyPr>
          <a:lstStyle/>
          <a:p>
            <a:pPr marL="400050" indent="-400050">
              <a:spcBef>
                <a:spcPts val="1800"/>
              </a:spcBef>
              <a:spcAft>
                <a:spcPts val="2400"/>
              </a:spcAft>
              <a:buFont typeface="Wingdings" pitchFamily="2" charset="2"/>
              <a:buChar char="§"/>
              <a:defRPr/>
            </a:pPr>
            <a:r>
              <a:rPr lang="es-ES" sz="3200" kern="1200" dirty="0">
                <a:latin typeface="Calibri" pitchFamily="34" charset="0"/>
              </a:rPr>
              <a:t>Financiada a través del programa </a:t>
            </a:r>
            <a:r>
              <a:rPr lang="es-ES" sz="3200" kern="1200" dirty="0">
                <a:solidFill>
                  <a:srgbClr val="000099"/>
                </a:solidFill>
                <a:latin typeface="Calibri" pitchFamily="34" charset="0"/>
              </a:rPr>
              <a:t>FEDER </a:t>
            </a:r>
            <a:br>
              <a:rPr lang="es-ES" sz="3200" kern="1200" dirty="0">
                <a:solidFill>
                  <a:srgbClr val="000099"/>
                </a:solidFill>
                <a:latin typeface="Calibri" pitchFamily="34" charset="0"/>
              </a:rPr>
            </a:br>
            <a:r>
              <a:rPr lang="es-ES" sz="3200" kern="1200" dirty="0">
                <a:solidFill>
                  <a:srgbClr val="000099"/>
                </a:solidFill>
                <a:latin typeface="Calibri" pitchFamily="34" charset="0"/>
              </a:rPr>
              <a:t>	→ </a:t>
            </a:r>
            <a:r>
              <a:rPr lang="es-ES" sz="3200" u="sng" kern="1200" dirty="0">
                <a:solidFill>
                  <a:srgbClr val="000099"/>
                </a:solidFill>
                <a:latin typeface="Calibri" pitchFamily="34" charset="0"/>
              </a:rPr>
              <a:t>Obligación publicidad y código contable separado</a:t>
            </a:r>
          </a:p>
          <a:p>
            <a:pPr marL="400050" indent="-40005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lang="es-ES" sz="3200" kern="1200" dirty="0">
                <a:solidFill>
                  <a:srgbClr val="000099"/>
                </a:solidFill>
                <a:latin typeface="Calibri" pitchFamily="34" charset="0"/>
              </a:rPr>
              <a:t>Compatible </a:t>
            </a:r>
            <a:r>
              <a:rPr lang="es-ES" sz="3200" kern="1200" dirty="0">
                <a:latin typeface="Calibri" pitchFamily="34" charset="0"/>
              </a:rPr>
              <a:t>con otras ayudas y posibilidad pago anticipado de hasta el </a:t>
            </a:r>
            <a:r>
              <a:rPr lang="es-ES" sz="3200" kern="1200" dirty="0">
                <a:solidFill>
                  <a:srgbClr val="000099"/>
                </a:solidFill>
                <a:latin typeface="Calibri" pitchFamily="34" charset="0"/>
              </a:rPr>
              <a:t>80%</a:t>
            </a:r>
            <a:endParaRPr lang="es-ES" sz="3200" i="1" kern="1200" dirty="0">
              <a:latin typeface="Calibri" pitchFamily="34" charset="0"/>
            </a:endParaRPr>
          </a:p>
        </p:txBody>
      </p:sp>
      <p:sp>
        <p:nvSpPr>
          <p:cNvPr id="28677" name="8 Rectángulo">
            <a:extLst>
              <a:ext uri="{FF2B5EF4-FFF2-40B4-BE49-F238E27FC236}">
                <a16:creationId xmlns:a16="http://schemas.microsoft.com/office/drawing/2014/main" id="{6E26C7F2-147F-9A0E-D93C-EE22B5C0B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99" y="6730206"/>
            <a:ext cx="1299210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s-ES" altLang="es-ES" sz="3000" i="0" dirty="0">
                <a:latin typeface="Calibri" panose="020F0502020204030204" pitchFamily="34" charset="0"/>
              </a:rPr>
              <a:t>Desde el </a:t>
            </a: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1 de enero de 2023 </a:t>
            </a:r>
            <a:r>
              <a:rPr lang="es-ES" altLang="es-ES" sz="3000" i="0" dirty="0">
                <a:latin typeface="Calibri" panose="020F0502020204030204" pitchFamily="34" charset="0"/>
              </a:rPr>
              <a:t>hasta fecha que se fije en la Resolución de concesión </a:t>
            </a:r>
            <a:r>
              <a:rPr lang="es-ES" altLang="es-ES" sz="2700" dirty="0">
                <a:latin typeface="Calibri" panose="020F0502020204030204" pitchFamily="34" charset="0"/>
              </a:rPr>
              <a:t>(como máximo, </a:t>
            </a:r>
            <a:r>
              <a:rPr lang="es-ES" altLang="es-ES" sz="3000" b="1" dirty="0">
                <a:solidFill>
                  <a:srgbClr val="000099"/>
                </a:solidFill>
                <a:latin typeface="Calibri" panose="020F0502020204030204" pitchFamily="34" charset="0"/>
              </a:rPr>
              <a:t>finales de 2024</a:t>
            </a:r>
            <a:r>
              <a:rPr lang="es-ES" altLang="es-ES" sz="27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C55420EC-19F0-D1DD-174A-05FDDD029967}"/>
              </a:ext>
            </a:extLst>
          </p:cNvPr>
          <p:cNvSpPr txBox="1">
            <a:spLocks/>
          </p:cNvSpPr>
          <p:nvPr/>
        </p:nvSpPr>
        <p:spPr>
          <a:xfrm>
            <a:off x="1447799" y="5244308"/>
            <a:ext cx="12003881" cy="1171575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>
              <a:defRPr/>
            </a:pPr>
            <a:r>
              <a:rPr lang="es-ES" sz="4800" b="1" dirty="0">
                <a:solidFill>
                  <a:srgbClr val="000099"/>
                </a:solidFill>
                <a:latin typeface="Calibri" pitchFamily="34" charset="0"/>
                <a:ea typeface="+mj-ea"/>
                <a:cs typeface="+mj-cs"/>
              </a:rPr>
              <a:t>Plazo de ejecución</a:t>
            </a:r>
            <a:endParaRPr lang="en-US" sz="4800" dirty="0">
              <a:solidFill>
                <a:srgbClr val="000099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8AEC9DF1-2A33-1FBE-09D0-5F4A62268229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F481C192-6C0E-A790-7154-8398135BF767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Características de la subvención </a:t>
            </a:r>
          </a:p>
        </p:txBody>
      </p:sp>
      <p:grpSp>
        <p:nvGrpSpPr>
          <p:cNvPr id="14" name="object 3">
            <a:extLst>
              <a:ext uri="{FF2B5EF4-FFF2-40B4-BE49-F238E27FC236}">
                <a16:creationId xmlns:a16="http://schemas.microsoft.com/office/drawing/2014/main" id="{1DF11BA2-5CB5-741B-2A12-7329D14C3899}"/>
              </a:ext>
            </a:extLst>
          </p:cNvPr>
          <p:cNvGrpSpPr/>
          <p:nvPr/>
        </p:nvGrpSpPr>
        <p:grpSpPr>
          <a:xfrm>
            <a:off x="15621000" y="4122602"/>
            <a:ext cx="2108757" cy="2041795"/>
            <a:chOff x="1027713" y="8295546"/>
            <a:chExt cx="964565" cy="945515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DAABF4D8-9421-BCA6-3BB0-0B3BC219F813}"/>
                </a:ext>
              </a:extLst>
            </p:cNvPr>
            <p:cNvSpPr/>
            <p:nvPr/>
          </p:nvSpPr>
          <p:spPr>
            <a:xfrm>
              <a:off x="1027709" y="8295550"/>
              <a:ext cx="964565" cy="945515"/>
            </a:xfrm>
            <a:custGeom>
              <a:avLst/>
              <a:gdLst/>
              <a:ahLst/>
              <a:cxnLst/>
              <a:rect l="l" t="t" r="r" b="b"/>
              <a:pathLst>
                <a:path w="964564" h="945515">
                  <a:moveTo>
                    <a:pt x="450392" y="684326"/>
                  </a:moveTo>
                  <a:lnTo>
                    <a:pt x="434200" y="684326"/>
                  </a:lnTo>
                  <a:lnTo>
                    <a:pt x="429539" y="679678"/>
                  </a:lnTo>
                  <a:lnTo>
                    <a:pt x="429539" y="702919"/>
                  </a:lnTo>
                  <a:lnTo>
                    <a:pt x="434200" y="698284"/>
                  </a:lnTo>
                  <a:lnTo>
                    <a:pt x="450392" y="698284"/>
                  </a:lnTo>
                  <a:lnTo>
                    <a:pt x="450392" y="684326"/>
                  </a:lnTo>
                  <a:close/>
                </a:path>
                <a:path w="964564" h="945515">
                  <a:moveTo>
                    <a:pt x="509511" y="698284"/>
                  </a:moveTo>
                  <a:lnTo>
                    <a:pt x="450392" y="698284"/>
                  </a:lnTo>
                  <a:lnTo>
                    <a:pt x="450392" y="719010"/>
                  </a:lnTo>
                  <a:lnTo>
                    <a:pt x="509511" y="719010"/>
                  </a:lnTo>
                  <a:lnTo>
                    <a:pt x="509511" y="698284"/>
                  </a:lnTo>
                  <a:close/>
                </a:path>
                <a:path w="964564" h="945515">
                  <a:moveTo>
                    <a:pt x="530364" y="714375"/>
                  </a:moveTo>
                  <a:lnTo>
                    <a:pt x="525691" y="719010"/>
                  </a:lnTo>
                  <a:lnTo>
                    <a:pt x="509511" y="719010"/>
                  </a:lnTo>
                  <a:lnTo>
                    <a:pt x="509511" y="729424"/>
                  </a:lnTo>
                  <a:lnTo>
                    <a:pt x="450392" y="729424"/>
                  </a:lnTo>
                  <a:lnTo>
                    <a:pt x="450392" y="719010"/>
                  </a:lnTo>
                  <a:lnTo>
                    <a:pt x="434200" y="719010"/>
                  </a:lnTo>
                  <a:lnTo>
                    <a:pt x="429539" y="714375"/>
                  </a:lnTo>
                  <a:lnTo>
                    <a:pt x="429539" y="745515"/>
                  </a:lnTo>
                  <a:lnTo>
                    <a:pt x="434200" y="750150"/>
                  </a:lnTo>
                  <a:lnTo>
                    <a:pt x="525691" y="750150"/>
                  </a:lnTo>
                  <a:lnTo>
                    <a:pt x="530364" y="745515"/>
                  </a:lnTo>
                  <a:lnTo>
                    <a:pt x="530364" y="729424"/>
                  </a:lnTo>
                  <a:lnTo>
                    <a:pt x="530364" y="714375"/>
                  </a:lnTo>
                  <a:close/>
                </a:path>
                <a:path w="964564" h="945515">
                  <a:moveTo>
                    <a:pt x="530364" y="679678"/>
                  </a:moveTo>
                  <a:lnTo>
                    <a:pt x="525703" y="684326"/>
                  </a:lnTo>
                  <a:lnTo>
                    <a:pt x="509511" y="684326"/>
                  </a:lnTo>
                  <a:lnTo>
                    <a:pt x="509511" y="698284"/>
                  </a:lnTo>
                  <a:lnTo>
                    <a:pt x="525691" y="698284"/>
                  </a:lnTo>
                  <a:lnTo>
                    <a:pt x="530364" y="702919"/>
                  </a:lnTo>
                  <a:lnTo>
                    <a:pt x="530364" y="679678"/>
                  </a:lnTo>
                  <a:close/>
                </a:path>
                <a:path w="964564" h="945515">
                  <a:moveTo>
                    <a:pt x="639432" y="485482"/>
                  </a:moveTo>
                  <a:lnTo>
                    <a:pt x="631278" y="435444"/>
                  </a:lnTo>
                  <a:lnTo>
                    <a:pt x="608622" y="391934"/>
                  </a:lnTo>
                  <a:lnTo>
                    <a:pt x="574078" y="357606"/>
                  </a:lnTo>
                  <a:lnTo>
                    <a:pt x="554850" y="347713"/>
                  </a:lnTo>
                  <a:lnTo>
                    <a:pt x="530301" y="335076"/>
                  </a:lnTo>
                  <a:lnTo>
                    <a:pt x="479945" y="326986"/>
                  </a:lnTo>
                  <a:lnTo>
                    <a:pt x="429602" y="335076"/>
                  </a:lnTo>
                  <a:lnTo>
                    <a:pt x="385826" y="357606"/>
                  </a:lnTo>
                  <a:lnTo>
                    <a:pt x="351282" y="391934"/>
                  </a:lnTo>
                  <a:lnTo>
                    <a:pt x="328625" y="435444"/>
                  </a:lnTo>
                  <a:lnTo>
                    <a:pt x="320471" y="485482"/>
                  </a:lnTo>
                  <a:lnTo>
                    <a:pt x="328434" y="534797"/>
                  </a:lnTo>
                  <a:lnTo>
                    <a:pt x="350774" y="578294"/>
                  </a:lnTo>
                  <a:lnTo>
                    <a:pt x="385241" y="612990"/>
                  </a:lnTo>
                  <a:lnTo>
                    <a:pt x="429539" y="635901"/>
                  </a:lnTo>
                  <a:lnTo>
                    <a:pt x="429539" y="668235"/>
                  </a:lnTo>
                  <a:lnTo>
                    <a:pt x="434200" y="663587"/>
                  </a:lnTo>
                  <a:lnTo>
                    <a:pt x="450392" y="663587"/>
                  </a:lnTo>
                  <a:lnTo>
                    <a:pt x="450392" y="623582"/>
                  </a:lnTo>
                  <a:lnTo>
                    <a:pt x="447268" y="619493"/>
                  </a:lnTo>
                  <a:lnTo>
                    <a:pt x="442760" y="618248"/>
                  </a:lnTo>
                  <a:lnTo>
                    <a:pt x="401713" y="599224"/>
                  </a:lnTo>
                  <a:lnTo>
                    <a:pt x="369646" y="568807"/>
                  </a:lnTo>
                  <a:lnTo>
                    <a:pt x="348780" y="529932"/>
                  </a:lnTo>
                  <a:lnTo>
                    <a:pt x="341337" y="485482"/>
                  </a:lnTo>
                  <a:lnTo>
                    <a:pt x="348411" y="441985"/>
                  </a:lnTo>
                  <a:lnTo>
                    <a:pt x="368109" y="404164"/>
                  </a:lnTo>
                  <a:lnTo>
                    <a:pt x="398132" y="374332"/>
                  </a:lnTo>
                  <a:lnTo>
                    <a:pt x="436181" y="354749"/>
                  </a:lnTo>
                  <a:lnTo>
                    <a:pt x="479945" y="347713"/>
                  </a:lnTo>
                  <a:lnTo>
                    <a:pt x="523722" y="354749"/>
                  </a:lnTo>
                  <a:lnTo>
                    <a:pt x="561759" y="374332"/>
                  </a:lnTo>
                  <a:lnTo>
                    <a:pt x="591781" y="404164"/>
                  </a:lnTo>
                  <a:lnTo>
                    <a:pt x="611492" y="441985"/>
                  </a:lnTo>
                  <a:lnTo>
                    <a:pt x="618566" y="485482"/>
                  </a:lnTo>
                  <a:lnTo>
                    <a:pt x="611124" y="529932"/>
                  </a:lnTo>
                  <a:lnTo>
                    <a:pt x="590245" y="568807"/>
                  </a:lnTo>
                  <a:lnTo>
                    <a:pt x="558190" y="599224"/>
                  </a:lnTo>
                  <a:lnTo>
                    <a:pt x="517144" y="618248"/>
                  </a:lnTo>
                  <a:lnTo>
                    <a:pt x="512635" y="619493"/>
                  </a:lnTo>
                  <a:lnTo>
                    <a:pt x="509511" y="623582"/>
                  </a:lnTo>
                  <a:lnTo>
                    <a:pt x="509511" y="663587"/>
                  </a:lnTo>
                  <a:lnTo>
                    <a:pt x="525691" y="663587"/>
                  </a:lnTo>
                  <a:lnTo>
                    <a:pt x="530364" y="668235"/>
                  </a:lnTo>
                  <a:lnTo>
                    <a:pt x="530364" y="635901"/>
                  </a:lnTo>
                  <a:lnTo>
                    <a:pt x="574662" y="612990"/>
                  </a:lnTo>
                  <a:lnTo>
                    <a:pt x="609117" y="578294"/>
                  </a:lnTo>
                  <a:lnTo>
                    <a:pt x="631469" y="534797"/>
                  </a:lnTo>
                  <a:lnTo>
                    <a:pt x="639432" y="485482"/>
                  </a:lnTo>
                  <a:close/>
                </a:path>
                <a:path w="964564" h="945515">
                  <a:moveTo>
                    <a:pt x="963993" y="69215"/>
                  </a:moveTo>
                  <a:lnTo>
                    <a:pt x="958545" y="42405"/>
                  </a:lnTo>
                  <a:lnTo>
                    <a:pt x="948804" y="27927"/>
                  </a:lnTo>
                  <a:lnTo>
                    <a:pt x="948804" y="69215"/>
                  </a:lnTo>
                  <a:lnTo>
                    <a:pt x="948804" y="875792"/>
                  </a:lnTo>
                  <a:lnTo>
                    <a:pt x="944549" y="896645"/>
                  </a:lnTo>
                  <a:lnTo>
                    <a:pt x="932992" y="913803"/>
                  </a:lnTo>
                  <a:lnTo>
                    <a:pt x="915949" y="925436"/>
                  </a:lnTo>
                  <a:lnTo>
                    <a:pt x="895235" y="929728"/>
                  </a:lnTo>
                  <a:lnTo>
                    <a:pt x="68757" y="929728"/>
                  </a:lnTo>
                  <a:lnTo>
                    <a:pt x="48031" y="925436"/>
                  </a:lnTo>
                  <a:lnTo>
                    <a:pt x="31000" y="913803"/>
                  </a:lnTo>
                  <a:lnTo>
                    <a:pt x="19443" y="896645"/>
                  </a:lnTo>
                  <a:lnTo>
                    <a:pt x="15189" y="875792"/>
                  </a:lnTo>
                  <a:lnTo>
                    <a:pt x="15189" y="69215"/>
                  </a:lnTo>
                  <a:lnTo>
                    <a:pt x="19443" y="48361"/>
                  </a:lnTo>
                  <a:lnTo>
                    <a:pt x="31000" y="31203"/>
                  </a:lnTo>
                  <a:lnTo>
                    <a:pt x="48031" y="19570"/>
                  </a:lnTo>
                  <a:lnTo>
                    <a:pt x="68757" y="15290"/>
                  </a:lnTo>
                  <a:lnTo>
                    <a:pt x="895235" y="15290"/>
                  </a:lnTo>
                  <a:lnTo>
                    <a:pt x="915949" y="19570"/>
                  </a:lnTo>
                  <a:lnTo>
                    <a:pt x="932992" y="31203"/>
                  </a:lnTo>
                  <a:lnTo>
                    <a:pt x="944549" y="48361"/>
                  </a:lnTo>
                  <a:lnTo>
                    <a:pt x="948804" y="69215"/>
                  </a:lnTo>
                  <a:lnTo>
                    <a:pt x="948804" y="27927"/>
                  </a:lnTo>
                  <a:lnTo>
                    <a:pt x="943749" y="20396"/>
                  </a:lnTo>
                  <a:lnTo>
                    <a:pt x="936269" y="15290"/>
                  </a:lnTo>
                  <a:lnTo>
                    <a:pt x="921880" y="5486"/>
                  </a:lnTo>
                  <a:lnTo>
                    <a:pt x="895235" y="0"/>
                  </a:lnTo>
                  <a:lnTo>
                    <a:pt x="68757" y="0"/>
                  </a:lnTo>
                  <a:lnTo>
                    <a:pt x="42113" y="5486"/>
                  </a:lnTo>
                  <a:lnTo>
                    <a:pt x="20243" y="20396"/>
                  </a:lnTo>
                  <a:lnTo>
                    <a:pt x="5448" y="42405"/>
                  </a:lnTo>
                  <a:lnTo>
                    <a:pt x="0" y="69215"/>
                  </a:lnTo>
                  <a:lnTo>
                    <a:pt x="0" y="875792"/>
                  </a:lnTo>
                  <a:lnTo>
                    <a:pt x="5448" y="902614"/>
                  </a:lnTo>
                  <a:lnTo>
                    <a:pt x="20243" y="924623"/>
                  </a:lnTo>
                  <a:lnTo>
                    <a:pt x="42113" y="939533"/>
                  </a:lnTo>
                  <a:lnTo>
                    <a:pt x="68757" y="945019"/>
                  </a:lnTo>
                  <a:lnTo>
                    <a:pt x="895235" y="945019"/>
                  </a:lnTo>
                  <a:lnTo>
                    <a:pt x="936269" y="929728"/>
                  </a:lnTo>
                  <a:lnTo>
                    <a:pt x="963993" y="875792"/>
                  </a:lnTo>
                  <a:lnTo>
                    <a:pt x="963993" y="69215"/>
                  </a:lnTo>
                  <a:close/>
                </a:path>
              </a:pathLst>
            </a:custGeom>
            <a:solidFill>
              <a:srgbClr val="4B3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D5D85E63-1E5F-0CC2-FBF5-3FADD2DD6C4A}"/>
                </a:ext>
              </a:extLst>
            </p:cNvPr>
            <p:cNvSpPr/>
            <p:nvPr/>
          </p:nvSpPr>
          <p:spPr>
            <a:xfrm>
              <a:off x="1457248" y="8993822"/>
              <a:ext cx="100965" cy="20320"/>
            </a:xfrm>
            <a:custGeom>
              <a:avLst/>
              <a:gdLst/>
              <a:ahLst/>
              <a:cxnLst/>
              <a:rect l="l" t="t" r="r" b="b"/>
              <a:pathLst>
                <a:path w="100965" h="20320">
                  <a:moveTo>
                    <a:pt x="20853" y="0"/>
                  </a:moveTo>
                  <a:lnTo>
                    <a:pt x="2133" y="0"/>
                  </a:lnTo>
                  <a:lnTo>
                    <a:pt x="2133" y="5067"/>
                  </a:lnTo>
                  <a:lnTo>
                    <a:pt x="0" y="5067"/>
                  </a:lnTo>
                  <a:lnTo>
                    <a:pt x="0" y="16459"/>
                  </a:lnTo>
                  <a:lnTo>
                    <a:pt x="2273" y="16459"/>
                  </a:lnTo>
                  <a:lnTo>
                    <a:pt x="2273" y="20256"/>
                  </a:lnTo>
                  <a:lnTo>
                    <a:pt x="20853" y="20256"/>
                  </a:lnTo>
                  <a:lnTo>
                    <a:pt x="20853" y="16459"/>
                  </a:lnTo>
                  <a:lnTo>
                    <a:pt x="20853" y="5067"/>
                  </a:lnTo>
                  <a:lnTo>
                    <a:pt x="20853" y="0"/>
                  </a:lnTo>
                  <a:close/>
                </a:path>
                <a:path w="100965" h="20320">
                  <a:moveTo>
                    <a:pt x="100825" y="5067"/>
                  </a:moveTo>
                  <a:lnTo>
                    <a:pt x="98691" y="5067"/>
                  </a:lnTo>
                  <a:lnTo>
                    <a:pt x="98691" y="0"/>
                  </a:lnTo>
                  <a:lnTo>
                    <a:pt x="79971" y="0"/>
                  </a:lnTo>
                  <a:lnTo>
                    <a:pt x="79971" y="5067"/>
                  </a:lnTo>
                  <a:lnTo>
                    <a:pt x="79971" y="16459"/>
                  </a:lnTo>
                  <a:lnTo>
                    <a:pt x="79971" y="20256"/>
                  </a:lnTo>
                  <a:lnTo>
                    <a:pt x="98552" y="20256"/>
                  </a:lnTo>
                  <a:lnTo>
                    <a:pt x="98552" y="16459"/>
                  </a:lnTo>
                  <a:lnTo>
                    <a:pt x="100825" y="16459"/>
                  </a:lnTo>
                  <a:lnTo>
                    <a:pt x="100825" y="5067"/>
                  </a:lnTo>
                  <a:close/>
                </a:path>
              </a:pathLst>
            </a:custGeom>
            <a:solidFill>
              <a:srgbClr val="280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3E3C6C13-7C8F-56D8-A569-E93B6A7754F9}"/>
                </a:ext>
              </a:extLst>
            </p:cNvPr>
            <p:cNvSpPr/>
            <p:nvPr/>
          </p:nvSpPr>
          <p:spPr>
            <a:xfrm>
              <a:off x="1478108" y="8959140"/>
              <a:ext cx="59690" cy="20955"/>
            </a:xfrm>
            <a:custGeom>
              <a:avLst/>
              <a:gdLst/>
              <a:ahLst/>
              <a:cxnLst/>
              <a:rect l="l" t="t" r="r" b="b"/>
              <a:pathLst>
                <a:path w="59690" h="20954">
                  <a:moveTo>
                    <a:pt x="59117" y="20730"/>
                  </a:moveTo>
                  <a:lnTo>
                    <a:pt x="0" y="20730"/>
                  </a:lnTo>
                  <a:lnTo>
                    <a:pt x="0" y="0"/>
                  </a:lnTo>
                  <a:lnTo>
                    <a:pt x="59117" y="0"/>
                  </a:lnTo>
                  <a:lnTo>
                    <a:pt x="59117" y="20730"/>
                  </a:lnTo>
                  <a:close/>
                </a:path>
              </a:pathLst>
            </a:custGeom>
            <a:solidFill>
              <a:srgbClr val="4B3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5F83C14E-9ED7-D701-2BA6-7F82654880B0}"/>
                </a:ext>
              </a:extLst>
            </p:cNvPr>
            <p:cNvSpPr/>
            <p:nvPr/>
          </p:nvSpPr>
          <p:spPr>
            <a:xfrm>
              <a:off x="1457248" y="8959633"/>
              <a:ext cx="100965" cy="20320"/>
            </a:xfrm>
            <a:custGeom>
              <a:avLst/>
              <a:gdLst/>
              <a:ahLst/>
              <a:cxnLst/>
              <a:rect l="l" t="t" r="r" b="b"/>
              <a:pathLst>
                <a:path w="100965" h="20320">
                  <a:moveTo>
                    <a:pt x="20853" y="0"/>
                  </a:moveTo>
                  <a:lnTo>
                    <a:pt x="2260" y="0"/>
                  </a:lnTo>
                  <a:lnTo>
                    <a:pt x="2260" y="3797"/>
                  </a:lnTo>
                  <a:lnTo>
                    <a:pt x="0" y="3797"/>
                  </a:lnTo>
                  <a:lnTo>
                    <a:pt x="0" y="15189"/>
                  </a:lnTo>
                  <a:lnTo>
                    <a:pt x="2133" y="15189"/>
                  </a:lnTo>
                  <a:lnTo>
                    <a:pt x="2133" y="20256"/>
                  </a:lnTo>
                  <a:lnTo>
                    <a:pt x="20853" y="20256"/>
                  </a:lnTo>
                  <a:lnTo>
                    <a:pt x="20853" y="15189"/>
                  </a:lnTo>
                  <a:lnTo>
                    <a:pt x="20853" y="3797"/>
                  </a:lnTo>
                  <a:lnTo>
                    <a:pt x="20853" y="0"/>
                  </a:lnTo>
                  <a:close/>
                </a:path>
                <a:path w="100965" h="20320">
                  <a:moveTo>
                    <a:pt x="100825" y="3797"/>
                  </a:moveTo>
                  <a:lnTo>
                    <a:pt x="98564" y="3797"/>
                  </a:lnTo>
                  <a:lnTo>
                    <a:pt x="98564" y="0"/>
                  </a:lnTo>
                  <a:lnTo>
                    <a:pt x="79971" y="0"/>
                  </a:lnTo>
                  <a:lnTo>
                    <a:pt x="79971" y="3797"/>
                  </a:lnTo>
                  <a:lnTo>
                    <a:pt x="79971" y="15189"/>
                  </a:lnTo>
                  <a:lnTo>
                    <a:pt x="79971" y="20256"/>
                  </a:lnTo>
                  <a:lnTo>
                    <a:pt x="98691" y="20256"/>
                  </a:lnTo>
                  <a:lnTo>
                    <a:pt x="98691" y="15189"/>
                  </a:lnTo>
                  <a:lnTo>
                    <a:pt x="100825" y="15189"/>
                  </a:lnTo>
                  <a:lnTo>
                    <a:pt x="100825" y="3797"/>
                  </a:lnTo>
                  <a:close/>
                </a:path>
              </a:pathLst>
            </a:custGeom>
            <a:solidFill>
              <a:srgbClr val="2805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24DFF74A-7CE3-F8DB-7C26-8C214A335B77}"/>
                </a:ext>
              </a:extLst>
            </p:cNvPr>
            <p:cNvSpPr/>
            <p:nvPr/>
          </p:nvSpPr>
          <p:spPr>
            <a:xfrm>
              <a:off x="1497239" y="8483771"/>
              <a:ext cx="20955" cy="112395"/>
            </a:xfrm>
            <a:custGeom>
              <a:avLst/>
              <a:gdLst/>
              <a:ahLst/>
              <a:cxnLst/>
              <a:rect l="l" t="t" r="r" b="b"/>
              <a:pathLst>
                <a:path w="20955" h="112395">
                  <a:moveTo>
                    <a:pt x="16186" y="111786"/>
                  </a:moveTo>
                  <a:lnTo>
                    <a:pt x="4670" y="111786"/>
                  </a:lnTo>
                  <a:lnTo>
                    <a:pt x="0" y="107144"/>
                  </a:lnTo>
                  <a:lnTo>
                    <a:pt x="0" y="4641"/>
                  </a:lnTo>
                  <a:lnTo>
                    <a:pt x="4670" y="0"/>
                  </a:lnTo>
                  <a:lnTo>
                    <a:pt x="10428" y="0"/>
                  </a:lnTo>
                  <a:lnTo>
                    <a:pt x="16188" y="0"/>
                  </a:lnTo>
                  <a:lnTo>
                    <a:pt x="20856" y="4641"/>
                  </a:lnTo>
                  <a:lnTo>
                    <a:pt x="20856" y="107144"/>
                  </a:lnTo>
                  <a:lnTo>
                    <a:pt x="16186" y="111786"/>
                  </a:lnTo>
                  <a:close/>
                </a:path>
              </a:pathLst>
            </a:custGeom>
            <a:solidFill>
              <a:srgbClr val="4B3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9">
              <a:extLst>
                <a:ext uri="{FF2B5EF4-FFF2-40B4-BE49-F238E27FC236}">
                  <a16:creationId xmlns:a16="http://schemas.microsoft.com/office/drawing/2014/main" id="{FEDDAF9C-9440-D2B8-E4CD-DE232C312EC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3612" y="8573004"/>
              <a:ext cx="87675" cy="85116"/>
            </a:xfrm>
            <a:prstGeom prst="rect">
              <a:avLst/>
            </a:prstGeom>
          </p:spPr>
        </p:pic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0E2B34C7-CCC2-1612-FDC0-961B4951FB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5623" y="8575577"/>
              <a:ext cx="87670" cy="85116"/>
            </a:xfrm>
            <a:prstGeom prst="rect">
              <a:avLst/>
            </a:prstGeom>
          </p:spPr>
        </p:pic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FE82CC1F-A2FC-F386-7D53-2DB86C1E8418}"/>
                </a:ext>
              </a:extLst>
            </p:cNvPr>
            <p:cNvSpPr/>
            <p:nvPr/>
          </p:nvSpPr>
          <p:spPr>
            <a:xfrm>
              <a:off x="1206931" y="8779522"/>
              <a:ext cx="608965" cy="27940"/>
            </a:xfrm>
            <a:custGeom>
              <a:avLst/>
              <a:gdLst/>
              <a:ahLst/>
              <a:cxnLst/>
              <a:rect l="l" t="t" r="r" b="b"/>
              <a:pathLst>
                <a:path w="608964" h="27940">
                  <a:moveTo>
                    <a:pt x="112471" y="11518"/>
                  </a:moveTo>
                  <a:lnTo>
                    <a:pt x="107797" y="6883"/>
                  </a:lnTo>
                  <a:lnTo>
                    <a:pt x="102031" y="6883"/>
                  </a:lnTo>
                  <a:lnTo>
                    <a:pt x="4673" y="6883"/>
                  </a:lnTo>
                  <a:lnTo>
                    <a:pt x="0" y="11518"/>
                  </a:lnTo>
                  <a:lnTo>
                    <a:pt x="0" y="22961"/>
                  </a:lnTo>
                  <a:lnTo>
                    <a:pt x="4673" y="27609"/>
                  </a:lnTo>
                  <a:lnTo>
                    <a:pt x="107797" y="27609"/>
                  </a:lnTo>
                  <a:lnTo>
                    <a:pt x="112471" y="22961"/>
                  </a:lnTo>
                  <a:lnTo>
                    <a:pt x="112471" y="11518"/>
                  </a:lnTo>
                  <a:close/>
                </a:path>
                <a:path w="608964" h="27940">
                  <a:moveTo>
                    <a:pt x="608901" y="4635"/>
                  </a:moveTo>
                  <a:lnTo>
                    <a:pt x="604240" y="0"/>
                  </a:lnTo>
                  <a:lnTo>
                    <a:pt x="598474" y="0"/>
                  </a:lnTo>
                  <a:lnTo>
                    <a:pt x="501103" y="0"/>
                  </a:lnTo>
                  <a:lnTo>
                    <a:pt x="496443" y="4635"/>
                  </a:lnTo>
                  <a:lnTo>
                    <a:pt x="496443" y="16090"/>
                  </a:lnTo>
                  <a:lnTo>
                    <a:pt x="501103" y="20726"/>
                  </a:lnTo>
                  <a:lnTo>
                    <a:pt x="604240" y="20726"/>
                  </a:lnTo>
                  <a:lnTo>
                    <a:pt x="608901" y="16090"/>
                  </a:lnTo>
                  <a:lnTo>
                    <a:pt x="608901" y="4635"/>
                  </a:lnTo>
                  <a:close/>
                </a:path>
              </a:pathLst>
            </a:custGeom>
            <a:solidFill>
              <a:srgbClr val="4B3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C34F6ED-ADC1-CCBE-59C3-5350C7063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75554"/>
              </p:ext>
            </p:extLst>
          </p:nvPr>
        </p:nvGraphicFramePr>
        <p:xfrm>
          <a:off x="2286000" y="1866900"/>
          <a:ext cx="13335000" cy="6844715"/>
        </p:xfrm>
        <a:graphic>
          <a:graphicData uri="http://schemas.openxmlformats.org/drawingml/2006/table">
            <a:tbl>
              <a:tblPr firstRow="1" firstCol="1" bandRow="1"/>
              <a:tblGrid>
                <a:gridCol w="166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 I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 II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                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33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Subvenc</a:t>
                      </a:r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</a:t>
                      </a:r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</a:t>
                      </a:r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Subvenc</a:t>
                      </a:r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457.452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291.994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749.446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580.241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156.027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736.268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416.176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251.198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667.374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563.150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186.847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749.997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791.080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851.080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357.781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89.752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447.533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755.666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164.932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920.598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923.067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120.000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1.043.067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1.362.460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1.422.460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779.290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294.109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1.073.399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00101"/>
                  </a:ext>
                </a:extLst>
              </a:tr>
              <a:tr h="52011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6.986.363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1.674.859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8.661.222</a:t>
                      </a:r>
                    </a:p>
                  </a:txBody>
                  <a:tcPr marL="14286" marR="14286" marT="1429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object 14">
            <a:extLst>
              <a:ext uri="{FF2B5EF4-FFF2-40B4-BE49-F238E27FC236}">
                <a16:creationId xmlns:a16="http://schemas.microsoft.com/office/drawing/2014/main" id="{1602D2AF-3AB6-F9FD-A307-16E1D15F2A4D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B8F07520-285F-02F2-62EF-4377F22AB6D3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fontScale="925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Proyectos aprobados en convocatorias anteriores</a:t>
            </a:r>
          </a:p>
        </p:txBody>
      </p:sp>
    </p:spTree>
    <p:extLst>
      <p:ext uri="{BB962C8B-B14F-4D97-AF65-F5344CB8AC3E}">
        <p14:creationId xmlns:p14="http://schemas.microsoft.com/office/powerpoint/2010/main" val="3445906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ontaña con nieve&#10;&#10;Descripción generada automáticamente">
            <a:extLst>
              <a:ext uri="{FF2B5EF4-FFF2-40B4-BE49-F238E27FC236}">
                <a16:creationId xmlns:a16="http://schemas.microsoft.com/office/drawing/2014/main" id="{C4674A09-4FDC-7B5B-3EA4-4D5BFB3F87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7FD8D3-8D3D-333E-956F-38C57FB04AA1}"/>
              </a:ext>
            </a:extLst>
          </p:cNvPr>
          <p:cNvSpPr txBox="1"/>
          <p:nvPr/>
        </p:nvSpPr>
        <p:spPr>
          <a:xfrm>
            <a:off x="5192486" y="75444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>
                <a:solidFill>
                  <a:schemeClr val="bg1">
                    <a:lumMod val="95000"/>
                  </a:schemeClr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39936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6189298"/>
            <a:ext cx="8540622" cy="4097702"/>
            <a:chOff x="-197367" y="6293617"/>
            <a:chExt cx="8540622" cy="4097702"/>
          </a:xfrm>
        </p:grpSpPr>
        <p:sp>
          <p:nvSpPr>
            <p:cNvPr id="3" name="object 3"/>
            <p:cNvSpPr/>
            <p:nvPr/>
          </p:nvSpPr>
          <p:spPr>
            <a:xfrm>
              <a:off x="-197367" y="6293617"/>
              <a:ext cx="8540622" cy="4097702"/>
            </a:xfrm>
            <a:custGeom>
              <a:avLst/>
              <a:gdLst/>
              <a:ahLst/>
              <a:cxnLst/>
              <a:rect l="l" t="t" r="r" b="b"/>
              <a:pathLst>
                <a:path w="7505700" h="3733800">
                  <a:moveTo>
                    <a:pt x="7162152" y="3733732"/>
                  </a:moveTo>
                  <a:lnTo>
                    <a:pt x="343547" y="3733732"/>
                  </a:lnTo>
                  <a:lnTo>
                    <a:pt x="297021" y="3730591"/>
                  </a:lnTo>
                  <a:lnTo>
                    <a:pt x="252369" y="3721443"/>
                  </a:lnTo>
                  <a:lnTo>
                    <a:pt x="210006" y="3706701"/>
                  </a:lnTo>
                  <a:lnTo>
                    <a:pt x="170345" y="3686780"/>
                  </a:lnTo>
                  <a:lnTo>
                    <a:pt x="133800" y="3662092"/>
                  </a:lnTo>
                  <a:lnTo>
                    <a:pt x="100785" y="3633051"/>
                  </a:lnTo>
                  <a:lnTo>
                    <a:pt x="71714" y="3600070"/>
                  </a:lnTo>
                  <a:lnTo>
                    <a:pt x="47000" y="3563563"/>
                  </a:lnTo>
                  <a:lnTo>
                    <a:pt x="27058" y="3523943"/>
                  </a:lnTo>
                  <a:lnTo>
                    <a:pt x="12302" y="3481624"/>
                  </a:lnTo>
                  <a:lnTo>
                    <a:pt x="3144" y="3437019"/>
                  </a:lnTo>
                  <a:lnTo>
                    <a:pt x="0" y="3390541"/>
                  </a:lnTo>
                  <a:lnTo>
                    <a:pt x="0" y="343191"/>
                  </a:lnTo>
                  <a:lnTo>
                    <a:pt x="3144" y="296713"/>
                  </a:lnTo>
                  <a:lnTo>
                    <a:pt x="12302" y="252108"/>
                  </a:lnTo>
                  <a:lnTo>
                    <a:pt x="27058" y="209788"/>
                  </a:lnTo>
                  <a:lnTo>
                    <a:pt x="47000" y="170168"/>
                  </a:lnTo>
                  <a:lnTo>
                    <a:pt x="71714" y="133661"/>
                  </a:lnTo>
                  <a:lnTo>
                    <a:pt x="100785" y="100681"/>
                  </a:lnTo>
                  <a:lnTo>
                    <a:pt x="133800" y="71640"/>
                  </a:lnTo>
                  <a:lnTo>
                    <a:pt x="170345" y="46952"/>
                  </a:lnTo>
                  <a:lnTo>
                    <a:pt x="210006" y="27030"/>
                  </a:lnTo>
                  <a:lnTo>
                    <a:pt x="252369" y="12289"/>
                  </a:lnTo>
                  <a:lnTo>
                    <a:pt x="297021" y="3141"/>
                  </a:lnTo>
                  <a:lnTo>
                    <a:pt x="343547" y="0"/>
                  </a:lnTo>
                  <a:lnTo>
                    <a:pt x="7162152" y="0"/>
                  </a:lnTo>
                  <a:lnTo>
                    <a:pt x="7208678" y="3141"/>
                  </a:lnTo>
                  <a:lnTo>
                    <a:pt x="7253330" y="12289"/>
                  </a:lnTo>
                  <a:lnTo>
                    <a:pt x="7295693" y="27030"/>
                  </a:lnTo>
                  <a:lnTo>
                    <a:pt x="7335354" y="46952"/>
                  </a:lnTo>
                  <a:lnTo>
                    <a:pt x="7371899" y="71640"/>
                  </a:lnTo>
                  <a:lnTo>
                    <a:pt x="7404914" y="100681"/>
                  </a:lnTo>
                  <a:lnTo>
                    <a:pt x="7433985" y="133661"/>
                  </a:lnTo>
                  <a:lnTo>
                    <a:pt x="7458698" y="170168"/>
                  </a:lnTo>
                  <a:lnTo>
                    <a:pt x="7478640" y="209788"/>
                  </a:lnTo>
                  <a:lnTo>
                    <a:pt x="7493397" y="252108"/>
                  </a:lnTo>
                  <a:lnTo>
                    <a:pt x="7502555" y="296713"/>
                  </a:lnTo>
                  <a:lnTo>
                    <a:pt x="7505699" y="343191"/>
                  </a:lnTo>
                  <a:lnTo>
                    <a:pt x="7505699" y="3390541"/>
                  </a:lnTo>
                  <a:lnTo>
                    <a:pt x="7502555" y="3437019"/>
                  </a:lnTo>
                  <a:lnTo>
                    <a:pt x="7493397" y="3481624"/>
                  </a:lnTo>
                  <a:lnTo>
                    <a:pt x="7478640" y="3523943"/>
                  </a:lnTo>
                  <a:lnTo>
                    <a:pt x="7458698" y="3563563"/>
                  </a:lnTo>
                  <a:lnTo>
                    <a:pt x="7433985" y="3600070"/>
                  </a:lnTo>
                  <a:lnTo>
                    <a:pt x="7404914" y="3633051"/>
                  </a:lnTo>
                  <a:lnTo>
                    <a:pt x="7371899" y="3662092"/>
                  </a:lnTo>
                  <a:lnTo>
                    <a:pt x="7335354" y="3686780"/>
                  </a:lnTo>
                  <a:lnTo>
                    <a:pt x="7295693" y="3706701"/>
                  </a:lnTo>
                  <a:lnTo>
                    <a:pt x="7253330" y="3721443"/>
                  </a:lnTo>
                  <a:lnTo>
                    <a:pt x="7208678" y="3730591"/>
                  </a:lnTo>
                  <a:lnTo>
                    <a:pt x="7162152" y="3733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92754"/>
              <a:ext cx="2414563" cy="270349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8130" y="3128842"/>
            <a:ext cx="6801870" cy="316477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766988" y="6993189"/>
            <a:ext cx="647700" cy="647700"/>
            <a:chOff x="2766988" y="6993189"/>
            <a:chExt cx="647700" cy="647700"/>
          </a:xfrm>
        </p:grpSpPr>
        <p:sp>
          <p:nvSpPr>
            <p:cNvPr id="8" name="object 8"/>
            <p:cNvSpPr/>
            <p:nvPr/>
          </p:nvSpPr>
          <p:spPr>
            <a:xfrm>
              <a:off x="2766988" y="6993189"/>
              <a:ext cx="647700" cy="647700"/>
            </a:xfrm>
            <a:custGeom>
              <a:avLst/>
              <a:gdLst/>
              <a:ahLst/>
              <a:cxnLst/>
              <a:rect l="l" t="t" r="r" b="b"/>
              <a:pathLst>
                <a:path w="647700" h="647700">
                  <a:moveTo>
                    <a:pt x="323849" y="647699"/>
                  </a:moveTo>
                  <a:lnTo>
                    <a:pt x="284204" y="645264"/>
                  </a:lnTo>
                  <a:lnTo>
                    <a:pt x="245160" y="637994"/>
                  </a:lnTo>
                  <a:lnTo>
                    <a:pt x="207300" y="626000"/>
                  </a:lnTo>
                  <a:lnTo>
                    <a:pt x="171188" y="609460"/>
                  </a:lnTo>
                  <a:lnTo>
                    <a:pt x="137372" y="588623"/>
                  </a:lnTo>
                  <a:lnTo>
                    <a:pt x="106365" y="563807"/>
                  </a:lnTo>
                  <a:lnTo>
                    <a:pt x="78629" y="535381"/>
                  </a:lnTo>
                  <a:lnTo>
                    <a:pt x="54578" y="503771"/>
                  </a:lnTo>
                  <a:lnTo>
                    <a:pt x="34578" y="469454"/>
                  </a:lnTo>
                  <a:lnTo>
                    <a:pt x="18930" y="432951"/>
                  </a:lnTo>
                  <a:lnTo>
                    <a:pt x="7869" y="394808"/>
                  </a:lnTo>
                  <a:lnTo>
                    <a:pt x="1559" y="355592"/>
                  </a:lnTo>
                  <a:lnTo>
                    <a:pt x="0" y="323849"/>
                  </a:lnTo>
                  <a:lnTo>
                    <a:pt x="97" y="315899"/>
                  </a:lnTo>
                  <a:lnTo>
                    <a:pt x="3504" y="276331"/>
                  </a:lnTo>
                  <a:lnTo>
                    <a:pt x="11730" y="237477"/>
                  </a:lnTo>
                  <a:lnTo>
                    <a:pt x="24651" y="199917"/>
                  </a:lnTo>
                  <a:lnTo>
                    <a:pt x="42073" y="164222"/>
                  </a:lnTo>
                  <a:lnTo>
                    <a:pt x="63731" y="130932"/>
                  </a:lnTo>
                  <a:lnTo>
                    <a:pt x="89300" y="100543"/>
                  </a:lnTo>
                  <a:lnTo>
                    <a:pt x="118401" y="73510"/>
                  </a:lnTo>
                  <a:lnTo>
                    <a:pt x="150592" y="50242"/>
                  </a:lnTo>
                  <a:lnTo>
                    <a:pt x="185386" y="31092"/>
                  </a:lnTo>
                  <a:lnTo>
                    <a:pt x="222261" y="16345"/>
                  </a:lnTo>
                  <a:lnTo>
                    <a:pt x="260669" y="6222"/>
                  </a:lnTo>
                  <a:lnTo>
                    <a:pt x="300028" y="877"/>
                  </a:lnTo>
                  <a:lnTo>
                    <a:pt x="323849" y="0"/>
                  </a:lnTo>
                  <a:lnTo>
                    <a:pt x="331800" y="97"/>
                  </a:lnTo>
                  <a:lnTo>
                    <a:pt x="371368" y="3504"/>
                  </a:lnTo>
                  <a:lnTo>
                    <a:pt x="410222" y="11730"/>
                  </a:lnTo>
                  <a:lnTo>
                    <a:pt x="447781" y="24651"/>
                  </a:lnTo>
                  <a:lnTo>
                    <a:pt x="483477" y="42073"/>
                  </a:lnTo>
                  <a:lnTo>
                    <a:pt x="516767" y="63731"/>
                  </a:lnTo>
                  <a:lnTo>
                    <a:pt x="547156" y="89300"/>
                  </a:lnTo>
                  <a:lnTo>
                    <a:pt x="574189" y="118401"/>
                  </a:lnTo>
                  <a:lnTo>
                    <a:pt x="597457" y="150592"/>
                  </a:lnTo>
                  <a:lnTo>
                    <a:pt x="616607" y="185386"/>
                  </a:lnTo>
                  <a:lnTo>
                    <a:pt x="631354" y="222261"/>
                  </a:lnTo>
                  <a:lnTo>
                    <a:pt x="641477" y="260669"/>
                  </a:lnTo>
                  <a:lnTo>
                    <a:pt x="646822" y="300028"/>
                  </a:lnTo>
                  <a:lnTo>
                    <a:pt x="647699" y="323849"/>
                  </a:lnTo>
                  <a:lnTo>
                    <a:pt x="647602" y="331800"/>
                  </a:lnTo>
                  <a:lnTo>
                    <a:pt x="644195" y="371368"/>
                  </a:lnTo>
                  <a:lnTo>
                    <a:pt x="635969" y="410222"/>
                  </a:lnTo>
                  <a:lnTo>
                    <a:pt x="623048" y="447781"/>
                  </a:lnTo>
                  <a:lnTo>
                    <a:pt x="605626" y="483477"/>
                  </a:lnTo>
                  <a:lnTo>
                    <a:pt x="583968" y="516767"/>
                  </a:lnTo>
                  <a:lnTo>
                    <a:pt x="558399" y="547156"/>
                  </a:lnTo>
                  <a:lnTo>
                    <a:pt x="529298" y="574189"/>
                  </a:lnTo>
                  <a:lnTo>
                    <a:pt x="497106" y="597457"/>
                  </a:lnTo>
                  <a:lnTo>
                    <a:pt x="462313" y="616607"/>
                  </a:lnTo>
                  <a:lnTo>
                    <a:pt x="425438" y="631354"/>
                  </a:lnTo>
                  <a:lnTo>
                    <a:pt x="387029" y="641477"/>
                  </a:lnTo>
                  <a:lnTo>
                    <a:pt x="347671" y="646822"/>
                  </a:lnTo>
                  <a:lnTo>
                    <a:pt x="323849" y="647699"/>
                  </a:lnTo>
                  <a:close/>
                </a:path>
              </a:pathLst>
            </a:custGeom>
            <a:solidFill>
              <a:srgbClr val="1B9D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12234" y="7178593"/>
              <a:ext cx="380365" cy="309880"/>
            </a:xfrm>
            <a:custGeom>
              <a:avLst/>
              <a:gdLst/>
              <a:ahLst/>
              <a:cxnLst/>
              <a:rect l="l" t="t" r="r" b="b"/>
              <a:pathLst>
                <a:path w="380364" h="309879">
                  <a:moveTo>
                    <a:pt x="119338" y="309276"/>
                  </a:moveTo>
                  <a:lnTo>
                    <a:pt x="86915" y="306903"/>
                  </a:lnTo>
                  <a:lnTo>
                    <a:pt x="55965" y="300006"/>
                  </a:lnTo>
                  <a:lnTo>
                    <a:pt x="26866" y="288919"/>
                  </a:lnTo>
                  <a:lnTo>
                    <a:pt x="0" y="273977"/>
                  </a:lnTo>
                  <a:lnTo>
                    <a:pt x="6153" y="274786"/>
                  </a:lnTo>
                  <a:lnTo>
                    <a:pt x="12306" y="275110"/>
                  </a:lnTo>
                  <a:lnTo>
                    <a:pt x="18621" y="275110"/>
                  </a:lnTo>
                  <a:lnTo>
                    <a:pt x="45457" y="272836"/>
                  </a:lnTo>
                  <a:lnTo>
                    <a:pt x="70821" y="266265"/>
                  </a:lnTo>
                  <a:lnTo>
                    <a:pt x="94333" y="255778"/>
                  </a:lnTo>
                  <a:lnTo>
                    <a:pt x="115614" y="241754"/>
                  </a:lnTo>
                  <a:lnTo>
                    <a:pt x="91204" y="237376"/>
                  </a:lnTo>
                  <a:lnTo>
                    <a:pt x="70073" y="226047"/>
                  </a:lnTo>
                  <a:lnTo>
                    <a:pt x="53495" y="209009"/>
                  </a:lnTo>
                  <a:lnTo>
                    <a:pt x="42748" y="187509"/>
                  </a:lnTo>
                  <a:lnTo>
                    <a:pt x="47605" y="188480"/>
                  </a:lnTo>
                  <a:lnTo>
                    <a:pt x="52463" y="188966"/>
                  </a:lnTo>
                  <a:lnTo>
                    <a:pt x="64608" y="188966"/>
                  </a:lnTo>
                  <a:lnTo>
                    <a:pt x="71570" y="187994"/>
                  </a:lnTo>
                  <a:lnTo>
                    <a:pt x="78047" y="186213"/>
                  </a:lnTo>
                  <a:lnTo>
                    <a:pt x="53159" y="176500"/>
                  </a:lnTo>
                  <a:lnTo>
                    <a:pt x="33295" y="159394"/>
                  </a:lnTo>
                  <a:lnTo>
                    <a:pt x="20141" y="136550"/>
                  </a:lnTo>
                  <a:lnTo>
                    <a:pt x="15382" y="109623"/>
                  </a:lnTo>
                  <a:lnTo>
                    <a:pt x="15382" y="108651"/>
                  </a:lnTo>
                  <a:lnTo>
                    <a:pt x="23539" y="112583"/>
                  </a:lnTo>
                  <a:lnTo>
                    <a:pt x="32182" y="115573"/>
                  </a:lnTo>
                  <a:lnTo>
                    <a:pt x="41250" y="117532"/>
                  </a:lnTo>
                  <a:lnTo>
                    <a:pt x="50682" y="118367"/>
                  </a:lnTo>
                  <a:lnTo>
                    <a:pt x="36362" y="106149"/>
                  </a:lnTo>
                  <a:lnTo>
                    <a:pt x="25381" y="90819"/>
                  </a:lnTo>
                  <a:lnTo>
                    <a:pt x="18348" y="73030"/>
                  </a:lnTo>
                  <a:lnTo>
                    <a:pt x="15868" y="53435"/>
                  </a:lnTo>
                  <a:lnTo>
                    <a:pt x="16579" y="42917"/>
                  </a:lnTo>
                  <a:lnTo>
                    <a:pt x="18641" y="32810"/>
                  </a:lnTo>
                  <a:lnTo>
                    <a:pt x="21948" y="23218"/>
                  </a:lnTo>
                  <a:lnTo>
                    <a:pt x="26393" y="14249"/>
                  </a:lnTo>
                  <a:lnTo>
                    <a:pt x="58669" y="46492"/>
                  </a:lnTo>
                  <a:lnTo>
                    <a:pt x="96972" y="71570"/>
                  </a:lnTo>
                  <a:lnTo>
                    <a:pt x="140224" y="88390"/>
                  </a:lnTo>
                  <a:lnTo>
                    <a:pt x="187347" y="95859"/>
                  </a:lnTo>
                  <a:lnTo>
                    <a:pt x="185889" y="90192"/>
                  </a:lnTo>
                  <a:lnTo>
                    <a:pt x="185242" y="84200"/>
                  </a:lnTo>
                  <a:lnTo>
                    <a:pt x="185242" y="78047"/>
                  </a:lnTo>
                  <a:lnTo>
                    <a:pt x="191380" y="47681"/>
                  </a:lnTo>
                  <a:lnTo>
                    <a:pt x="208114" y="22871"/>
                  </a:lnTo>
                  <a:lnTo>
                    <a:pt x="232924" y="6137"/>
                  </a:lnTo>
                  <a:lnTo>
                    <a:pt x="263290" y="0"/>
                  </a:lnTo>
                  <a:lnTo>
                    <a:pt x="279687" y="1705"/>
                  </a:lnTo>
                  <a:lnTo>
                    <a:pt x="294885" y="6598"/>
                  </a:lnTo>
                  <a:lnTo>
                    <a:pt x="308535" y="14345"/>
                  </a:lnTo>
                  <a:lnTo>
                    <a:pt x="320287" y="24612"/>
                  </a:lnTo>
                  <a:lnTo>
                    <a:pt x="333426" y="21401"/>
                  </a:lnTo>
                  <a:lnTo>
                    <a:pt x="346094" y="17143"/>
                  </a:lnTo>
                  <a:lnTo>
                    <a:pt x="358246" y="11883"/>
                  </a:lnTo>
                  <a:lnTo>
                    <a:pt x="369836" y="5667"/>
                  </a:lnTo>
                  <a:lnTo>
                    <a:pt x="364290" y="18775"/>
                  </a:lnTo>
                  <a:lnTo>
                    <a:pt x="356558" y="30502"/>
                  </a:lnTo>
                  <a:lnTo>
                    <a:pt x="346883" y="40620"/>
                  </a:lnTo>
                  <a:lnTo>
                    <a:pt x="335508" y="48901"/>
                  </a:lnTo>
                  <a:lnTo>
                    <a:pt x="347253" y="47024"/>
                  </a:lnTo>
                  <a:lnTo>
                    <a:pt x="358663" y="44326"/>
                  </a:lnTo>
                  <a:lnTo>
                    <a:pt x="369710" y="40840"/>
                  </a:lnTo>
                  <a:lnTo>
                    <a:pt x="380361" y="36595"/>
                  </a:lnTo>
                  <a:lnTo>
                    <a:pt x="371964" y="47998"/>
                  </a:lnTo>
                  <a:lnTo>
                    <a:pt x="362610" y="58596"/>
                  </a:lnTo>
                  <a:lnTo>
                    <a:pt x="352376" y="68314"/>
                  </a:lnTo>
                  <a:lnTo>
                    <a:pt x="341337" y="77076"/>
                  </a:lnTo>
                  <a:lnTo>
                    <a:pt x="341499" y="80314"/>
                  </a:lnTo>
                  <a:lnTo>
                    <a:pt x="341499" y="87115"/>
                  </a:lnTo>
                  <a:lnTo>
                    <a:pt x="337844" y="126275"/>
                  </a:lnTo>
                  <a:lnTo>
                    <a:pt x="326984" y="165343"/>
                  </a:lnTo>
                  <a:lnTo>
                    <a:pt x="309077" y="202736"/>
                  </a:lnTo>
                  <a:lnTo>
                    <a:pt x="284279" y="236876"/>
                  </a:lnTo>
                  <a:lnTo>
                    <a:pt x="252749" y="266180"/>
                  </a:lnTo>
                  <a:lnTo>
                    <a:pt x="214644" y="289068"/>
                  </a:lnTo>
                  <a:lnTo>
                    <a:pt x="170121" y="303961"/>
                  </a:lnTo>
                  <a:lnTo>
                    <a:pt x="119338" y="309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793680" y="7748223"/>
            <a:ext cx="619125" cy="619125"/>
            <a:chOff x="2793680" y="7748223"/>
            <a:chExt cx="619125" cy="619125"/>
          </a:xfrm>
        </p:grpSpPr>
        <p:sp>
          <p:nvSpPr>
            <p:cNvPr id="11" name="object 11"/>
            <p:cNvSpPr/>
            <p:nvPr/>
          </p:nvSpPr>
          <p:spPr>
            <a:xfrm>
              <a:off x="2793680" y="7748223"/>
              <a:ext cx="619125" cy="615950"/>
            </a:xfrm>
            <a:custGeom>
              <a:avLst/>
              <a:gdLst/>
              <a:ahLst/>
              <a:cxnLst/>
              <a:rect l="l" t="t" r="r" b="b"/>
              <a:pathLst>
                <a:path w="619125" h="615950">
                  <a:moveTo>
                    <a:pt x="357931" y="615365"/>
                  </a:moveTo>
                  <a:lnTo>
                    <a:pt x="357931" y="399045"/>
                  </a:lnTo>
                  <a:lnTo>
                    <a:pt x="430062" y="399045"/>
                  </a:lnTo>
                  <a:lnTo>
                    <a:pt x="443786" y="309562"/>
                  </a:lnTo>
                  <a:lnTo>
                    <a:pt x="357931" y="309562"/>
                  </a:lnTo>
                  <a:lnTo>
                    <a:pt x="357931" y="251493"/>
                  </a:lnTo>
                  <a:lnTo>
                    <a:pt x="360406" y="233612"/>
                  </a:lnTo>
                  <a:lnTo>
                    <a:pt x="368734" y="218142"/>
                  </a:lnTo>
                  <a:lnTo>
                    <a:pt x="384273" y="207261"/>
                  </a:lnTo>
                  <a:lnTo>
                    <a:pt x="408379" y="203150"/>
                  </a:lnTo>
                  <a:lnTo>
                    <a:pt x="447414" y="203150"/>
                  </a:lnTo>
                  <a:lnTo>
                    <a:pt x="447414" y="126968"/>
                  </a:lnTo>
                  <a:lnTo>
                    <a:pt x="441349" y="126024"/>
                  </a:lnTo>
                  <a:lnTo>
                    <a:pt x="425467" y="123945"/>
                  </a:lnTo>
                  <a:lnTo>
                    <a:pt x="403235" y="121867"/>
                  </a:lnTo>
                  <a:lnTo>
                    <a:pt x="378120" y="120922"/>
                  </a:lnTo>
                  <a:lnTo>
                    <a:pt x="330018" y="128831"/>
                  </a:lnTo>
                  <a:lnTo>
                    <a:pt x="293139" y="152048"/>
                  </a:lnTo>
                  <a:lnTo>
                    <a:pt x="269519" y="189812"/>
                  </a:lnTo>
                  <a:lnTo>
                    <a:pt x="261193" y="241361"/>
                  </a:lnTo>
                  <a:lnTo>
                    <a:pt x="261193" y="309562"/>
                  </a:lnTo>
                  <a:lnTo>
                    <a:pt x="182593" y="309562"/>
                  </a:lnTo>
                  <a:lnTo>
                    <a:pt x="182593" y="399045"/>
                  </a:lnTo>
                  <a:lnTo>
                    <a:pt x="261193" y="399045"/>
                  </a:lnTo>
                  <a:lnTo>
                    <a:pt x="261193" y="615365"/>
                  </a:lnTo>
                  <a:lnTo>
                    <a:pt x="213259" y="603848"/>
                  </a:lnTo>
                  <a:lnTo>
                    <a:pt x="168547" y="585210"/>
                  </a:lnTo>
                  <a:lnTo>
                    <a:pt x="127702" y="560097"/>
                  </a:lnTo>
                  <a:lnTo>
                    <a:pt x="91371" y="529153"/>
                  </a:lnTo>
                  <a:lnTo>
                    <a:pt x="60198" y="493024"/>
                  </a:lnTo>
                  <a:lnTo>
                    <a:pt x="34829" y="452355"/>
                  </a:lnTo>
                  <a:lnTo>
                    <a:pt x="15910" y="407792"/>
                  </a:lnTo>
                  <a:lnTo>
                    <a:pt x="4085" y="359979"/>
                  </a:lnTo>
                  <a:lnTo>
                    <a:pt x="0" y="309562"/>
                  </a:lnTo>
                  <a:lnTo>
                    <a:pt x="3356" y="263817"/>
                  </a:lnTo>
                  <a:lnTo>
                    <a:pt x="13106" y="220156"/>
                  </a:lnTo>
                  <a:lnTo>
                    <a:pt x="28771" y="179058"/>
                  </a:lnTo>
                  <a:lnTo>
                    <a:pt x="49872" y="141002"/>
                  </a:lnTo>
                  <a:lnTo>
                    <a:pt x="75930" y="106466"/>
                  </a:lnTo>
                  <a:lnTo>
                    <a:pt x="106466" y="75930"/>
                  </a:lnTo>
                  <a:lnTo>
                    <a:pt x="141002" y="49872"/>
                  </a:lnTo>
                  <a:lnTo>
                    <a:pt x="179058" y="28771"/>
                  </a:lnTo>
                  <a:lnTo>
                    <a:pt x="220156" y="13106"/>
                  </a:lnTo>
                  <a:lnTo>
                    <a:pt x="263817" y="3356"/>
                  </a:lnTo>
                  <a:lnTo>
                    <a:pt x="309562" y="0"/>
                  </a:lnTo>
                  <a:lnTo>
                    <a:pt x="355307" y="3356"/>
                  </a:lnTo>
                  <a:lnTo>
                    <a:pt x="398968" y="13106"/>
                  </a:lnTo>
                  <a:lnTo>
                    <a:pt x="440066" y="28771"/>
                  </a:lnTo>
                  <a:lnTo>
                    <a:pt x="478122" y="49872"/>
                  </a:lnTo>
                  <a:lnTo>
                    <a:pt x="512658" y="75930"/>
                  </a:lnTo>
                  <a:lnTo>
                    <a:pt x="543194" y="106466"/>
                  </a:lnTo>
                  <a:lnTo>
                    <a:pt x="569252" y="141002"/>
                  </a:lnTo>
                  <a:lnTo>
                    <a:pt x="590353" y="179058"/>
                  </a:lnTo>
                  <a:lnTo>
                    <a:pt x="606018" y="220156"/>
                  </a:lnTo>
                  <a:lnTo>
                    <a:pt x="615768" y="263817"/>
                  </a:lnTo>
                  <a:lnTo>
                    <a:pt x="619125" y="309562"/>
                  </a:lnTo>
                  <a:lnTo>
                    <a:pt x="615039" y="359979"/>
                  </a:lnTo>
                  <a:lnTo>
                    <a:pt x="603214" y="407792"/>
                  </a:lnTo>
                  <a:lnTo>
                    <a:pt x="584295" y="452355"/>
                  </a:lnTo>
                  <a:lnTo>
                    <a:pt x="558926" y="493024"/>
                  </a:lnTo>
                  <a:lnTo>
                    <a:pt x="527753" y="529153"/>
                  </a:lnTo>
                  <a:lnTo>
                    <a:pt x="491422" y="560097"/>
                  </a:lnTo>
                  <a:lnTo>
                    <a:pt x="450577" y="585210"/>
                  </a:lnTo>
                  <a:lnTo>
                    <a:pt x="405865" y="603848"/>
                  </a:lnTo>
                  <a:lnTo>
                    <a:pt x="357931" y="615365"/>
                  </a:lnTo>
                  <a:close/>
                </a:path>
              </a:pathLst>
            </a:custGeom>
            <a:solidFill>
              <a:srgbClr val="1777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76273" y="7869146"/>
              <a:ext cx="265430" cy="498475"/>
            </a:xfrm>
            <a:custGeom>
              <a:avLst/>
              <a:gdLst/>
              <a:ahLst/>
              <a:cxnLst/>
              <a:rect l="l" t="t" r="r" b="b"/>
              <a:pathLst>
                <a:path w="265430" h="498475">
                  <a:moveTo>
                    <a:pt x="126968" y="498202"/>
                  </a:moveTo>
                  <a:lnTo>
                    <a:pt x="114685" y="497962"/>
                  </a:lnTo>
                  <a:lnTo>
                    <a:pt x="102524" y="497249"/>
                  </a:lnTo>
                  <a:lnTo>
                    <a:pt x="90492" y="496072"/>
                  </a:lnTo>
                  <a:lnTo>
                    <a:pt x="78599" y="494442"/>
                  </a:lnTo>
                  <a:lnTo>
                    <a:pt x="78599" y="278122"/>
                  </a:lnTo>
                  <a:lnTo>
                    <a:pt x="0" y="278122"/>
                  </a:lnTo>
                  <a:lnTo>
                    <a:pt x="0" y="188639"/>
                  </a:lnTo>
                  <a:lnTo>
                    <a:pt x="78599" y="188639"/>
                  </a:lnTo>
                  <a:lnTo>
                    <a:pt x="78599" y="120438"/>
                  </a:lnTo>
                  <a:lnTo>
                    <a:pt x="86925" y="68889"/>
                  </a:lnTo>
                  <a:lnTo>
                    <a:pt x="110546" y="31125"/>
                  </a:lnTo>
                  <a:lnTo>
                    <a:pt x="147425" y="7908"/>
                  </a:lnTo>
                  <a:lnTo>
                    <a:pt x="195526" y="0"/>
                  </a:lnTo>
                  <a:lnTo>
                    <a:pt x="220641" y="944"/>
                  </a:lnTo>
                  <a:lnTo>
                    <a:pt x="242874" y="3023"/>
                  </a:lnTo>
                  <a:lnTo>
                    <a:pt x="258756" y="5101"/>
                  </a:lnTo>
                  <a:lnTo>
                    <a:pt x="264821" y="6046"/>
                  </a:lnTo>
                  <a:lnTo>
                    <a:pt x="264821" y="82227"/>
                  </a:lnTo>
                  <a:lnTo>
                    <a:pt x="225785" y="82227"/>
                  </a:lnTo>
                  <a:lnTo>
                    <a:pt x="201680" y="86338"/>
                  </a:lnTo>
                  <a:lnTo>
                    <a:pt x="186141" y="97219"/>
                  </a:lnTo>
                  <a:lnTo>
                    <a:pt x="177812" y="112689"/>
                  </a:lnTo>
                  <a:lnTo>
                    <a:pt x="175338" y="130570"/>
                  </a:lnTo>
                  <a:lnTo>
                    <a:pt x="175338" y="188639"/>
                  </a:lnTo>
                  <a:lnTo>
                    <a:pt x="261193" y="188639"/>
                  </a:lnTo>
                  <a:lnTo>
                    <a:pt x="247469" y="278122"/>
                  </a:lnTo>
                  <a:lnTo>
                    <a:pt x="175338" y="278122"/>
                  </a:lnTo>
                  <a:lnTo>
                    <a:pt x="175338" y="494442"/>
                  </a:lnTo>
                  <a:lnTo>
                    <a:pt x="163445" y="496072"/>
                  </a:lnTo>
                  <a:lnTo>
                    <a:pt x="151413" y="497249"/>
                  </a:lnTo>
                  <a:lnTo>
                    <a:pt x="139252" y="497962"/>
                  </a:lnTo>
                  <a:lnTo>
                    <a:pt x="126968" y="498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766988" y="8548398"/>
            <a:ext cx="626745" cy="626745"/>
            <a:chOff x="2766988" y="8548398"/>
            <a:chExt cx="626745" cy="626745"/>
          </a:xfrm>
        </p:grpSpPr>
        <p:sp>
          <p:nvSpPr>
            <p:cNvPr id="14" name="object 14"/>
            <p:cNvSpPr/>
            <p:nvPr/>
          </p:nvSpPr>
          <p:spPr>
            <a:xfrm>
              <a:off x="2766988" y="8548398"/>
              <a:ext cx="626745" cy="626745"/>
            </a:xfrm>
            <a:custGeom>
              <a:avLst/>
              <a:gdLst/>
              <a:ahLst/>
              <a:cxnLst/>
              <a:rect l="l" t="t" r="r" b="b"/>
              <a:pathLst>
                <a:path w="626745" h="626745">
                  <a:moveTo>
                    <a:pt x="313331" y="626662"/>
                  </a:moveTo>
                  <a:lnTo>
                    <a:pt x="267035" y="623264"/>
                  </a:lnTo>
                  <a:lnTo>
                    <a:pt x="222847" y="613393"/>
                  </a:lnTo>
                  <a:lnTo>
                    <a:pt x="181250" y="597535"/>
                  </a:lnTo>
                  <a:lnTo>
                    <a:pt x="142731" y="576175"/>
                  </a:lnTo>
                  <a:lnTo>
                    <a:pt x="107774" y="549798"/>
                  </a:lnTo>
                  <a:lnTo>
                    <a:pt x="76864" y="518888"/>
                  </a:lnTo>
                  <a:lnTo>
                    <a:pt x="50486" y="483930"/>
                  </a:lnTo>
                  <a:lnTo>
                    <a:pt x="29126" y="445411"/>
                  </a:lnTo>
                  <a:lnTo>
                    <a:pt x="13268" y="403815"/>
                  </a:lnTo>
                  <a:lnTo>
                    <a:pt x="3397" y="359626"/>
                  </a:lnTo>
                  <a:lnTo>
                    <a:pt x="0" y="313331"/>
                  </a:lnTo>
                  <a:lnTo>
                    <a:pt x="3397" y="267035"/>
                  </a:lnTo>
                  <a:lnTo>
                    <a:pt x="13268" y="222847"/>
                  </a:lnTo>
                  <a:lnTo>
                    <a:pt x="29126" y="181250"/>
                  </a:lnTo>
                  <a:lnTo>
                    <a:pt x="50486" y="142731"/>
                  </a:lnTo>
                  <a:lnTo>
                    <a:pt x="76864" y="107774"/>
                  </a:lnTo>
                  <a:lnTo>
                    <a:pt x="107774" y="76864"/>
                  </a:lnTo>
                  <a:lnTo>
                    <a:pt x="142731" y="50486"/>
                  </a:lnTo>
                  <a:lnTo>
                    <a:pt x="181250" y="29126"/>
                  </a:lnTo>
                  <a:lnTo>
                    <a:pt x="222847" y="13268"/>
                  </a:lnTo>
                  <a:lnTo>
                    <a:pt x="267035" y="3397"/>
                  </a:lnTo>
                  <a:lnTo>
                    <a:pt x="313331" y="0"/>
                  </a:lnTo>
                  <a:lnTo>
                    <a:pt x="359626" y="3397"/>
                  </a:lnTo>
                  <a:lnTo>
                    <a:pt x="403815" y="13268"/>
                  </a:lnTo>
                  <a:lnTo>
                    <a:pt x="445411" y="29126"/>
                  </a:lnTo>
                  <a:lnTo>
                    <a:pt x="483930" y="50486"/>
                  </a:lnTo>
                  <a:lnTo>
                    <a:pt x="518888" y="76864"/>
                  </a:lnTo>
                  <a:lnTo>
                    <a:pt x="549798" y="107774"/>
                  </a:lnTo>
                  <a:lnTo>
                    <a:pt x="576175" y="142731"/>
                  </a:lnTo>
                  <a:lnTo>
                    <a:pt x="597535" y="181250"/>
                  </a:lnTo>
                  <a:lnTo>
                    <a:pt x="613393" y="222847"/>
                  </a:lnTo>
                  <a:lnTo>
                    <a:pt x="623264" y="267035"/>
                  </a:lnTo>
                  <a:lnTo>
                    <a:pt x="626662" y="313331"/>
                  </a:lnTo>
                  <a:lnTo>
                    <a:pt x="623264" y="359626"/>
                  </a:lnTo>
                  <a:lnTo>
                    <a:pt x="613393" y="403815"/>
                  </a:lnTo>
                  <a:lnTo>
                    <a:pt x="597535" y="445411"/>
                  </a:lnTo>
                  <a:lnTo>
                    <a:pt x="576175" y="483930"/>
                  </a:lnTo>
                  <a:lnTo>
                    <a:pt x="549798" y="518888"/>
                  </a:lnTo>
                  <a:lnTo>
                    <a:pt x="518888" y="549798"/>
                  </a:lnTo>
                  <a:lnTo>
                    <a:pt x="483930" y="576175"/>
                  </a:lnTo>
                  <a:lnTo>
                    <a:pt x="445411" y="597535"/>
                  </a:lnTo>
                  <a:lnTo>
                    <a:pt x="403815" y="613393"/>
                  </a:lnTo>
                  <a:lnTo>
                    <a:pt x="359626" y="623264"/>
                  </a:lnTo>
                  <a:lnTo>
                    <a:pt x="313331" y="626662"/>
                  </a:lnTo>
                  <a:close/>
                </a:path>
              </a:pathLst>
            </a:custGeom>
            <a:solidFill>
              <a:srgbClr val="4A86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58802" y="8640212"/>
              <a:ext cx="534670" cy="534670"/>
            </a:xfrm>
            <a:custGeom>
              <a:avLst/>
              <a:gdLst/>
              <a:ahLst/>
              <a:cxnLst/>
              <a:rect l="l" t="t" r="r" b="b"/>
              <a:pathLst>
                <a:path w="534670" h="534670">
                  <a:moveTo>
                    <a:pt x="243322" y="534057"/>
                  </a:moveTo>
                  <a:lnTo>
                    <a:pt x="199616" y="534057"/>
                  </a:lnTo>
                  <a:lnTo>
                    <a:pt x="156257" y="527989"/>
                  </a:lnTo>
                  <a:lnTo>
                    <a:pt x="113929" y="515852"/>
                  </a:lnTo>
                  <a:lnTo>
                    <a:pt x="73320" y="497647"/>
                  </a:lnTo>
                  <a:lnTo>
                    <a:pt x="35114" y="473374"/>
                  </a:lnTo>
                  <a:lnTo>
                    <a:pt x="0" y="443033"/>
                  </a:lnTo>
                  <a:lnTo>
                    <a:pt x="443033" y="0"/>
                  </a:lnTo>
                  <a:lnTo>
                    <a:pt x="473374" y="35146"/>
                  </a:lnTo>
                  <a:lnTo>
                    <a:pt x="497647" y="73376"/>
                  </a:lnTo>
                  <a:lnTo>
                    <a:pt x="515852" y="114004"/>
                  </a:lnTo>
                  <a:lnTo>
                    <a:pt x="527989" y="156344"/>
                  </a:lnTo>
                  <a:lnTo>
                    <a:pt x="534057" y="199710"/>
                  </a:lnTo>
                  <a:lnTo>
                    <a:pt x="534057" y="243416"/>
                  </a:lnTo>
                  <a:lnTo>
                    <a:pt x="527989" y="286776"/>
                  </a:lnTo>
                  <a:lnTo>
                    <a:pt x="515852" y="329103"/>
                  </a:lnTo>
                  <a:lnTo>
                    <a:pt x="497647" y="369713"/>
                  </a:lnTo>
                  <a:lnTo>
                    <a:pt x="473374" y="407918"/>
                  </a:lnTo>
                  <a:lnTo>
                    <a:pt x="443033" y="443033"/>
                  </a:lnTo>
                  <a:lnTo>
                    <a:pt x="407886" y="473374"/>
                  </a:lnTo>
                  <a:lnTo>
                    <a:pt x="369656" y="497647"/>
                  </a:lnTo>
                  <a:lnTo>
                    <a:pt x="329028" y="515852"/>
                  </a:lnTo>
                  <a:lnTo>
                    <a:pt x="286688" y="527989"/>
                  </a:lnTo>
                  <a:lnTo>
                    <a:pt x="243322" y="534057"/>
                  </a:lnTo>
                  <a:close/>
                </a:path>
              </a:pathLst>
            </a:custGeom>
            <a:solidFill>
              <a:srgbClr val="3C80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78748" y="8946471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29">
                  <a:moveTo>
                    <a:pt x="0" y="10861"/>
                  </a:moveTo>
                  <a:lnTo>
                    <a:pt x="1136" y="7324"/>
                  </a:lnTo>
                  <a:lnTo>
                    <a:pt x="3157" y="0"/>
                  </a:lnTo>
                  <a:lnTo>
                    <a:pt x="1136" y="7324"/>
                  </a:lnTo>
                  <a:lnTo>
                    <a:pt x="0" y="10861"/>
                  </a:lnTo>
                  <a:close/>
                </a:path>
              </a:pathLst>
            </a:custGeom>
            <a:solidFill>
              <a:srgbClr val="4A86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30536" y="8676458"/>
              <a:ext cx="451484" cy="494665"/>
            </a:xfrm>
            <a:custGeom>
              <a:avLst/>
              <a:gdLst/>
              <a:ahLst/>
              <a:cxnLst/>
              <a:rect l="l" t="t" r="r" b="b"/>
              <a:pathLst>
                <a:path w="451485" h="494665">
                  <a:moveTo>
                    <a:pt x="202067" y="494055"/>
                  </a:moveTo>
                  <a:lnTo>
                    <a:pt x="0" y="292240"/>
                  </a:lnTo>
                  <a:lnTo>
                    <a:pt x="63525" y="228715"/>
                  </a:lnTo>
                  <a:lnTo>
                    <a:pt x="5430" y="170620"/>
                  </a:lnTo>
                  <a:lnTo>
                    <a:pt x="64914" y="111137"/>
                  </a:lnTo>
                  <a:lnTo>
                    <a:pt x="4167" y="50390"/>
                  </a:lnTo>
                  <a:lnTo>
                    <a:pt x="54558" y="0"/>
                  </a:lnTo>
                  <a:lnTo>
                    <a:pt x="62640" y="3157"/>
                  </a:lnTo>
                  <a:lnTo>
                    <a:pt x="193858" y="134374"/>
                  </a:lnTo>
                  <a:lnTo>
                    <a:pt x="216212" y="112021"/>
                  </a:lnTo>
                  <a:lnTo>
                    <a:pt x="242986" y="138921"/>
                  </a:lnTo>
                  <a:lnTo>
                    <a:pt x="281631" y="100276"/>
                  </a:lnTo>
                  <a:lnTo>
                    <a:pt x="451368" y="270012"/>
                  </a:lnTo>
                  <a:lnTo>
                    <a:pt x="429585" y="326251"/>
                  </a:lnTo>
                  <a:lnTo>
                    <a:pt x="404350" y="367827"/>
                  </a:lnTo>
                  <a:lnTo>
                    <a:pt x="373163" y="404825"/>
                  </a:lnTo>
                  <a:lnTo>
                    <a:pt x="336683" y="436597"/>
                  </a:lnTo>
                  <a:lnTo>
                    <a:pt x="295568" y="462492"/>
                  </a:lnTo>
                  <a:lnTo>
                    <a:pt x="250477" y="481861"/>
                  </a:lnTo>
                  <a:lnTo>
                    <a:pt x="202067" y="494055"/>
                  </a:lnTo>
                  <a:close/>
                </a:path>
              </a:pathLst>
            </a:custGeom>
            <a:solidFill>
              <a:srgbClr val="377C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26874" y="8669007"/>
              <a:ext cx="314325" cy="300355"/>
            </a:xfrm>
            <a:custGeom>
              <a:avLst/>
              <a:gdLst/>
              <a:ahLst/>
              <a:cxnLst/>
              <a:rect l="l" t="t" r="r" b="b"/>
              <a:pathLst>
                <a:path w="314325" h="300354">
                  <a:moveTo>
                    <a:pt x="298850" y="127050"/>
                  </a:moveTo>
                  <a:lnTo>
                    <a:pt x="175925" y="127050"/>
                  </a:lnTo>
                  <a:lnTo>
                    <a:pt x="175925" y="126418"/>
                  </a:lnTo>
                  <a:lnTo>
                    <a:pt x="184155" y="115381"/>
                  </a:lnTo>
                  <a:lnTo>
                    <a:pt x="196210" y="104522"/>
                  </a:lnTo>
                  <a:lnTo>
                    <a:pt x="213309" y="96244"/>
                  </a:lnTo>
                  <a:lnTo>
                    <a:pt x="236671" y="92951"/>
                  </a:lnTo>
                  <a:lnTo>
                    <a:pt x="267489" y="98442"/>
                  </a:lnTo>
                  <a:lnTo>
                    <a:pt x="292066" y="115194"/>
                  </a:lnTo>
                  <a:lnTo>
                    <a:pt x="298850" y="127050"/>
                  </a:lnTo>
                  <a:close/>
                </a:path>
                <a:path w="314325" h="300354">
                  <a:moveTo>
                    <a:pt x="175925" y="300323"/>
                  </a:moveTo>
                  <a:lnTo>
                    <a:pt x="108611" y="300323"/>
                  </a:lnTo>
                  <a:lnTo>
                    <a:pt x="108735" y="271334"/>
                  </a:lnTo>
                  <a:lnTo>
                    <a:pt x="108942" y="206140"/>
                  </a:lnTo>
                  <a:lnTo>
                    <a:pt x="108886" y="127050"/>
                  </a:lnTo>
                  <a:lnTo>
                    <a:pt x="108611" y="97750"/>
                  </a:lnTo>
                  <a:lnTo>
                    <a:pt x="175925" y="97750"/>
                  </a:lnTo>
                  <a:lnTo>
                    <a:pt x="175925" y="126418"/>
                  </a:lnTo>
                  <a:lnTo>
                    <a:pt x="175672" y="126923"/>
                  </a:lnTo>
                  <a:lnTo>
                    <a:pt x="298850" y="127050"/>
                  </a:lnTo>
                  <a:lnTo>
                    <a:pt x="308332" y="143619"/>
                  </a:lnTo>
                  <a:lnTo>
                    <a:pt x="308695" y="146120"/>
                  </a:lnTo>
                  <a:lnTo>
                    <a:pt x="212802" y="146120"/>
                  </a:lnTo>
                  <a:lnTo>
                    <a:pt x="200256" y="148263"/>
                  </a:lnTo>
                  <a:lnTo>
                    <a:pt x="175925" y="181103"/>
                  </a:lnTo>
                  <a:lnTo>
                    <a:pt x="175925" y="300323"/>
                  </a:lnTo>
                  <a:close/>
                </a:path>
                <a:path w="314325" h="300354">
                  <a:moveTo>
                    <a:pt x="314215" y="300323"/>
                  </a:moveTo>
                  <a:lnTo>
                    <a:pt x="246901" y="300323"/>
                  </a:lnTo>
                  <a:lnTo>
                    <a:pt x="246901" y="191964"/>
                  </a:lnTo>
                  <a:lnTo>
                    <a:pt x="245001" y="173292"/>
                  </a:lnTo>
                  <a:lnTo>
                    <a:pt x="238992" y="158812"/>
                  </a:lnTo>
                  <a:lnTo>
                    <a:pt x="228413" y="149447"/>
                  </a:lnTo>
                  <a:lnTo>
                    <a:pt x="212802" y="146120"/>
                  </a:lnTo>
                  <a:lnTo>
                    <a:pt x="308695" y="146120"/>
                  </a:lnTo>
                  <a:lnTo>
                    <a:pt x="314215" y="184134"/>
                  </a:lnTo>
                  <a:lnTo>
                    <a:pt x="314215" y="300323"/>
                  </a:lnTo>
                  <a:close/>
                </a:path>
                <a:path w="314325" h="300354">
                  <a:moveTo>
                    <a:pt x="37761" y="69965"/>
                  </a:moveTo>
                  <a:lnTo>
                    <a:pt x="37256" y="69965"/>
                  </a:lnTo>
                  <a:lnTo>
                    <a:pt x="21897" y="67234"/>
                  </a:lnTo>
                  <a:lnTo>
                    <a:pt x="10150" y="59767"/>
                  </a:lnTo>
                  <a:lnTo>
                    <a:pt x="2642" y="48654"/>
                  </a:lnTo>
                  <a:lnTo>
                    <a:pt x="0" y="34982"/>
                  </a:lnTo>
                  <a:lnTo>
                    <a:pt x="2727" y="21151"/>
                  </a:lnTo>
                  <a:lnTo>
                    <a:pt x="10450" y="10056"/>
                  </a:lnTo>
                  <a:lnTo>
                    <a:pt x="22483" y="2677"/>
                  </a:lnTo>
                  <a:lnTo>
                    <a:pt x="38140" y="0"/>
                  </a:lnTo>
                  <a:lnTo>
                    <a:pt x="53648" y="2677"/>
                  </a:lnTo>
                  <a:lnTo>
                    <a:pt x="65403" y="10056"/>
                  </a:lnTo>
                  <a:lnTo>
                    <a:pt x="72967" y="21151"/>
                  </a:lnTo>
                  <a:lnTo>
                    <a:pt x="75901" y="34982"/>
                  </a:lnTo>
                  <a:lnTo>
                    <a:pt x="73245" y="48654"/>
                  </a:lnTo>
                  <a:lnTo>
                    <a:pt x="65640" y="59767"/>
                  </a:lnTo>
                  <a:lnTo>
                    <a:pt x="53630" y="67234"/>
                  </a:lnTo>
                  <a:lnTo>
                    <a:pt x="37761" y="69965"/>
                  </a:lnTo>
                  <a:close/>
                </a:path>
                <a:path w="314325" h="300354">
                  <a:moveTo>
                    <a:pt x="71355" y="300323"/>
                  </a:moveTo>
                  <a:lnTo>
                    <a:pt x="4041" y="300323"/>
                  </a:lnTo>
                  <a:lnTo>
                    <a:pt x="4041" y="97750"/>
                  </a:lnTo>
                  <a:lnTo>
                    <a:pt x="71355" y="97750"/>
                  </a:lnTo>
                  <a:lnTo>
                    <a:pt x="71355" y="300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4131" y="9276326"/>
            <a:ext cx="581024" cy="581024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952883" y="443336"/>
            <a:ext cx="13496925" cy="1485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50" spc="-960" dirty="0"/>
              <a:t>¡</a:t>
            </a:r>
            <a:r>
              <a:rPr sz="9550" spc="-10" dirty="0"/>
              <a:t>C</a:t>
            </a:r>
            <a:r>
              <a:rPr sz="9550" spc="-305" dirty="0"/>
              <a:t>o</a:t>
            </a:r>
            <a:r>
              <a:rPr sz="9550" spc="-440" dirty="0"/>
              <a:t>n</a:t>
            </a:r>
            <a:r>
              <a:rPr sz="9550" spc="-370" dirty="0"/>
              <a:t>t</a:t>
            </a:r>
            <a:r>
              <a:rPr sz="9550" spc="120" dirty="0"/>
              <a:t>a</a:t>
            </a:r>
            <a:r>
              <a:rPr sz="9550" spc="-355" dirty="0"/>
              <a:t>c</a:t>
            </a:r>
            <a:r>
              <a:rPr sz="9550" spc="-370" dirty="0"/>
              <a:t>t</a:t>
            </a:r>
            <a:r>
              <a:rPr sz="9550" spc="315" dirty="0"/>
              <a:t>a</a:t>
            </a:r>
            <a:r>
              <a:rPr sz="9550" spc="-490" dirty="0"/>
              <a:t> </a:t>
            </a:r>
            <a:r>
              <a:rPr sz="9550" spc="-355" dirty="0"/>
              <a:t>c</a:t>
            </a:r>
            <a:r>
              <a:rPr sz="9550" spc="-305" dirty="0"/>
              <a:t>o</a:t>
            </a:r>
            <a:r>
              <a:rPr sz="9550" spc="-245" dirty="0"/>
              <a:t>n</a:t>
            </a:r>
            <a:r>
              <a:rPr sz="9550" spc="-490" dirty="0"/>
              <a:t> </a:t>
            </a:r>
            <a:r>
              <a:rPr sz="9550" spc="-440" dirty="0"/>
              <a:t>n</a:t>
            </a:r>
            <a:r>
              <a:rPr sz="9550" spc="-305" dirty="0"/>
              <a:t>o</a:t>
            </a:r>
            <a:r>
              <a:rPr sz="9550" spc="-295" dirty="0"/>
              <a:t>s</a:t>
            </a:r>
            <a:r>
              <a:rPr sz="9550" spc="-305" dirty="0"/>
              <a:t>o</a:t>
            </a:r>
            <a:r>
              <a:rPr sz="9550" spc="-370" dirty="0"/>
              <a:t>t</a:t>
            </a:r>
            <a:r>
              <a:rPr sz="9550" spc="-409" dirty="0"/>
              <a:t>r</a:t>
            </a:r>
            <a:r>
              <a:rPr sz="9550" spc="-305" dirty="0"/>
              <a:t>o</a:t>
            </a:r>
            <a:r>
              <a:rPr sz="9550" spc="-295" dirty="0"/>
              <a:t>s</a:t>
            </a:r>
            <a:r>
              <a:rPr sz="9550" spc="-765" dirty="0"/>
              <a:t>!</a:t>
            </a:r>
            <a:endParaRPr sz="9550"/>
          </a:p>
        </p:txBody>
      </p:sp>
      <p:sp>
        <p:nvSpPr>
          <p:cNvPr id="21" name="object 21"/>
          <p:cNvSpPr txBox="1"/>
          <p:nvPr/>
        </p:nvSpPr>
        <p:spPr>
          <a:xfrm>
            <a:off x="3700033" y="6442404"/>
            <a:ext cx="3516629" cy="332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2200" b="1" spc="-20" dirty="0">
                <a:solidFill>
                  <a:srgbClr val="181818"/>
                </a:solidFill>
                <a:latin typeface="Tahoma"/>
                <a:cs typeface="Tahoma"/>
              </a:rPr>
              <a:t>S</a:t>
            </a:r>
            <a:r>
              <a:rPr sz="2200" b="1" spc="-135" dirty="0">
                <a:solidFill>
                  <a:srgbClr val="181818"/>
                </a:solidFill>
                <a:latin typeface="Tahoma"/>
                <a:cs typeface="Tahoma"/>
              </a:rPr>
              <a:t>í</a:t>
            </a:r>
            <a:r>
              <a:rPr sz="2200" b="1" spc="-60" dirty="0">
                <a:solidFill>
                  <a:srgbClr val="181818"/>
                </a:solidFill>
                <a:latin typeface="Tahoma"/>
                <a:cs typeface="Tahoma"/>
              </a:rPr>
              <a:t>g</a:t>
            </a:r>
            <a:r>
              <a:rPr sz="2200" b="1" spc="-150" dirty="0">
                <a:solidFill>
                  <a:srgbClr val="181818"/>
                </a:solidFill>
                <a:latin typeface="Tahoma"/>
                <a:cs typeface="Tahoma"/>
              </a:rPr>
              <a:t>u</a:t>
            </a:r>
            <a:r>
              <a:rPr sz="2200" b="1" spc="-17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200" b="1" spc="-130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2200" b="1" spc="-100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2200" b="1" spc="-30" dirty="0">
                <a:solidFill>
                  <a:srgbClr val="181818"/>
                </a:solidFill>
                <a:latin typeface="Tahoma"/>
                <a:cs typeface="Tahoma"/>
              </a:rPr>
              <a:t>s</a:t>
            </a:r>
            <a:r>
              <a:rPr sz="22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200" b="1" spc="-17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200" b="1" spc="-60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22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200" b="1" spc="-110" dirty="0">
                <a:solidFill>
                  <a:srgbClr val="181818"/>
                </a:solidFill>
                <a:latin typeface="Tahoma"/>
                <a:cs typeface="Tahoma"/>
              </a:rPr>
              <a:t>R</a:t>
            </a:r>
            <a:r>
              <a:rPr sz="2200" b="1" spc="-17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200" b="1" spc="-70" dirty="0">
                <a:solidFill>
                  <a:srgbClr val="181818"/>
                </a:solidFill>
                <a:latin typeface="Tahoma"/>
                <a:cs typeface="Tahoma"/>
              </a:rPr>
              <a:t>d</a:t>
            </a:r>
            <a:r>
              <a:rPr sz="2200" b="1" spc="-17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200" b="1" spc="-30" dirty="0">
                <a:solidFill>
                  <a:srgbClr val="181818"/>
                </a:solidFill>
                <a:latin typeface="Tahoma"/>
                <a:cs typeface="Tahoma"/>
              </a:rPr>
              <a:t>s</a:t>
            </a:r>
            <a:r>
              <a:rPr sz="2200" b="1" spc="-160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200" b="1" spc="-100" dirty="0">
                <a:solidFill>
                  <a:srgbClr val="181818"/>
                </a:solidFill>
                <a:latin typeface="Tahoma"/>
                <a:cs typeface="Tahoma"/>
              </a:rPr>
              <a:t>so</a:t>
            </a:r>
            <a:r>
              <a:rPr sz="2200" b="1" spc="-114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200" b="1" spc="-135" dirty="0">
                <a:solidFill>
                  <a:srgbClr val="181818"/>
                </a:solidFill>
                <a:latin typeface="Tahoma"/>
                <a:cs typeface="Tahoma"/>
              </a:rPr>
              <a:t>i</a:t>
            </a:r>
            <a:r>
              <a:rPr sz="2200" b="1" spc="-5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200" b="1" spc="-135" dirty="0">
                <a:solidFill>
                  <a:srgbClr val="181818"/>
                </a:solidFill>
                <a:latin typeface="Tahoma"/>
                <a:cs typeface="Tahoma"/>
              </a:rPr>
              <a:t>l</a:t>
            </a:r>
            <a:r>
              <a:rPr sz="2200" b="1" spc="-17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200" b="1" spc="-30" dirty="0">
                <a:solidFill>
                  <a:srgbClr val="181818"/>
                </a:solidFill>
                <a:latin typeface="Tahoma"/>
                <a:cs typeface="Tahoma"/>
              </a:rPr>
              <a:t>s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 dirty="0">
              <a:latin typeface="Tahoma"/>
              <a:cs typeface="Tahoma"/>
            </a:endParaRPr>
          </a:p>
          <a:p>
            <a:pPr marL="45720">
              <a:lnSpc>
                <a:spcPct val="100000"/>
              </a:lnSpc>
              <a:spcBef>
                <a:spcPts val="5"/>
              </a:spcBef>
            </a:pPr>
            <a:r>
              <a:rPr sz="2600" spc="-30" dirty="0">
                <a:solidFill>
                  <a:srgbClr val="181818"/>
                </a:solidFill>
                <a:latin typeface="Lucida Sans Unicode"/>
                <a:cs typeface="Lucida Sans Unicode"/>
              </a:rPr>
              <a:t>@idepasturias</a:t>
            </a:r>
            <a:endParaRPr sz="2600" dirty="0">
              <a:latin typeface="Lucida Sans Unicode"/>
              <a:cs typeface="Lucida Sans Unicode"/>
            </a:endParaRPr>
          </a:p>
          <a:p>
            <a:pPr marL="79375" marR="1238885" indent="-67310">
              <a:lnSpc>
                <a:spcPct val="180700"/>
              </a:lnSpc>
              <a:spcBef>
                <a:spcPts val="1025"/>
              </a:spcBef>
            </a:pPr>
            <a:r>
              <a:rPr sz="2600" spc="100" dirty="0">
                <a:solidFill>
                  <a:srgbClr val="181818"/>
                </a:solidFill>
                <a:latin typeface="Lucida Sans Unicode"/>
                <a:cs typeface="Lucida Sans Unicode"/>
              </a:rPr>
              <a:t>@</a:t>
            </a:r>
            <a:r>
              <a:rPr sz="2600" spc="-25" dirty="0">
                <a:solidFill>
                  <a:srgbClr val="181818"/>
                </a:solidFill>
                <a:latin typeface="Lucida Sans Unicode"/>
                <a:cs typeface="Lucida Sans Unicode"/>
              </a:rPr>
              <a:t>I</a:t>
            </a:r>
            <a:r>
              <a:rPr sz="2600" spc="-60" dirty="0">
                <a:solidFill>
                  <a:srgbClr val="181818"/>
                </a:solidFill>
                <a:latin typeface="Lucida Sans Unicode"/>
                <a:cs typeface="Lucida Sans Unicode"/>
              </a:rPr>
              <a:t>D</a:t>
            </a:r>
            <a:r>
              <a:rPr sz="2600" spc="35" dirty="0">
                <a:solidFill>
                  <a:srgbClr val="181818"/>
                </a:solidFill>
                <a:latin typeface="Lucida Sans Unicode"/>
                <a:cs typeface="Lucida Sans Unicode"/>
              </a:rPr>
              <a:t>E</a:t>
            </a:r>
            <a:r>
              <a:rPr sz="2600" spc="125" dirty="0">
                <a:solidFill>
                  <a:srgbClr val="181818"/>
                </a:solidFill>
                <a:latin typeface="Lucida Sans Unicode"/>
                <a:cs typeface="Lucida Sans Unicode"/>
              </a:rPr>
              <a:t>P</a:t>
            </a:r>
            <a:r>
              <a:rPr sz="2600" spc="-150" dirty="0">
                <a:solidFill>
                  <a:srgbClr val="181818"/>
                </a:solidFill>
                <a:latin typeface="Lucida Sans Unicode"/>
                <a:cs typeface="Lucida Sans Unicode"/>
              </a:rPr>
              <a:t>A</a:t>
            </a:r>
            <a:r>
              <a:rPr sz="2600" spc="-90" dirty="0">
                <a:solidFill>
                  <a:srgbClr val="181818"/>
                </a:solidFill>
                <a:latin typeface="Lucida Sans Unicode"/>
                <a:cs typeface="Lucida Sans Unicode"/>
              </a:rPr>
              <a:t>s</a:t>
            </a:r>
            <a:r>
              <a:rPr sz="2600" spc="-55" dirty="0">
                <a:solidFill>
                  <a:srgbClr val="181818"/>
                </a:solidFill>
                <a:latin typeface="Lucida Sans Unicode"/>
                <a:cs typeface="Lucida Sans Unicode"/>
              </a:rPr>
              <a:t>t</a:t>
            </a:r>
            <a:r>
              <a:rPr sz="2600" spc="-20" dirty="0">
                <a:solidFill>
                  <a:srgbClr val="181818"/>
                </a:solidFill>
                <a:latin typeface="Lucida Sans Unicode"/>
                <a:cs typeface="Lucida Sans Unicode"/>
              </a:rPr>
              <a:t>u</a:t>
            </a:r>
            <a:r>
              <a:rPr sz="2600" spc="-5" dirty="0">
                <a:solidFill>
                  <a:srgbClr val="181818"/>
                </a:solidFill>
                <a:latin typeface="Lucida Sans Unicode"/>
                <a:cs typeface="Lucida Sans Unicode"/>
              </a:rPr>
              <a:t>r</a:t>
            </a:r>
            <a:r>
              <a:rPr sz="2600" spc="-95" dirty="0">
                <a:solidFill>
                  <a:srgbClr val="181818"/>
                </a:solidFill>
                <a:latin typeface="Lucida Sans Unicode"/>
                <a:cs typeface="Lucida Sans Unicode"/>
              </a:rPr>
              <a:t>i</a:t>
            </a:r>
            <a:r>
              <a:rPr sz="2600" spc="10" dirty="0">
                <a:solidFill>
                  <a:srgbClr val="181818"/>
                </a:solidFill>
                <a:latin typeface="Lucida Sans Unicode"/>
                <a:cs typeface="Lucida Sans Unicode"/>
              </a:rPr>
              <a:t>a</a:t>
            </a:r>
            <a:r>
              <a:rPr sz="2600" spc="-65" dirty="0">
                <a:solidFill>
                  <a:srgbClr val="181818"/>
                </a:solidFill>
                <a:latin typeface="Lucida Sans Unicode"/>
                <a:cs typeface="Lucida Sans Unicode"/>
              </a:rPr>
              <a:t>s  </a:t>
            </a:r>
            <a:r>
              <a:rPr sz="2600" spc="5" dirty="0">
                <a:solidFill>
                  <a:srgbClr val="181818"/>
                </a:solidFill>
                <a:latin typeface="Lucida Sans Unicode"/>
                <a:cs typeface="Lucida Sans Unicode"/>
              </a:rPr>
              <a:t>@IDEPA</a:t>
            </a:r>
            <a:endParaRPr sz="2600" dirty="0">
              <a:latin typeface="Lucida Sans Unicode"/>
              <a:cs typeface="Lucida Sans Unicode"/>
            </a:endParaRPr>
          </a:p>
          <a:p>
            <a:pPr marL="79375">
              <a:lnSpc>
                <a:spcPct val="100000"/>
              </a:lnSpc>
              <a:spcBef>
                <a:spcPts val="2290"/>
              </a:spcBef>
            </a:pPr>
            <a:r>
              <a:rPr sz="2600" spc="-30" dirty="0">
                <a:solidFill>
                  <a:srgbClr val="181818"/>
                </a:solidFill>
                <a:latin typeface="Lucida Sans Unicode"/>
                <a:cs typeface="Lucida Sans Unicode"/>
              </a:rPr>
              <a:t>@idepasturias</a:t>
            </a:r>
            <a:endParaRPr sz="2600" dirty="0">
              <a:latin typeface="Lucida Sans Unicode"/>
              <a:cs typeface="Lucida Sans Unicode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39C1517C-23CD-066C-2456-4A9CB4518ED8}"/>
              </a:ext>
            </a:extLst>
          </p:cNvPr>
          <p:cNvSpPr/>
          <p:nvPr/>
        </p:nvSpPr>
        <p:spPr>
          <a:xfrm>
            <a:off x="837555" y="3459494"/>
            <a:ext cx="5249689" cy="1912606"/>
          </a:xfrm>
          <a:custGeom>
            <a:avLst/>
            <a:gdLst/>
            <a:ahLst/>
            <a:cxnLst/>
            <a:rect l="l" t="t" r="r" b="b"/>
            <a:pathLst>
              <a:path w="5667375" h="4533900">
                <a:moveTo>
                  <a:pt x="5299705" y="4533882"/>
                </a:moveTo>
                <a:lnTo>
                  <a:pt x="367669" y="4533882"/>
                </a:lnTo>
                <a:lnTo>
                  <a:pt x="321641" y="4531007"/>
                </a:lnTo>
                <a:lnTo>
                  <a:pt x="277293" y="4522613"/>
                </a:lnTo>
                <a:lnTo>
                  <a:pt x="234974" y="4509051"/>
                </a:lnTo>
                <a:lnTo>
                  <a:pt x="195031" y="4490667"/>
                </a:lnTo>
                <a:lnTo>
                  <a:pt x="157815" y="4467812"/>
                </a:lnTo>
                <a:lnTo>
                  <a:pt x="123672" y="4440833"/>
                </a:lnTo>
                <a:lnTo>
                  <a:pt x="92951" y="4410081"/>
                </a:lnTo>
                <a:lnTo>
                  <a:pt x="66001" y="4375902"/>
                </a:lnTo>
                <a:lnTo>
                  <a:pt x="43169" y="4338646"/>
                </a:lnTo>
                <a:lnTo>
                  <a:pt x="24805" y="4298663"/>
                </a:lnTo>
                <a:lnTo>
                  <a:pt x="11256" y="4256299"/>
                </a:lnTo>
                <a:lnTo>
                  <a:pt x="2872" y="4211905"/>
                </a:lnTo>
                <a:lnTo>
                  <a:pt x="0" y="4165829"/>
                </a:lnTo>
                <a:lnTo>
                  <a:pt x="0" y="368053"/>
                </a:lnTo>
                <a:lnTo>
                  <a:pt x="2872" y="321977"/>
                </a:lnTo>
                <a:lnTo>
                  <a:pt x="11256" y="277582"/>
                </a:lnTo>
                <a:lnTo>
                  <a:pt x="24805" y="235219"/>
                </a:lnTo>
                <a:lnTo>
                  <a:pt x="43169" y="195235"/>
                </a:lnTo>
                <a:lnTo>
                  <a:pt x="66001" y="157979"/>
                </a:lnTo>
                <a:lnTo>
                  <a:pt x="92951" y="123801"/>
                </a:lnTo>
                <a:lnTo>
                  <a:pt x="123672" y="93048"/>
                </a:lnTo>
                <a:lnTo>
                  <a:pt x="157815" y="66069"/>
                </a:lnTo>
                <a:lnTo>
                  <a:pt x="195031" y="43214"/>
                </a:lnTo>
                <a:lnTo>
                  <a:pt x="234974" y="24831"/>
                </a:lnTo>
                <a:lnTo>
                  <a:pt x="277293" y="11268"/>
                </a:lnTo>
                <a:lnTo>
                  <a:pt x="321641" y="2875"/>
                </a:lnTo>
                <a:lnTo>
                  <a:pt x="367669" y="0"/>
                </a:lnTo>
                <a:lnTo>
                  <a:pt x="5299705" y="0"/>
                </a:lnTo>
                <a:lnTo>
                  <a:pt x="5345733" y="2875"/>
                </a:lnTo>
                <a:lnTo>
                  <a:pt x="5390081" y="11268"/>
                </a:lnTo>
                <a:lnTo>
                  <a:pt x="5432400" y="24831"/>
                </a:lnTo>
                <a:lnTo>
                  <a:pt x="5472342" y="43214"/>
                </a:lnTo>
                <a:lnTo>
                  <a:pt x="5509559" y="66069"/>
                </a:lnTo>
                <a:lnTo>
                  <a:pt x="5543702" y="93048"/>
                </a:lnTo>
                <a:lnTo>
                  <a:pt x="5574423" y="123801"/>
                </a:lnTo>
                <a:lnTo>
                  <a:pt x="5601373" y="157979"/>
                </a:lnTo>
                <a:lnTo>
                  <a:pt x="5624205" y="195235"/>
                </a:lnTo>
                <a:lnTo>
                  <a:pt x="5642569" y="235219"/>
                </a:lnTo>
                <a:lnTo>
                  <a:pt x="5656117" y="277582"/>
                </a:lnTo>
                <a:lnTo>
                  <a:pt x="5664502" y="321977"/>
                </a:lnTo>
                <a:lnTo>
                  <a:pt x="5667374" y="368053"/>
                </a:lnTo>
                <a:lnTo>
                  <a:pt x="5667374" y="4165829"/>
                </a:lnTo>
                <a:lnTo>
                  <a:pt x="5664502" y="4211905"/>
                </a:lnTo>
                <a:lnTo>
                  <a:pt x="5656117" y="4256299"/>
                </a:lnTo>
                <a:lnTo>
                  <a:pt x="5642569" y="4298663"/>
                </a:lnTo>
                <a:lnTo>
                  <a:pt x="5624205" y="4338646"/>
                </a:lnTo>
                <a:lnTo>
                  <a:pt x="5601373" y="4375902"/>
                </a:lnTo>
                <a:lnTo>
                  <a:pt x="5574423" y="4410081"/>
                </a:lnTo>
                <a:lnTo>
                  <a:pt x="5543702" y="4440833"/>
                </a:lnTo>
                <a:lnTo>
                  <a:pt x="5509559" y="4467812"/>
                </a:lnTo>
                <a:lnTo>
                  <a:pt x="5472342" y="4490667"/>
                </a:lnTo>
                <a:lnTo>
                  <a:pt x="5432400" y="4509051"/>
                </a:lnTo>
                <a:lnTo>
                  <a:pt x="5390081" y="4522613"/>
                </a:lnTo>
                <a:lnTo>
                  <a:pt x="5345733" y="4531007"/>
                </a:lnTo>
                <a:lnTo>
                  <a:pt x="5299705" y="4533882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 anchor="ctr"/>
          <a:lstStyle/>
          <a:p>
            <a:pPr marL="45720" algn="ctr">
              <a:lnSpc>
                <a:spcPct val="100000"/>
              </a:lnSpc>
              <a:spcBef>
                <a:spcPts val="5"/>
              </a:spcBef>
            </a:pPr>
            <a:r>
              <a:rPr lang="es-ES" sz="2800" spc="-30" dirty="0">
                <a:solidFill>
                  <a:schemeClr val="bg1"/>
                </a:solidFill>
                <a:latin typeface="Lucida Sans Unicode"/>
                <a:cs typeface="Lucida Sans Unicode"/>
              </a:rPr>
              <a:t>Jaime Fernández Cuesta</a:t>
            </a:r>
          </a:p>
          <a:p>
            <a:pPr marL="45720" algn="ctr">
              <a:lnSpc>
                <a:spcPct val="100000"/>
              </a:lnSpc>
              <a:spcBef>
                <a:spcPts val="5"/>
              </a:spcBef>
            </a:pPr>
            <a:r>
              <a:rPr lang="es-ES" sz="2800" spc="-30" dirty="0">
                <a:solidFill>
                  <a:schemeClr val="bg1"/>
                </a:solidFill>
                <a:latin typeface="Lucida Sans Unicode"/>
                <a:cs typeface="Lucida Sans Unicode"/>
              </a:rPr>
              <a:t>jaime@idepa.es </a:t>
            </a:r>
            <a:endParaRPr lang="es-ES" sz="2800" dirty="0">
              <a:solidFill>
                <a:schemeClr val="bg1"/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88601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13BAB2D-36A2-E098-21E3-9F4DA135B6E9}"/>
              </a:ext>
            </a:extLst>
          </p:cNvPr>
          <p:cNvSpPr/>
          <p:nvPr/>
        </p:nvSpPr>
        <p:spPr>
          <a:xfrm>
            <a:off x="914400" y="2192600"/>
            <a:ext cx="11201400" cy="62275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506" name="4 Marcador de contenido">
            <a:extLst>
              <a:ext uri="{FF2B5EF4-FFF2-40B4-BE49-F238E27FC236}">
                <a16:creationId xmlns:a16="http://schemas.microsoft.com/office/drawing/2014/main" id="{1287B146-0FC3-FBD2-F886-CEAB68A8448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219199" y="2573600"/>
            <a:ext cx="10668001" cy="5586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ts val="3600"/>
              </a:spcAft>
            </a:pPr>
            <a:r>
              <a:rPr lang="es-ES" altLang="es-ES" sz="3600" dirty="0">
                <a:latin typeface="Calibri" panose="020F0502020204030204" pitchFamily="34" charset="0"/>
              </a:rPr>
              <a:t>Bases Reguladoras: </a:t>
            </a:r>
            <a:r>
              <a:rPr lang="es-ES" altLang="es-ES" sz="3000" dirty="0">
                <a:latin typeface="Calibri" panose="020F0502020204030204" pitchFamily="34" charset="0"/>
              </a:rPr>
              <a:t>Resolución de 5 de junio de 2017 </a:t>
            </a:r>
            <a:br>
              <a:rPr lang="es-ES" altLang="es-ES" sz="3000" dirty="0">
                <a:latin typeface="Calibri" panose="020F0502020204030204" pitchFamily="34" charset="0"/>
              </a:rPr>
            </a:br>
            <a:r>
              <a:rPr lang="es-ES" altLang="es-ES" sz="3000" dirty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es-ES" altLang="es-ES" sz="3000" dirty="0">
                <a:solidFill>
                  <a:srgbClr val="000099"/>
                </a:solidFill>
                <a:latin typeface="Calibri" panose="020F0502020204030204" pitchFamily="34" charset="0"/>
              </a:rPr>
              <a:t>BOPA 136 de 14 de junio de 2017)</a:t>
            </a:r>
          </a:p>
          <a:p>
            <a:pPr>
              <a:spcBef>
                <a:spcPct val="0"/>
              </a:spcBef>
              <a:spcAft>
                <a:spcPts val="3600"/>
              </a:spcAft>
            </a:pPr>
            <a:r>
              <a:rPr lang="es-ES" altLang="es-ES" sz="3600" dirty="0">
                <a:latin typeface="Calibri" panose="020F0502020204030204" pitchFamily="34" charset="0"/>
              </a:rPr>
              <a:t>Convocatoria 2023: </a:t>
            </a:r>
            <a:r>
              <a:rPr lang="es-ES" altLang="es-ES" sz="3000" dirty="0">
                <a:latin typeface="Calibri" panose="020F0502020204030204" pitchFamily="34" charset="0"/>
              </a:rPr>
              <a:t>Resolución de 14 de marzo de 2023 </a:t>
            </a:r>
            <a:br>
              <a:rPr lang="es-ES" altLang="es-ES" sz="3000" dirty="0">
                <a:latin typeface="Calibri" panose="020F0502020204030204" pitchFamily="34" charset="0"/>
              </a:rPr>
            </a:br>
            <a:r>
              <a:rPr lang="es-ES" altLang="es-ES" sz="3000" dirty="0">
                <a:solidFill>
                  <a:srgbClr val="000099"/>
                </a:solidFill>
                <a:latin typeface="Calibri" panose="020F0502020204030204" pitchFamily="34" charset="0"/>
              </a:rPr>
              <a:t>(BOPA 59 del 27 de marzo de 2023)</a:t>
            </a:r>
          </a:p>
          <a:p>
            <a:pPr>
              <a:spcBef>
                <a:spcPct val="0"/>
              </a:spcBef>
              <a:spcAft>
                <a:spcPts val="3600"/>
              </a:spcAft>
            </a:pPr>
            <a:r>
              <a:rPr lang="es-ES" altLang="es-ES" sz="3600" dirty="0">
                <a:latin typeface="Calibri" panose="020F0502020204030204" pitchFamily="34" charset="0"/>
              </a:rPr>
              <a:t>Encuadramiento:</a:t>
            </a:r>
            <a:r>
              <a:rPr lang="es-ES" altLang="es-ES" sz="3000" dirty="0">
                <a:latin typeface="Calibri" panose="020F0502020204030204" pitchFamily="34" charset="0"/>
              </a:rPr>
              <a:t> Reglamento </a:t>
            </a:r>
            <a:r>
              <a:rPr lang="es-ES" altLang="es-ES" sz="3000" dirty="0">
                <a:solidFill>
                  <a:srgbClr val="000099"/>
                </a:solidFill>
                <a:latin typeface="Calibri" panose="020F0502020204030204" pitchFamily="34" charset="0"/>
              </a:rPr>
              <a:t>(UE) 651/2014</a:t>
            </a:r>
            <a:r>
              <a:rPr lang="es-ES" altLang="es-ES" sz="3000" dirty="0">
                <a:latin typeface="Calibri" panose="020F0502020204030204" pitchFamily="34" charset="0"/>
              </a:rPr>
              <a:t>, de 17 de junio de 2014, </a:t>
            </a:r>
            <a:r>
              <a:rPr lang="es-ES" altLang="es-ES" sz="3000" dirty="0">
                <a:solidFill>
                  <a:srgbClr val="000099"/>
                </a:solidFill>
                <a:latin typeface="Calibri" panose="020F0502020204030204" pitchFamily="34" charset="0"/>
              </a:rPr>
              <a:t>RGEC (Artículo 22)</a:t>
            </a:r>
            <a:endParaRPr lang="es-ES" altLang="es-ES" sz="3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2700"/>
              </a:spcAft>
            </a:pPr>
            <a:r>
              <a:rPr lang="es-ES" altLang="es-ES" sz="3600" dirty="0">
                <a:latin typeface="Calibri" panose="020F0502020204030204" pitchFamily="34" charset="0"/>
              </a:rPr>
              <a:t>Financiación: </a:t>
            </a:r>
            <a:r>
              <a:rPr lang="es-ES" altLang="es-ES" sz="3000" dirty="0">
                <a:latin typeface="Calibri" panose="020F0502020204030204" pitchFamily="34" charset="0"/>
              </a:rPr>
              <a:t>Reglamentos (UE) 2021/1058 y (UE) 2021/1060, de 24 de junio de 2021, </a:t>
            </a:r>
            <a:r>
              <a:rPr lang="es-ES" altLang="es-ES" sz="3000" dirty="0">
                <a:solidFill>
                  <a:srgbClr val="000099"/>
                </a:solidFill>
                <a:latin typeface="Calibri" panose="020F0502020204030204" pitchFamily="34" charset="0"/>
              </a:rPr>
              <a:t>FEDER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2648615F-7888-3C86-46DE-2924E7A72B0F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DC3B9CF-09AE-A594-817E-2742DCD56C62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Legislación</a:t>
            </a:r>
          </a:p>
        </p:txBody>
      </p:sp>
      <p:grpSp>
        <p:nvGrpSpPr>
          <p:cNvPr id="8" name="object 5">
            <a:extLst>
              <a:ext uri="{FF2B5EF4-FFF2-40B4-BE49-F238E27FC236}">
                <a16:creationId xmlns:a16="http://schemas.microsoft.com/office/drawing/2014/main" id="{5894AAAB-E673-28E4-BB91-BEE6A277E669}"/>
              </a:ext>
            </a:extLst>
          </p:cNvPr>
          <p:cNvGrpSpPr/>
          <p:nvPr/>
        </p:nvGrpSpPr>
        <p:grpSpPr>
          <a:xfrm>
            <a:off x="12951047" y="2813065"/>
            <a:ext cx="5213285" cy="5281335"/>
            <a:chOff x="10775885" y="2071410"/>
            <a:chExt cx="6172200" cy="6143625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CB33757-40CF-F7AF-5DD5-0EAD3F80649C}"/>
                </a:ext>
              </a:extLst>
            </p:cNvPr>
            <p:cNvSpPr/>
            <p:nvPr/>
          </p:nvSpPr>
          <p:spPr>
            <a:xfrm>
              <a:off x="10775885" y="2071410"/>
              <a:ext cx="6172200" cy="6143625"/>
            </a:xfrm>
            <a:custGeom>
              <a:avLst/>
              <a:gdLst/>
              <a:ahLst/>
              <a:cxnLst/>
              <a:rect l="l" t="t" r="r" b="b"/>
              <a:pathLst>
                <a:path w="6172200" h="6143625">
                  <a:moveTo>
                    <a:pt x="5843349" y="6143624"/>
                  </a:moveTo>
                  <a:lnTo>
                    <a:pt x="328843" y="6143624"/>
                  </a:lnTo>
                  <a:lnTo>
                    <a:pt x="280343" y="6140051"/>
                  </a:lnTo>
                  <a:lnTo>
                    <a:pt x="234020" y="6129674"/>
                  </a:lnTo>
                  <a:lnTo>
                    <a:pt x="190391" y="6113008"/>
                  </a:lnTo>
                  <a:lnTo>
                    <a:pt x="149968" y="6090566"/>
                  </a:lnTo>
                  <a:lnTo>
                    <a:pt x="113266" y="6062863"/>
                  </a:lnTo>
                  <a:lnTo>
                    <a:pt x="80800" y="6030412"/>
                  </a:lnTo>
                  <a:lnTo>
                    <a:pt x="53083" y="5993728"/>
                  </a:lnTo>
                  <a:lnTo>
                    <a:pt x="30631" y="5953325"/>
                  </a:lnTo>
                  <a:lnTo>
                    <a:pt x="13956" y="5909716"/>
                  </a:lnTo>
                  <a:lnTo>
                    <a:pt x="3574" y="5863416"/>
                  </a:lnTo>
                  <a:lnTo>
                    <a:pt x="0" y="5814939"/>
                  </a:lnTo>
                  <a:lnTo>
                    <a:pt x="0" y="328684"/>
                  </a:lnTo>
                  <a:lnTo>
                    <a:pt x="3574" y="280207"/>
                  </a:lnTo>
                  <a:lnTo>
                    <a:pt x="13956" y="233907"/>
                  </a:lnTo>
                  <a:lnTo>
                    <a:pt x="30631" y="190299"/>
                  </a:lnTo>
                  <a:lnTo>
                    <a:pt x="53083" y="149896"/>
                  </a:lnTo>
                  <a:lnTo>
                    <a:pt x="80800" y="113212"/>
                  </a:lnTo>
                  <a:lnTo>
                    <a:pt x="113266" y="80761"/>
                  </a:lnTo>
                  <a:lnTo>
                    <a:pt x="149968" y="53058"/>
                  </a:lnTo>
                  <a:lnTo>
                    <a:pt x="190391" y="30616"/>
                  </a:lnTo>
                  <a:lnTo>
                    <a:pt x="234020" y="13949"/>
                  </a:lnTo>
                  <a:lnTo>
                    <a:pt x="280343" y="3573"/>
                  </a:lnTo>
                  <a:lnTo>
                    <a:pt x="328843" y="0"/>
                  </a:lnTo>
                  <a:lnTo>
                    <a:pt x="5843349" y="0"/>
                  </a:lnTo>
                  <a:lnTo>
                    <a:pt x="5891850" y="3573"/>
                  </a:lnTo>
                  <a:lnTo>
                    <a:pt x="5938172" y="13949"/>
                  </a:lnTo>
                  <a:lnTo>
                    <a:pt x="5981802" y="30616"/>
                  </a:lnTo>
                  <a:lnTo>
                    <a:pt x="6022224" y="53058"/>
                  </a:lnTo>
                  <a:lnTo>
                    <a:pt x="6058926" y="80761"/>
                  </a:lnTo>
                  <a:lnTo>
                    <a:pt x="6091392" y="113212"/>
                  </a:lnTo>
                  <a:lnTo>
                    <a:pt x="6119109" y="149896"/>
                  </a:lnTo>
                  <a:lnTo>
                    <a:pt x="6141562" y="190299"/>
                  </a:lnTo>
                  <a:lnTo>
                    <a:pt x="6158236" y="233907"/>
                  </a:lnTo>
                  <a:lnTo>
                    <a:pt x="6168618" y="280207"/>
                  </a:lnTo>
                  <a:lnTo>
                    <a:pt x="6172193" y="328684"/>
                  </a:lnTo>
                  <a:lnTo>
                    <a:pt x="6172193" y="5814939"/>
                  </a:lnTo>
                  <a:lnTo>
                    <a:pt x="6168618" y="5863416"/>
                  </a:lnTo>
                  <a:lnTo>
                    <a:pt x="6158236" y="5909716"/>
                  </a:lnTo>
                  <a:lnTo>
                    <a:pt x="6141562" y="5953325"/>
                  </a:lnTo>
                  <a:lnTo>
                    <a:pt x="6119109" y="5993728"/>
                  </a:lnTo>
                  <a:lnTo>
                    <a:pt x="6091392" y="6030412"/>
                  </a:lnTo>
                  <a:lnTo>
                    <a:pt x="6058926" y="6062863"/>
                  </a:lnTo>
                  <a:lnTo>
                    <a:pt x="6022224" y="6090566"/>
                  </a:lnTo>
                  <a:lnTo>
                    <a:pt x="5981802" y="6113008"/>
                  </a:lnTo>
                  <a:lnTo>
                    <a:pt x="5938172" y="6129674"/>
                  </a:lnTo>
                  <a:lnTo>
                    <a:pt x="5891850" y="6140051"/>
                  </a:lnTo>
                  <a:lnTo>
                    <a:pt x="5843349" y="614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7AA84033-C771-B104-F790-4638E6B9731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97329" y="2370855"/>
              <a:ext cx="5526875" cy="5526874"/>
            </a:xfrm>
            <a:prstGeom prst="rect">
              <a:avLst/>
            </a:prstGeom>
          </p:spPr>
        </p:pic>
      </p:grpSp>
      <p:grpSp>
        <p:nvGrpSpPr>
          <p:cNvPr id="11" name="object 5">
            <a:extLst>
              <a:ext uri="{FF2B5EF4-FFF2-40B4-BE49-F238E27FC236}">
                <a16:creationId xmlns:a16="http://schemas.microsoft.com/office/drawing/2014/main" id="{27063395-DBA9-A507-B167-5A27EE4F581C}"/>
              </a:ext>
            </a:extLst>
          </p:cNvPr>
          <p:cNvGrpSpPr/>
          <p:nvPr/>
        </p:nvGrpSpPr>
        <p:grpSpPr>
          <a:xfrm>
            <a:off x="12951047" y="2813065"/>
            <a:ext cx="5213285" cy="5281335"/>
            <a:chOff x="10775885" y="2071410"/>
            <a:chExt cx="6172200" cy="6143625"/>
          </a:xfrm>
        </p:grpSpPr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A129DC8-ADED-14A3-4605-64FA124D2D70}"/>
                </a:ext>
              </a:extLst>
            </p:cNvPr>
            <p:cNvSpPr/>
            <p:nvPr/>
          </p:nvSpPr>
          <p:spPr>
            <a:xfrm>
              <a:off x="10775885" y="2071410"/>
              <a:ext cx="6172200" cy="6143625"/>
            </a:xfrm>
            <a:custGeom>
              <a:avLst/>
              <a:gdLst/>
              <a:ahLst/>
              <a:cxnLst/>
              <a:rect l="l" t="t" r="r" b="b"/>
              <a:pathLst>
                <a:path w="6172200" h="6143625">
                  <a:moveTo>
                    <a:pt x="5843349" y="6143624"/>
                  </a:moveTo>
                  <a:lnTo>
                    <a:pt x="328843" y="6143624"/>
                  </a:lnTo>
                  <a:lnTo>
                    <a:pt x="280343" y="6140051"/>
                  </a:lnTo>
                  <a:lnTo>
                    <a:pt x="234020" y="6129674"/>
                  </a:lnTo>
                  <a:lnTo>
                    <a:pt x="190391" y="6113008"/>
                  </a:lnTo>
                  <a:lnTo>
                    <a:pt x="149968" y="6090566"/>
                  </a:lnTo>
                  <a:lnTo>
                    <a:pt x="113266" y="6062863"/>
                  </a:lnTo>
                  <a:lnTo>
                    <a:pt x="80800" y="6030412"/>
                  </a:lnTo>
                  <a:lnTo>
                    <a:pt x="53083" y="5993728"/>
                  </a:lnTo>
                  <a:lnTo>
                    <a:pt x="30631" y="5953325"/>
                  </a:lnTo>
                  <a:lnTo>
                    <a:pt x="13956" y="5909716"/>
                  </a:lnTo>
                  <a:lnTo>
                    <a:pt x="3574" y="5863416"/>
                  </a:lnTo>
                  <a:lnTo>
                    <a:pt x="0" y="5814939"/>
                  </a:lnTo>
                  <a:lnTo>
                    <a:pt x="0" y="328684"/>
                  </a:lnTo>
                  <a:lnTo>
                    <a:pt x="3574" y="280207"/>
                  </a:lnTo>
                  <a:lnTo>
                    <a:pt x="13956" y="233907"/>
                  </a:lnTo>
                  <a:lnTo>
                    <a:pt x="30631" y="190299"/>
                  </a:lnTo>
                  <a:lnTo>
                    <a:pt x="53083" y="149896"/>
                  </a:lnTo>
                  <a:lnTo>
                    <a:pt x="80800" y="113212"/>
                  </a:lnTo>
                  <a:lnTo>
                    <a:pt x="113266" y="80761"/>
                  </a:lnTo>
                  <a:lnTo>
                    <a:pt x="149968" y="53058"/>
                  </a:lnTo>
                  <a:lnTo>
                    <a:pt x="190391" y="30616"/>
                  </a:lnTo>
                  <a:lnTo>
                    <a:pt x="234020" y="13949"/>
                  </a:lnTo>
                  <a:lnTo>
                    <a:pt x="280343" y="3573"/>
                  </a:lnTo>
                  <a:lnTo>
                    <a:pt x="328843" y="0"/>
                  </a:lnTo>
                  <a:lnTo>
                    <a:pt x="5843349" y="0"/>
                  </a:lnTo>
                  <a:lnTo>
                    <a:pt x="5891850" y="3573"/>
                  </a:lnTo>
                  <a:lnTo>
                    <a:pt x="5938172" y="13949"/>
                  </a:lnTo>
                  <a:lnTo>
                    <a:pt x="5981802" y="30616"/>
                  </a:lnTo>
                  <a:lnTo>
                    <a:pt x="6022224" y="53058"/>
                  </a:lnTo>
                  <a:lnTo>
                    <a:pt x="6058926" y="80761"/>
                  </a:lnTo>
                  <a:lnTo>
                    <a:pt x="6091392" y="113212"/>
                  </a:lnTo>
                  <a:lnTo>
                    <a:pt x="6119109" y="149896"/>
                  </a:lnTo>
                  <a:lnTo>
                    <a:pt x="6141562" y="190299"/>
                  </a:lnTo>
                  <a:lnTo>
                    <a:pt x="6158236" y="233907"/>
                  </a:lnTo>
                  <a:lnTo>
                    <a:pt x="6168618" y="280207"/>
                  </a:lnTo>
                  <a:lnTo>
                    <a:pt x="6172193" y="328684"/>
                  </a:lnTo>
                  <a:lnTo>
                    <a:pt x="6172193" y="5814939"/>
                  </a:lnTo>
                  <a:lnTo>
                    <a:pt x="6168618" y="5863416"/>
                  </a:lnTo>
                  <a:lnTo>
                    <a:pt x="6158236" y="5909716"/>
                  </a:lnTo>
                  <a:lnTo>
                    <a:pt x="6141562" y="5953325"/>
                  </a:lnTo>
                  <a:lnTo>
                    <a:pt x="6119109" y="5993728"/>
                  </a:lnTo>
                  <a:lnTo>
                    <a:pt x="6091392" y="6030412"/>
                  </a:lnTo>
                  <a:lnTo>
                    <a:pt x="6058926" y="6062863"/>
                  </a:lnTo>
                  <a:lnTo>
                    <a:pt x="6022224" y="6090566"/>
                  </a:lnTo>
                  <a:lnTo>
                    <a:pt x="5981802" y="6113008"/>
                  </a:lnTo>
                  <a:lnTo>
                    <a:pt x="5938172" y="6129674"/>
                  </a:lnTo>
                  <a:lnTo>
                    <a:pt x="5891850" y="6140051"/>
                  </a:lnTo>
                  <a:lnTo>
                    <a:pt x="5843349" y="614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D5E93201-EA75-BF55-757F-5F203D0D57A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97329" y="2370855"/>
              <a:ext cx="5526875" cy="5526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4">
            <a:extLst>
              <a:ext uri="{FF2B5EF4-FFF2-40B4-BE49-F238E27FC236}">
                <a16:creationId xmlns:a16="http://schemas.microsoft.com/office/drawing/2014/main" id="{58F6DC77-BD8F-A2E5-AB8C-BA8276242E89}"/>
              </a:ext>
            </a:extLst>
          </p:cNvPr>
          <p:cNvPicPr/>
          <p:nvPr/>
        </p:nvPicPr>
        <p:blipFill rotWithShape="1">
          <a:blip r:embed="rId2" cstate="print"/>
          <a:srcRect b="62276"/>
          <a:stretch/>
        </p:blipFill>
        <p:spPr>
          <a:xfrm>
            <a:off x="0" y="-38100"/>
            <a:ext cx="18288000" cy="240030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11E2E6D-9B77-A7C5-7AE3-8F3A0EDD4397}"/>
              </a:ext>
            </a:extLst>
          </p:cNvPr>
          <p:cNvGrpSpPr/>
          <p:nvPr/>
        </p:nvGrpSpPr>
        <p:grpSpPr>
          <a:xfrm>
            <a:off x="6148547" y="664210"/>
            <a:ext cx="5990907" cy="1050290"/>
            <a:chOff x="5474970" y="816610"/>
            <a:chExt cx="5990907" cy="1050290"/>
          </a:xfrm>
        </p:grpSpPr>
        <p:sp>
          <p:nvSpPr>
            <p:cNvPr id="2" name="object 2"/>
            <p:cNvSpPr/>
            <p:nvPr/>
          </p:nvSpPr>
          <p:spPr>
            <a:xfrm>
              <a:off x="5474970" y="816610"/>
              <a:ext cx="5955030" cy="1050290"/>
            </a:xfrm>
            <a:custGeom>
              <a:avLst/>
              <a:gdLst/>
              <a:ahLst/>
              <a:cxnLst/>
              <a:rect l="l" t="t" r="r" b="b"/>
              <a:pathLst>
                <a:path w="5955030" h="1050289">
                  <a:moveTo>
                    <a:pt x="5885790" y="1049776"/>
                  </a:moveTo>
                  <a:lnTo>
                    <a:pt x="68944" y="1049776"/>
                  </a:lnTo>
                  <a:lnTo>
                    <a:pt x="42236" y="1044327"/>
                  </a:lnTo>
                  <a:lnTo>
                    <a:pt x="20307" y="1029515"/>
                  </a:lnTo>
                  <a:lnTo>
                    <a:pt x="5460" y="1007636"/>
                  </a:lnTo>
                  <a:lnTo>
                    <a:pt x="0" y="980990"/>
                  </a:lnTo>
                  <a:lnTo>
                    <a:pt x="0" y="68785"/>
                  </a:lnTo>
                  <a:lnTo>
                    <a:pt x="5460" y="42139"/>
                  </a:lnTo>
                  <a:lnTo>
                    <a:pt x="20307" y="20260"/>
                  </a:lnTo>
                  <a:lnTo>
                    <a:pt x="42236" y="5448"/>
                  </a:lnTo>
                  <a:lnTo>
                    <a:pt x="68944" y="0"/>
                  </a:lnTo>
                  <a:lnTo>
                    <a:pt x="5885790" y="0"/>
                  </a:lnTo>
                  <a:lnTo>
                    <a:pt x="5912498" y="5448"/>
                  </a:lnTo>
                  <a:lnTo>
                    <a:pt x="5926928" y="15195"/>
                  </a:lnTo>
                  <a:lnTo>
                    <a:pt x="68944" y="15195"/>
                  </a:lnTo>
                  <a:lnTo>
                    <a:pt x="48172" y="19451"/>
                  </a:lnTo>
                  <a:lnTo>
                    <a:pt x="31083" y="31011"/>
                  </a:lnTo>
                  <a:lnTo>
                    <a:pt x="19497" y="48060"/>
                  </a:lnTo>
                  <a:lnTo>
                    <a:pt x="15230" y="68785"/>
                  </a:lnTo>
                  <a:lnTo>
                    <a:pt x="15230" y="980990"/>
                  </a:lnTo>
                  <a:lnTo>
                    <a:pt x="19497" y="1001715"/>
                  </a:lnTo>
                  <a:lnTo>
                    <a:pt x="31083" y="1018764"/>
                  </a:lnTo>
                  <a:lnTo>
                    <a:pt x="48172" y="1030324"/>
                  </a:lnTo>
                  <a:lnTo>
                    <a:pt x="68944" y="1034580"/>
                  </a:lnTo>
                  <a:lnTo>
                    <a:pt x="5926928" y="1034580"/>
                  </a:lnTo>
                  <a:lnTo>
                    <a:pt x="5912498" y="1044327"/>
                  </a:lnTo>
                  <a:lnTo>
                    <a:pt x="5885790" y="1049776"/>
                  </a:lnTo>
                  <a:close/>
                </a:path>
                <a:path w="5955030" h="1050289">
                  <a:moveTo>
                    <a:pt x="5926928" y="1034580"/>
                  </a:moveTo>
                  <a:lnTo>
                    <a:pt x="5885790" y="1034580"/>
                  </a:lnTo>
                  <a:lnTo>
                    <a:pt x="5906562" y="1030324"/>
                  </a:lnTo>
                  <a:lnTo>
                    <a:pt x="5923651" y="1018764"/>
                  </a:lnTo>
                  <a:lnTo>
                    <a:pt x="5935238" y="1001715"/>
                  </a:lnTo>
                  <a:lnTo>
                    <a:pt x="5939504" y="980990"/>
                  </a:lnTo>
                  <a:lnTo>
                    <a:pt x="5939504" y="68785"/>
                  </a:lnTo>
                  <a:lnTo>
                    <a:pt x="5935238" y="48060"/>
                  </a:lnTo>
                  <a:lnTo>
                    <a:pt x="5923651" y="31011"/>
                  </a:lnTo>
                  <a:lnTo>
                    <a:pt x="5906562" y="19451"/>
                  </a:lnTo>
                  <a:lnTo>
                    <a:pt x="5885790" y="15195"/>
                  </a:lnTo>
                  <a:lnTo>
                    <a:pt x="5926928" y="15195"/>
                  </a:lnTo>
                  <a:lnTo>
                    <a:pt x="5934427" y="20260"/>
                  </a:lnTo>
                  <a:lnTo>
                    <a:pt x="5949274" y="42139"/>
                  </a:lnTo>
                  <a:lnTo>
                    <a:pt x="5954735" y="68785"/>
                  </a:lnTo>
                  <a:lnTo>
                    <a:pt x="5954735" y="980990"/>
                  </a:lnTo>
                  <a:lnTo>
                    <a:pt x="5949274" y="1007636"/>
                  </a:lnTo>
                  <a:lnTo>
                    <a:pt x="5934427" y="1029515"/>
                  </a:lnTo>
                  <a:lnTo>
                    <a:pt x="5926928" y="1034580"/>
                  </a:lnTo>
                  <a:close/>
                </a:path>
              </a:pathLst>
            </a:custGeom>
            <a:solidFill>
              <a:srgbClr val="4B37F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6822122" y="1009923"/>
              <a:ext cx="4643755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s-ES" sz="4000" b="1" spc="-30" dirty="0">
                  <a:solidFill>
                    <a:schemeClr val="bg1"/>
                  </a:solidFill>
                  <a:latin typeface="Tahoma"/>
                  <a:cs typeface="Tahoma"/>
                </a:rPr>
                <a:t>S3 ASTURIAS</a:t>
              </a:r>
              <a:endParaRPr sz="4000" dirty="0">
                <a:solidFill>
                  <a:schemeClr val="bg1"/>
                </a:solidFill>
                <a:latin typeface="Tahoma"/>
                <a:cs typeface="Tahoma"/>
              </a:endParaRPr>
            </a:p>
          </p:txBody>
        </p:sp>
      </p:grp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85D6C8E-17B1-9120-A1F4-080910833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005918"/>
              </p:ext>
            </p:extLst>
          </p:nvPr>
        </p:nvGraphicFramePr>
        <p:xfrm>
          <a:off x="990600" y="3160497"/>
          <a:ext cx="7840347" cy="518340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16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ÁMBITOS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198120" indent="-18288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LÍNEAS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157480" indent="-157480"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RETOS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00">
                <a:tc rowSpan="4">
                  <a:txBody>
                    <a:bodyPr/>
                    <a:lstStyle/>
                    <a:p>
                      <a:pPr marL="0" lvl="0" indent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FFFFFF"/>
                        </a:buClr>
                        <a:buFont typeface="+mj-lt"/>
                        <a:buNone/>
                        <a:tabLst>
                          <a:tab pos="13970" algn="l"/>
                          <a:tab pos="104140" algn="l"/>
                        </a:tabLst>
                      </a:pPr>
                      <a:r>
                        <a:rPr lang="es-ES" sz="1200" b="1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1. AGROALIMENTACIÓN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8310" marR="18310" marT="18310" marB="18310" vert="vert27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1. 1 INNOVACIÓN EN PRODUCTOS Y PROCESOS DE LA CADENA AGROALIMENTARIA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BIOTECNOLOGÍA AL SERVICIO DE LA SEGURIDAD ALIMENTARIO Y DEL DESARROLLO DE NUEVOS ALIMENTOS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SOSTENIBILIDAD Y ECONOMÍA CIRCULAR EN EL SECTOR AGROALIMENTARIO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1.2 AFIANZAMIENTO DE LA ACTIVIDAD DEL MEDIO RURAL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PROMOCIÓN DEL TALENTO Y EMPRENDIMIENTO EN EL MEDIO RURAL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DESARROLLO DE ESTRATEGIAS DIGITALES DE LA GRANJA A LA MESA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717">
                <a:tc row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68910" algn="l"/>
                        </a:tabLst>
                      </a:pPr>
                      <a:r>
                        <a:rPr lang="es-ES" sz="1200" b="1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2. ENVEJECIMIENTO ACTIVO Y SALUDABLE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8310" marR="18310" marT="18310" marB="18310" vert="vert27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2.1 CALIDAD ASISTENCIAL AL SERVICIO DE LA CIUDADANÍA Y EL ENVEJECIMIENTO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PROMOCIÓN DE LA SALUD FRENTE A ENFERMEDADES CON ALTA PREVALENCIA EN ASTURIAS Y FACILITACIÓN DE LA VIDA AUTÓNOMA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87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DIGITALIZACIÓN DE LA ASISTENCIA MÉDICA Y EL DIAGNÓSTICO PREDICTIVO, PROACTIVO Y PERSONALIZADO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2.2 ESPECIALIZACIÓN REGIONAL EN INVESTIGACIÓN BIOMÉDICA Y SANITARIA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INVESTIGACIÓN EN NUEVAS TERAPIAS Y TRATAMIENTOS AVANZADOS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SOPORTE A LA INVESTIGACIÓN CLÍNICA: INFRAESTRUCTURAS Y PERSONAS</a:t>
                      </a:r>
                    </a:p>
                  </a:txBody>
                  <a:tcPr marL="18310" marR="18310" marT="18310" marB="1831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5C5BB9A8-B578-AEC1-0C18-E5DBCB0BE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763614"/>
              </p:ext>
            </p:extLst>
          </p:nvPr>
        </p:nvGraphicFramePr>
        <p:xfrm>
          <a:off x="9448800" y="2664757"/>
          <a:ext cx="7839482" cy="613634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77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ÁMBITOS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198120" indent="-18288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LÍNEAS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157480" indent="-157480"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RETOS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22">
                <a:tc rowSpan="4">
                  <a:txBody>
                    <a:bodyPr/>
                    <a:lstStyle/>
                    <a:p>
                      <a:pPr marL="0" lvl="0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Courier New" panose="02070309020205020404" pitchFamily="49" charset="0"/>
                        <a:buNone/>
                        <a:tabLst>
                          <a:tab pos="168910" algn="l"/>
                        </a:tabLst>
                      </a:pPr>
                      <a:r>
                        <a:rPr lang="es-ES" sz="1200" b="1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3. PATRIMONIO Y BIODIVERSIDAD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vert="vert27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3.1 GESTIÓN DE LOS ACTIVOS NATURALES Y CULTURALES DE ASTURIAS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CONSERVACIÓN DE LOS ECOSISTEMAS NATURALES DE ASTURIAS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2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PATRIMONIO INDUSTRIAL, HISTÓRICO-ARTÍSTICO Y CULTURAL MOTOR DE CRECIMIENTO ECONÓMICO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52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3.2 INNOVACIÓN TURÍSTICA CON IDENTIDAD DE DESTINO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DESARROLLO DE ASTURIAS COMO DESTINO TURÍSTICO SOSTENIBLE E INTELIGENTE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DIGITALIZACIÓN CLAVE DE LA INDUSTRIA CREATIVA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 rowSpan="4">
                  <a:txBody>
                    <a:bodyPr/>
                    <a:lstStyle/>
                    <a:p>
                      <a:pPr marL="176213" indent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68910" algn="l"/>
                        </a:tabLst>
                      </a:pPr>
                      <a:r>
                        <a:rPr lang="es-ES" sz="1200" b="1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4. ENERGÍA Y CIRCULARIDAD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vert="vert27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_tradnl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4.1 TRANSICIÓN ENERGÉTICA EN ASTURIAS</a:t>
                      </a:r>
                      <a:endParaRPr lang="es-ES" sz="1200" b="0" kern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_tradnl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PRODUCCIÓN DE ENERGÍA LIMPIA E HIDRÓGENO VERDE</a:t>
                      </a:r>
                      <a:endParaRPr lang="es-ES" sz="1200" b="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MOVILIDAD SOSTENIBLE Y EFICIENCIA ENERGÉTICA EN LA CONSTRUCCIÓN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_tradnl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4.2 INDUSTRIA CIRCULAR Y NEUTRA EN CARBONO</a:t>
                      </a:r>
                      <a:endParaRPr lang="es-ES" sz="1200" b="0" kern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DESCARBONIZACIÓN DE LOS PROCESOS INDUSTRIALES</a:t>
                      </a:r>
                      <a:endParaRPr lang="es-ES" sz="1200" b="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APROVECHAMIENTO DE CORRIENTES RESIDUALES EN LA INDUSTRIA. MODELOS DE CIRCULARIDAD</a:t>
                      </a:r>
                      <a:endParaRPr lang="es-ES" sz="1200" b="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0800">
                <a:tc row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68910" algn="l"/>
                        </a:tabLst>
                      </a:pPr>
                      <a:r>
                        <a:rPr lang="es-ES" sz="1200" b="1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5. INDUSTRIA INTELIGENTE Y RESILIENTE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vert="vert27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5.1 COMPETITIVIDAD DEL PRODUCTO INDUSTRIAL</a:t>
                      </a:r>
                      <a:endParaRPr lang="es-ES" sz="1200" b="0" kern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POSICIONAMIENTO INTERNACIONAL DE LA FABRICACIÓN DE GRANDES COMPONENTES METALMECÁNICOS</a:t>
                      </a:r>
                      <a:endParaRPr lang="es-ES" sz="1200" b="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INCREMENTAR EL VALOR AÑADIDO DE LA OFERTA INDUSTRIAL</a:t>
                      </a: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365760" algn="l"/>
                        </a:tabLst>
                      </a:pPr>
                      <a:r>
                        <a:rPr lang="es-ES" sz="1200" b="0" kern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5.2 FABRICACIÓN INTELIGENTE</a:t>
                      </a:r>
                      <a:endParaRPr lang="es-ES" sz="1200" b="0" kern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b="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IMPULSAR LA FÁBRICA FLEXIBLE, EFICAZ Y CONECTADA</a:t>
                      </a:r>
                      <a:endParaRPr lang="es-ES" sz="1200" b="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08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s-ES" sz="1200" dirty="0">
                          <a:solidFill>
                            <a:srgbClr val="333399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INDUSTRIALIZACIÓN DE LA FABRICACIÓN ADITIVA E IMPRESIÓN 3D</a:t>
                      </a:r>
                      <a:endParaRPr lang="es-ES" sz="1200" dirty="0">
                        <a:solidFill>
                          <a:srgbClr val="333399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5218" marR="15218" marT="15218" marB="15218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C25DD9E-1CAE-F2BB-EB4C-7FE058F7B3FB}"/>
              </a:ext>
            </a:extLst>
          </p:cNvPr>
          <p:cNvSpPr txBox="1"/>
          <p:nvPr/>
        </p:nvSpPr>
        <p:spPr>
          <a:xfrm>
            <a:off x="5181600" y="9334500"/>
            <a:ext cx="8305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https://www.idepa.es/innovacion/s3-asturias/s3-asturias-2021-2027</a:t>
            </a:r>
            <a:endParaRPr lang="es-ES" sz="2000" dirty="0">
              <a:solidFill>
                <a:srgbClr val="33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4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CA65A28-1BA2-E7E1-AC41-9E6A33D7C05B}"/>
              </a:ext>
            </a:extLst>
          </p:cNvPr>
          <p:cNvSpPr/>
          <p:nvPr/>
        </p:nvSpPr>
        <p:spPr>
          <a:xfrm>
            <a:off x="5029200" y="1257300"/>
            <a:ext cx="12954000" cy="7724126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FEE10439-93BC-5A49-99AE-29A2ADDDD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485900"/>
            <a:ext cx="12801600" cy="746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4320" indent="-26432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s-ES" sz="3000" b="1" dirty="0">
                <a:latin typeface="Calibri" pitchFamily="34" charset="0"/>
              </a:rPr>
              <a:t>Objeto</a:t>
            </a:r>
            <a:r>
              <a:rPr lang="es-ES" sz="3000" dirty="0">
                <a:latin typeface="Calibri" pitchFamily="34" charset="0"/>
              </a:rPr>
              <a:t>: Fomentar la creación, desarrollo y crecimiento de </a:t>
            </a:r>
            <a:r>
              <a:rPr lang="es-ES" sz="3000" b="1" kern="0" dirty="0">
                <a:solidFill>
                  <a:srgbClr val="000099"/>
                </a:solidFill>
                <a:latin typeface="Calibri" pitchFamily="34" charset="0"/>
              </a:rPr>
              <a:t>EBTs</a:t>
            </a:r>
          </a:p>
          <a:p>
            <a:pPr marL="264320" indent="407195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Font typeface="Wingdings" pitchFamily="2" charset="2"/>
              <a:buChar char="ü"/>
              <a:defRPr/>
            </a:pP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Fase I:</a:t>
            </a:r>
            <a:r>
              <a:rPr lang="es-ES" sz="3000" b="1" dirty="0">
                <a:latin typeface="Calibri" pitchFamily="34" charset="0"/>
              </a:rPr>
              <a:t> </a:t>
            </a:r>
            <a:r>
              <a:rPr lang="es-ES" sz="3000" dirty="0">
                <a:latin typeface="Calibri" pitchFamily="34" charset="0"/>
              </a:rPr>
              <a:t>apoyar la </a:t>
            </a: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creación y puesta en marcha </a:t>
            </a:r>
            <a:r>
              <a:rPr lang="es-ES" sz="3000" dirty="0">
                <a:latin typeface="Calibri" pitchFamily="34" charset="0"/>
              </a:rPr>
              <a:t>de la EBT</a:t>
            </a:r>
          </a:p>
          <a:p>
            <a:pPr marL="264320" indent="407195">
              <a:lnSpc>
                <a:spcPct val="110000"/>
              </a:lnSpc>
              <a:spcBef>
                <a:spcPts val="900"/>
              </a:spcBef>
              <a:spcAft>
                <a:spcPts val="1800"/>
              </a:spcAft>
              <a:buFont typeface="Wingdings" pitchFamily="2" charset="2"/>
              <a:buChar char="ü"/>
              <a:defRPr/>
            </a:pP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Fase II:</a:t>
            </a:r>
            <a:r>
              <a:rPr lang="es-ES" sz="3000" dirty="0">
                <a:solidFill>
                  <a:srgbClr val="333399"/>
                </a:solidFill>
                <a:latin typeface="Calibri" pitchFamily="34" charset="0"/>
              </a:rPr>
              <a:t> </a:t>
            </a:r>
            <a:r>
              <a:rPr lang="es-ES" sz="3000" dirty="0">
                <a:latin typeface="Calibri" pitchFamily="34" charset="0"/>
              </a:rPr>
              <a:t>apoyar el </a:t>
            </a: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desarrollo y crecimiento </a:t>
            </a:r>
            <a:r>
              <a:rPr lang="es-ES" sz="3000" dirty="0">
                <a:latin typeface="Calibri" pitchFamily="34" charset="0"/>
              </a:rPr>
              <a:t>de la EBT</a:t>
            </a:r>
          </a:p>
          <a:p>
            <a:pPr marL="26432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defRPr/>
            </a:pPr>
            <a:r>
              <a:rPr lang="es-ES" sz="2550" dirty="0">
                <a:latin typeface="Calibri" pitchFamily="34" charset="0"/>
              </a:rPr>
              <a:t>Se consideran </a:t>
            </a:r>
            <a:r>
              <a:rPr lang="es-ES" sz="2550" b="1" dirty="0">
                <a:solidFill>
                  <a:srgbClr val="333399"/>
                </a:solidFill>
                <a:latin typeface="Calibri" pitchFamily="34" charset="0"/>
              </a:rPr>
              <a:t>Empresas de Base Tecnológica (EBTs) </a:t>
            </a:r>
            <a:r>
              <a:rPr lang="es-ES" sz="2550" dirty="0">
                <a:latin typeface="Calibri" pitchFamily="34" charset="0"/>
              </a:rPr>
              <a:t>a las empresas cuya</a:t>
            </a:r>
            <a:r>
              <a:rPr lang="es-ES" sz="2550" b="1" dirty="0">
                <a:latin typeface="Calibri" pitchFamily="34" charset="0"/>
              </a:rPr>
              <a:t> </a:t>
            </a:r>
            <a:r>
              <a:rPr lang="es-ES" sz="2550" b="1" u="sng" dirty="0">
                <a:latin typeface="Calibri" pitchFamily="34" charset="0"/>
              </a:rPr>
              <a:t>actividad se centra en la explotación de productos o servicios que requieran el uso de tecnologías o conocimientos desarrollados a partir de la actividad investigadora, basando su estrategia de negocio o actividad en el desarrollo de tecnología a través del dominio intensivo del conocimiento científico y técnico</a:t>
            </a:r>
            <a:endParaRPr lang="en-US" sz="2550" b="1" u="sng" dirty="0">
              <a:latin typeface="Calibri" pitchFamily="34" charset="0"/>
            </a:endParaRPr>
          </a:p>
          <a:p>
            <a:pPr marL="264320" indent="-264320">
              <a:lnSpc>
                <a:spcPct val="110000"/>
              </a:lnSpc>
              <a:spcBef>
                <a:spcPts val="2700"/>
              </a:spcBef>
              <a:spcAft>
                <a:spcPts val="90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>
                <a:tab pos="2416175" algn="l"/>
              </a:tabLst>
              <a:defRPr/>
            </a:pPr>
            <a:r>
              <a:rPr lang="es-ES" sz="3000" b="1" kern="0" dirty="0">
                <a:solidFill>
                  <a:srgbClr val="000000"/>
                </a:solidFill>
                <a:latin typeface="Calibri" pitchFamily="34" charset="0"/>
              </a:rPr>
              <a:t>Presupuesto</a:t>
            </a:r>
            <a:r>
              <a:rPr lang="es-ES" sz="3000" kern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ES" sz="3000" b="1" kern="0" dirty="0">
                <a:solidFill>
                  <a:srgbClr val="333399"/>
                </a:solidFill>
                <a:latin typeface="Calibri" pitchFamily="34" charset="0"/>
              </a:rPr>
              <a:t>1.700.000 €</a:t>
            </a:r>
            <a:r>
              <a:rPr lang="es-ES" sz="3000" b="1" kern="0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s-ES" sz="3000" dirty="0">
                <a:latin typeface="Calibri" pitchFamily="34" charset="0"/>
              </a:rPr>
              <a:t>(1.400.000 € Fase I, 300.000 € Fase II)</a:t>
            </a:r>
            <a:br>
              <a:rPr lang="es-ES" sz="3000" dirty="0">
                <a:latin typeface="Calibri" pitchFamily="34" charset="0"/>
              </a:rPr>
            </a:br>
            <a:r>
              <a:rPr lang="es-ES" sz="3000" dirty="0">
                <a:latin typeface="Calibri" pitchFamily="34" charset="0"/>
              </a:rPr>
              <a:t>	Ampliable en </a:t>
            </a: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750.000 €</a:t>
            </a:r>
          </a:p>
          <a:p>
            <a:pPr marL="264320" indent="-264320">
              <a:lnSpc>
                <a:spcPct val="110000"/>
              </a:lnSpc>
              <a:spcBef>
                <a:spcPts val="2700"/>
              </a:spcBef>
              <a:spcAft>
                <a:spcPts val="90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tabLst>
                <a:tab pos="2511425" algn="l"/>
              </a:tabLst>
              <a:defRPr/>
            </a:pPr>
            <a:r>
              <a:rPr lang="es-ES" sz="3000" b="1" dirty="0">
                <a:latin typeface="Calibri" pitchFamily="34" charset="0"/>
              </a:rPr>
              <a:t>Presentación</a:t>
            </a:r>
            <a:r>
              <a:rPr lang="es-ES" sz="3000" dirty="0">
                <a:latin typeface="Calibri" pitchFamily="34" charset="0"/>
              </a:rPr>
              <a:t>:	</a:t>
            </a:r>
            <a:r>
              <a:rPr lang="es-ES" sz="3000" b="1" dirty="0">
                <a:solidFill>
                  <a:srgbClr val="000099"/>
                </a:solidFill>
                <a:latin typeface="Calibri" pitchFamily="34" charset="0"/>
              </a:rPr>
              <a:t>26/04/2023 </a:t>
            </a:r>
            <a:r>
              <a:rPr lang="es-ES" sz="3000" dirty="0">
                <a:latin typeface="Calibri" pitchFamily="34" charset="0"/>
              </a:rPr>
              <a:t>a las </a:t>
            </a: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14:00 h</a:t>
            </a:r>
            <a:r>
              <a:rPr lang="es-ES" sz="3000" dirty="0">
                <a:latin typeface="Calibri" pitchFamily="34" charset="0"/>
              </a:rPr>
              <a:t> (700.000 € Fase I, 150.000 € Fase II)</a:t>
            </a:r>
            <a:br>
              <a:rPr lang="es-ES" sz="3000" b="1" dirty="0">
                <a:latin typeface="Calibri" pitchFamily="34" charset="0"/>
              </a:rPr>
            </a:br>
            <a:r>
              <a:rPr lang="es-ES" sz="3000" b="1" dirty="0">
                <a:latin typeface="Calibri" pitchFamily="34" charset="0"/>
              </a:rPr>
              <a:t>	</a:t>
            </a:r>
            <a:r>
              <a:rPr lang="es-ES" sz="3000" b="1" dirty="0">
                <a:solidFill>
                  <a:srgbClr val="000099"/>
                </a:solidFill>
                <a:latin typeface="Calibri" pitchFamily="34" charset="0"/>
              </a:rPr>
              <a:t>15/09/2023 </a:t>
            </a:r>
            <a:r>
              <a:rPr lang="es-ES" sz="3000" dirty="0">
                <a:latin typeface="Calibri" pitchFamily="34" charset="0"/>
              </a:rPr>
              <a:t>a las </a:t>
            </a:r>
            <a:r>
              <a:rPr lang="es-ES" sz="3000" b="1" dirty="0">
                <a:solidFill>
                  <a:srgbClr val="333399"/>
                </a:solidFill>
                <a:latin typeface="Calibri" pitchFamily="34" charset="0"/>
              </a:rPr>
              <a:t>14:00 h</a:t>
            </a:r>
            <a:r>
              <a:rPr lang="es-ES" sz="3000" dirty="0">
                <a:latin typeface="Calibri" pitchFamily="34" charset="0"/>
              </a:rPr>
              <a:t> (700.000 € Fase I, 150.000 € Fase II)</a:t>
            </a:r>
            <a:endParaRPr lang="es-ES" sz="3000" b="1" dirty="0">
              <a:latin typeface="Calibri" pitchFamily="34" charset="0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6621CB09-6099-4E33-7835-A95062DC25A0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7285BF96-4A4F-F4D1-E57E-3FBDF431493B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Características del programa</a:t>
            </a: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BEDDC772-39A7-929E-60DE-BC877DABC03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3743202"/>
            <a:ext cx="4545488" cy="528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CA3348E-00F8-64B4-F47E-550D7AF7CF97}"/>
              </a:ext>
            </a:extLst>
          </p:cNvPr>
          <p:cNvSpPr/>
          <p:nvPr/>
        </p:nvSpPr>
        <p:spPr>
          <a:xfrm>
            <a:off x="457200" y="1181100"/>
            <a:ext cx="17221199" cy="83058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834949A9-28E0-1B88-F35D-1CC528DE3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26352"/>
            <a:ext cx="16840199" cy="80081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6213" indent="-176213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defRPr/>
            </a:pP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Pequeñas empresas</a:t>
            </a:r>
            <a:r>
              <a:rPr lang="es-ES" altLang="es-ES" sz="3000" i="0" dirty="0">
                <a:latin typeface="Calibri" panose="020F0502020204030204" pitchFamily="34" charset="0"/>
              </a:rPr>
              <a:t> </a:t>
            </a:r>
            <a:r>
              <a:rPr lang="es-ES" altLang="es-ES" sz="2200" dirty="0">
                <a:latin typeface="Calibri" panose="020F0502020204030204" pitchFamily="34" charset="0"/>
              </a:rPr>
              <a:t>(&lt; 50 trabajadores y &lt; 10 M€ de facturación y balance)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defRPr/>
            </a:pPr>
            <a:r>
              <a:rPr lang="es-ES" altLang="es-ES" sz="3000" i="0" dirty="0">
                <a:latin typeface="Calibri" panose="020F0502020204030204" pitchFamily="34" charset="0"/>
              </a:rPr>
              <a:t>Participación de </a:t>
            </a: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socios científico-técnicos &gt;= 25% </a:t>
            </a:r>
            <a:r>
              <a:rPr lang="es-ES" altLang="es-ES" sz="3000" i="0" dirty="0">
                <a:latin typeface="Calibri" panose="020F0502020204030204" pitchFamily="34" charset="0"/>
              </a:rPr>
              <a:t>con </a:t>
            </a:r>
            <a:r>
              <a:rPr lang="es-ES" altLang="es-ES" sz="2800" i="0" dirty="0">
                <a:latin typeface="Calibri" panose="020F0502020204030204" pitchFamily="34" charset="0"/>
              </a:rPr>
              <a:t>relación laboral a tiempo </a:t>
            </a:r>
            <a:r>
              <a:rPr lang="es-ES" altLang="es-ES" sz="3000" i="0" dirty="0">
                <a:latin typeface="Calibri" panose="020F0502020204030204" pitchFamily="34" charset="0"/>
              </a:rPr>
              <a:t>completo con la empresa</a:t>
            </a:r>
          </a:p>
          <a:p>
            <a:pPr marL="900113" lvl="1" indent="-334963">
              <a:spcAft>
                <a:spcPts val="120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s-ES" altLang="es-ES" sz="2600" i="0" dirty="0">
                <a:latin typeface="Calibri" panose="020F0502020204030204" pitchFamily="34" charset="0"/>
              </a:rPr>
              <a:t>Título oficial universitario (&gt;= MECES 2), y/o</a:t>
            </a:r>
          </a:p>
          <a:p>
            <a:pPr marL="900113" lvl="1" indent="-334963">
              <a:spcAft>
                <a:spcPts val="120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s-ES" altLang="es-ES" sz="2600" i="0" dirty="0">
                <a:latin typeface="Calibri" panose="020F0502020204030204" pitchFamily="34" charset="0"/>
              </a:rPr>
              <a:t>2 años de actividades de I+D+i en empresas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defRPr/>
            </a:pP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Innovadoras</a:t>
            </a:r>
            <a:r>
              <a:rPr lang="es-ES" altLang="es-ES" sz="2100" b="1" i="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200" dirty="0">
                <a:latin typeface="Calibri" panose="020F0502020204030204" pitchFamily="34" charset="0"/>
              </a:rPr>
              <a:t>(</a:t>
            </a:r>
            <a:r>
              <a:rPr lang="es-ES" altLang="es-ES" sz="2200" b="1" dirty="0">
                <a:solidFill>
                  <a:srgbClr val="000099"/>
                </a:solidFill>
                <a:latin typeface="Calibri" panose="020F0502020204030204" pitchFamily="34" charset="0"/>
              </a:rPr>
              <a:t>costes de I+D &gt; 10% </a:t>
            </a:r>
            <a:r>
              <a:rPr lang="es-ES" altLang="es-ES" sz="2200" dirty="0">
                <a:latin typeface="Calibri" panose="020F0502020204030204" pitchFamily="34" charset="0"/>
              </a:rPr>
              <a:t>de los costes de funcionamiento en uno de los 3 últimos ejercicios o </a:t>
            </a:r>
            <a:r>
              <a:rPr lang="es-ES" altLang="es-ES" sz="2200" b="1" dirty="0">
                <a:solidFill>
                  <a:srgbClr val="333399"/>
                </a:solidFill>
                <a:latin typeface="Calibri" panose="020F0502020204030204" pitchFamily="34" charset="0"/>
              </a:rPr>
              <a:t>evaluación externa</a:t>
            </a:r>
            <a:r>
              <a:rPr lang="es-ES" altLang="es-ES" sz="2200" dirty="0">
                <a:latin typeface="Calibri" panose="020F0502020204030204" pitchFamily="34" charset="0"/>
              </a:rPr>
              <a:t>)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defRPr/>
            </a:pP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Nuevos proyectos empresariales,</a:t>
            </a:r>
            <a:r>
              <a:rPr lang="es-ES" altLang="es-ES" sz="3000" i="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000" i="0" dirty="0">
                <a:latin typeface="Calibri" panose="020F0502020204030204" pitchFamily="34" charset="0"/>
              </a:rPr>
              <a:t>que no hayan </a:t>
            </a: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distribuido beneficios</a:t>
            </a:r>
            <a:r>
              <a:rPr lang="es-ES" altLang="es-ES" sz="3000" i="0" dirty="0">
                <a:latin typeface="Calibri" panose="020F0502020204030204" pitchFamily="34" charset="0"/>
              </a:rPr>
              <a:t> ni surjan de una operación de </a:t>
            </a: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concentración</a:t>
            </a:r>
            <a:endParaRPr lang="es-ES" altLang="es-ES" sz="3000" i="0" dirty="0">
              <a:latin typeface="Calibri" panose="020F0502020204030204" pitchFamily="34" charset="0"/>
            </a:endParaRPr>
          </a:p>
          <a:p>
            <a:pPr marL="531813" lvl="1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tabLst>
                <a:tab pos="900113" algn="l"/>
              </a:tabLst>
              <a:defRPr/>
            </a:pPr>
            <a:r>
              <a:rPr lang="es-ES" altLang="es-ES" sz="2600" b="1" i="0" u="sng" dirty="0">
                <a:latin typeface="Calibri" panose="020F0502020204030204" pitchFamily="34" charset="0"/>
              </a:rPr>
              <a:t>Fase I:</a:t>
            </a:r>
            <a:r>
              <a:rPr lang="es-ES" altLang="es-ES" sz="2600" i="0" dirty="0">
                <a:latin typeface="Calibri" panose="020F0502020204030204" pitchFamily="34" charset="0"/>
              </a:rPr>
              <a:t> Constituida a partir del </a:t>
            </a:r>
            <a:r>
              <a:rPr lang="es-ES" altLang="es-ES" sz="2600" b="1" i="0" dirty="0">
                <a:solidFill>
                  <a:srgbClr val="000099"/>
                </a:solidFill>
                <a:latin typeface="Calibri" panose="020F0502020204030204" pitchFamily="34" charset="0"/>
              </a:rPr>
              <a:t>01/01/2020 </a:t>
            </a:r>
            <a:r>
              <a:rPr lang="es-ES" altLang="es-ES" sz="2600" i="0" dirty="0">
                <a:latin typeface="Calibri" panose="020F0502020204030204" pitchFamily="34" charset="0"/>
              </a:rPr>
              <a:t>y certificado de validación </a:t>
            </a:r>
            <a:r>
              <a:rPr lang="es-ES" altLang="es-ES" sz="2600" b="1" i="0" dirty="0">
                <a:solidFill>
                  <a:srgbClr val="000099"/>
                </a:solidFill>
                <a:latin typeface="Calibri" panose="020F0502020204030204" pitchFamily="34" charset="0"/>
              </a:rPr>
              <a:t>del Plan de Creación y Puesta en Marcha de la EBT</a:t>
            </a:r>
            <a:r>
              <a:rPr lang="es-ES" altLang="es-ES" sz="2600" i="0" dirty="0">
                <a:latin typeface="Calibri" panose="020F0502020204030204" pitchFamily="34" charset="0"/>
              </a:rPr>
              <a:t> del CEEI</a:t>
            </a:r>
          </a:p>
          <a:p>
            <a:pPr marL="531813" lvl="1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tabLst>
                <a:tab pos="900113" algn="l"/>
              </a:tabLst>
              <a:defRPr/>
            </a:pPr>
            <a:r>
              <a:rPr lang="es-ES" altLang="es-ES" sz="2600" b="1" i="0" u="sng" dirty="0">
                <a:latin typeface="Calibri" panose="020F0502020204030204" pitchFamily="34" charset="0"/>
              </a:rPr>
              <a:t>Fase II:</a:t>
            </a:r>
            <a:r>
              <a:rPr lang="es-ES" altLang="es-ES" sz="2600" b="1" i="0" dirty="0">
                <a:latin typeface="Calibri" panose="020F0502020204030204" pitchFamily="34" charset="0"/>
              </a:rPr>
              <a:t> </a:t>
            </a:r>
            <a:r>
              <a:rPr lang="es-ES" altLang="es-ES" sz="2600" b="1" i="0" dirty="0">
                <a:solidFill>
                  <a:srgbClr val="000099"/>
                </a:solidFill>
                <a:latin typeface="Calibri" panose="020F0502020204030204" pitchFamily="34" charset="0"/>
              </a:rPr>
              <a:t>Menos de 5 años</a:t>
            </a:r>
            <a:r>
              <a:rPr lang="es-ES" altLang="es-ES" sz="2600" i="0" dirty="0">
                <a:latin typeface="Calibri" panose="020F0502020204030204" pitchFamily="34" charset="0"/>
              </a:rPr>
              <a:t>, producto/servicio en fase de comercialización, haber recibido ayuda a EBTs o Marca CEEI EIBT y certificado de validación del </a:t>
            </a:r>
            <a:r>
              <a:rPr lang="es-ES" altLang="es-ES" sz="2600" b="1" i="0" dirty="0">
                <a:solidFill>
                  <a:srgbClr val="000099"/>
                </a:solidFill>
                <a:latin typeface="Calibri" panose="020F0502020204030204" pitchFamily="34" charset="0"/>
              </a:rPr>
              <a:t>Plan de Desarrollo y Crecimiento </a:t>
            </a:r>
            <a:r>
              <a:rPr lang="es-ES" altLang="es-ES" sz="2600" i="0" dirty="0">
                <a:latin typeface="Calibri" panose="020F0502020204030204" pitchFamily="34" charset="0"/>
              </a:rPr>
              <a:t>del CEEI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95000"/>
              <a:defRPr/>
            </a:pP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EXCLUIDOS</a:t>
            </a:r>
            <a:r>
              <a:rPr lang="es-ES" altLang="es-ES" sz="3000" i="0" dirty="0">
                <a:latin typeface="Calibri" panose="020F0502020204030204" pitchFamily="34" charset="0"/>
              </a:rPr>
              <a:t> empresarios individuales/autónomos, comunidades de bienes, sociedades civiles, asociaciones, fundaciones, entidades sin ánimo de lucro y las empresas en situación de </a:t>
            </a:r>
            <a:r>
              <a:rPr lang="es-ES" altLang="es-ES" sz="3000" b="1" i="0" dirty="0">
                <a:solidFill>
                  <a:srgbClr val="000099"/>
                </a:solidFill>
                <a:latin typeface="Calibri" panose="020F0502020204030204" pitchFamily="34" charset="0"/>
              </a:rPr>
              <a:t>crisis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24FE34DB-D679-EE88-3603-15543A0C77C8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0A9D2EF-4B78-D913-8672-3520DB75C411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Beneficiarios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3F6E99-B1AE-345F-C5CA-3995D19692BE}"/>
              </a:ext>
            </a:extLst>
          </p:cNvPr>
          <p:cNvSpPr txBox="1"/>
          <p:nvPr/>
        </p:nvSpPr>
        <p:spPr>
          <a:xfrm>
            <a:off x="8458200" y="2857500"/>
            <a:ext cx="4800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i="1" dirty="0">
                <a:solidFill>
                  <a:schemeClr val="tx1"/>
                </a:solidFill>
                <a:effectLst/>
              </a:rPr>
              <a:t>que guarden una </a:t>
            </a:r>
            <a:r>
              <a:rPr lang="es-ES" sz="2200" b="1" i="1" dirty="0">
                <a:solidFill>
                  <a:srgbClr val="333399"/>
                </a:solidFill>
                <a:effectLst/>
              </a:rPr>
              <a:t>relación directa </a:t>
            </a:r>
            <a:r>
              <a:rPr lang="es-ES" sz="2200" i="1" dirty="0">
                <a:solidFill>
                  <a:schemeClr val="tx1"/>
                </a:solidFill>
                <a:effectLst/>
              </a:rPr>
              <a:t>con la especialización tecnológica del proyecto</a:t>
            </a:r>
            <a:endParaRPr lang="es-ES" sz="2200" i="1" dirty="0"/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4D0319C1-759E-4625-0700-A2268B75F433}"/>
              </a:ext>
            </a:extLst>
          </p:cNvPr>
          <p:cNvSpPr/>
          <p:nvPr/>
        </p:nvSpPr>
        <p:spPr>
          <a:xfrm>
            <a:off x="8077200" y="2781300"/>
            <a:ext cx="76200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854A535-D527-EBFA-89EB-4C04F94A3AEC}"/>
              </a:ext>
            </a:extLst>
          </p:cNvPr>
          <p:cNvSpPr/>
          <p:nvPr/>
        </p:nvSpPr>
        <p:spPr>
          <a:xfrm>
            <a:off x="260324" y="6057900"/>
            <a:ext cx="14217675" cy="32004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86C9C92-4E95-0615-AABB-3A8DA965B9F3}"/>
              </a:ext>
            </a:extLst>
          </p:cNvPr>
          <p:cNvSpPr/>
          <p:nvPr/>
        </p:nvSpPr>
        <p:spPr>
          <a:xfrm>
            <a:off x="260325" y="1409700"/>
            <a:ext cx="11169675" cy="42672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35F5E6DE-5558-F68F-C991-1BB4ADDB1831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54" name="4 Marcador de contenido">
            <a:extLst>
              <a:ext uri="{FF2B5EF4-FFF2-40B4-BE49-F238E27FC236}">
                <a16:creationId xmlns:a16="http://schemas.microsoft.com/office/drawing/2014/main" id="{2C49A7C8-7EC0-8CB1-AC38-0F1C035A3B6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1" y="1530355"/>
            <a:ext cx="10820400" cy="40703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 marL="400050" indent="-40005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3300" b="0" dirty="0">
                <a:latin typeface="Calibri" panose="020F0502020204030204" pitchFamily="34" charset="0"/>
              </a:rPr>
              <a:t>Importe </a:t>
            </a:r>
            <a:r>
              <a:rPr lang="es-ES" altLang="es-ES" sz="3300" dirty="0">
                <a:solidFill>
                  <a:srgbClr val="333399"/>
                </a:solidFill>
                <a:latin typeface="Calibri" panose="020F0502020204030204" pitchFamily="34" charset="0"/>
              </a:rPr>
              <a:t>mínimo</a:t>
            </a:r>
            <a:r>
              <a:rPr lang="es-ES" altLang="es-ES" sz="3300" b="0" dirty="0">
                <a:latin typeface="Calibri" panose="020F0502020204030204" pitchFamily="34" charset="0"/>
              </a:rPr>
              <a:t> subvencionable de </a:t>
            </a:r>
            <a:r>
              <a:rPr lang="es-ES" altLang="es-ES" sz="3300" dirty="0">
                <a:solidFill>
                  <a:srgbClr val="000099"/>
                </a:solidFill>
                <a:latin typeface="Calibri" panose="020F0502020204030204" pitchFamily="34" charset="0"/>
              </a:rPr>
              <a:t>20.000 €</a:t>
            </a:r>
            <a:endParaRPr lang="es-ES" altLang="es-ES" sz="33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00050" indent="-40005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3300" dirty="0">
                <a:solidFill>
                  <a:srgbClr val="333399"/>
                </a:solidFill>
                <a:latin typeface="Calibri" panose="020F0502020204030204" pitchFamily="34" charset="0"/>
              </a:rPr>
              <a:t>Ser viables </a:t>
            </a:r>
            <a:r>
              <a:rPr lang="es-ES" altLang="es-ES" sz="3300" b="0" dirty="0">
                <a:solidFill>
                  <a:srgbClr val="000000"/>
                </a:solidFill>
                <a:latin typeface="Calibri" panose="020F0502020204030204" pitchFamily="34" charset="0"/>
              </a:rPr>
              <a:t>técnica, económica y financieramente</a:t>
            </a:r>
            <a:endParaRPr lang="es-ES" altLang="es-ES" sz="33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00050" indent="-40005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3300" dirty="0">
                <a:solidFill>
                  <a:srgbClr val="333399"/>
                </a:solidFill>
                <a:latin typeface="Calibri" panose="020F0502020204030204" pitchFamily="34" charset="0"/>
              </a:rPr>
              <a:t>Enmarcarse</a:t>
            </a:r>
            <a:r>
              <a:rPr lang="es-ES" altLang="es-ES" sz="3300" b="0" dirty="0">
                <a:latin typeface="Calibri" panose="020F0502020204030204" pitchFamily="34" charset="0"/>
              </a:rPr>
              <a:t> en los ámbitos y retos recogidos en la </a:t>
            </a:r>
            <a:r>
              <a:rPr lang="es-ES" altLang="es-ES" sz="3300" dirty="0">
                <a:solidFill>
                  <a:srgbClr val="000099"/>
                </a:solidFill>
                <a:latin typeface="Calibri" panose="020F0502020204030204" pitchFamily="34" charset="0"/>
              </a:rPr>
              <a:t>S3 </a:t>
            </a:r>
            <a:br>
              <a:rPr lang="es-ES" altLang="es-ES" sz="3300" dirty="0">
                <a:solidFill>
                  <a:srgbClr val="000099"/>
                </a:solidFill>
                <a:latin typeface="Calibri" panose="020F0502020204030204" pitchFamily="34" charset="0"/>
              </a:rPr>
            </a:br>
            <a:r>
              <a:rPr lang="es-ES" altLang="es-ES" sz="3300" dirty="0">
                <a:solidFill>
                  <a:srgbClr val="000099"/>
                </a:solidFill>
                <a:latin typeface="Calibri" panose="020F0502020204030204" pitchFamily="34" charset="0"/>
              </a:rPr>
              <a:t>	→ especialización tecnológica del proyecto</a:t>
            </a:r>
            <a:endParaRPr lang="es-ES" altLang="es-ES" sz="33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00050" indent="-40005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sz="3300" b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Tener un </a:t>
            </a:r>
            <a:r>
              <a:rPr lang="es-ES" sz="3300" dirty="0">
                <a:solidFill>
                  <a:srgbClr val="333399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impacto nulo </a:t>
            </a:r>
            <a:r>
              <a:rPr lang="es-ES" sz="3300" b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 insignificante sobre los objetivos climáticos y medioambientales según el principio </a:t>
            </a:r>
            <a:r>
              <a:rPr lang="es-ES" sz="3300" dirty="0">
                <a:solidFill>
                  <a:srgbClr val="000099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DNSH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36358A82-4A38-0DFA-C302-E0C3F1C16E3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68200" y="1608340"/>
            <a:ext cx="5456115" cy="391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B6A1F9D2-101E-6C3F-FD0C-6FC0BE8AE7CF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Requisitos de los proyectos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08BC73-C2E2-0DB7-EA06-C7F4033E6C2B}"/>
              </a:ext>
            </a:extLst>
          </p:cNvPr>
          <p:cNvSpPr txBox="1"/>
          <p:nvPr/>
        </p:nvSpPr>
        <p:spPr>
          <a:xfrm>
            <a:off x="457200" y="6316137"/>
            <a:ext cx="13716000" cy="271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ES" altLang="es-ES" sz="3300" dirty="0">
                <a:latin typeface="Calibri" panose="020F0502020204030204" pitchFamily="34" charset="0"/>
              </a:rPr>
              <a:t>Las empresas sólo podrán ser </a:t>
            </a:r>
            <a:r>
              <a:rPr lang="es-ES" altLang="es-ES" sz="3300" dirty="0">
                <a:solidFill>
                  <a:schemeClr val="tx1"/>
                </a:solidFill>
                <a:latin typeface="Calibri" panose="020F0502020204030204" pitchFamily="34" charset="0"/>
              </a:rPr>
              <a:t>beneficiarias </a:t>
            </a:r>
            <a:r>
              <a:rPr lang="es-ES" altLang="es-ES" sz="3300" b="1" dirty="0">
                <a:solidFill>
                  <a:srgbClr val="333399"/>
                </a:solidFill>
                <a:latin typeface="Calibri" panose="020F0502020204030204" pitchFamily="34" charset="0"/>
              </a:rPr>
              <a:t>una vez </a:t>
            </a:r>
            <a:r>
              <a:rPr lang="es-ES" altLang="es-ES" sz="3300" dirty="0">
                <a:solidFill>
                  <a:schemeClr val="tx1"/>
                </a:solidFill>
                <a:latin typeface="Calibri" panose="020F0502020204030204" pitchFamily="34" charset="0"/>
              </a:rPr>
              <a:t>en cada </a:t>
            </a:r>
            <a:r>
              <a:rPr lang="es-ES" altLang="es-ES" sz="3300" dirty="0">
                <a:latin typeface="Calibri" panose="020F0502020204030204" pitchFamily="34" charset="0"/>
              </a:rPr>
              <a:t>fase</a:t>
            </a:r>
          </a:p>
          <a:p>
            <a:pPr marL="457200" indent="-45720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ES" altLang="es-ES" sz="3300" dirty="0">
                <a:latin typeface="Calibri" panose="020F0502020204030204" pitchFamily="34" charset="0"/>
              </a:rPr>
              <a:t>Para solicitar Fase II tendrán que haber finalizado la Fase I</a:t>
            </a:r>
          </a:p>
          <a:p>
            <a:pPr marL="457200" indent="-457200">
              <a:spcBef>
                <a:spcPts val="45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ES" sz="3300" dirty="0">
                <a:highlight>
                  <a:srgbClr val="FFFF00"/>
                </a:highlight>
                <a:latin typeface="Calibri" panose="020F0502020204030204" pitchFamily="34" charset="0"/>
              </a:rPr>
              <a:t>Las empresas que obtengan una subvención </a:t>
            </a:r>
            <a:r>
              <a:rPr lang="es-ES" sz="3300" b="1" dirty="0">
                <a:solidFill>
                  <a:srgbClr val="333399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&gt; 30.000 €</a:t>
            </a:r>
            <a:r>
              <a:rPr lang="es-ES" sz="3300" dirty="0">
                <a:highlight>
                  <a:srgbClr val="FFFF00"/>
                </a:highlight>
                <a:latin typeface="Calibri" panose="020F0502020204030204" pitchFamily="34" charset="0"/>
              </a:rPr>
              <a:t>, deberán cumplir los plazos de pago de la </a:t>
            </a:r>
            <a:r>
              <a:rPr lang="es-ES" sz="3300" b="1" dirty="0">
                <a:solidFill>
                  <a:srgbClr val="333399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Ley contra la morosidad </a:t>
            </a:r>
            <a:r>
              <a:rPr lang="es-ES" sz="3300" dirty="0">
                <a:highlight>
                  <a:srgbClr val="FFFF00"/>
                </a:highlight>
                <a:latin typeface="Calibri" panose="020F0502020204030204" pitchFamily="34" charset="0"/>
              </a:rPr>
              <a:t>en las operaciones comerciales</a:t>
            </a:r>
            <a:endParaRPr lang="es-ES" sz="33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34D563C-CC01-2DE9-7001-633F3AA1FEBB}"/>
              </a:ext>
            </a:extLst>
          </p:cNvPr>
          <p:cNvSpPr/>
          <p:nvPr/>
        </p:nvSpPr>
        <p:spPr>
          <a:xfrm>
            <a:off x="5334000" y="1257300"/>
            <a:ext cx="11582400" cy="8382000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D097E99-6733-BE5D-23F3-A7D15A980868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42" name="2 Marcador de contenido">
            <a:extLst>
              <a:ext uri="{FF2B5EF4-FFF2-40B4-BE49-F238E27FC236}">
                <a16:creationId xmlns:a16="http://schemas.microsoft.com/office/drawing/2014/main" id="{C6D4E080-2503-1EB2-0FE9-072CE6BF4D6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638799" y="1315606"/>
            <a:ext cx="11049000" cy="8140690"/>
          </a:xfrm>
          <a:ln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3600" dirty="0">
                <a:solidFill>
                  <a:srgbClr val="000099"/>
                </a:solidFill>
                <a:latin typeface="Calibri" pitchFamily="34" charset="0"/>
                <a:ea typeface="+mj-ea"/>
                <a:cs typeface="+mj-cs"/>
              </a:rPr>
              <a:t>Fase I: </a:t>
            </a:r>
            <a:r>
              <a:rPr lang="es-ES" sz="3300" dirty="0">
                <a:latin typeface="Calibri" pitchFamily="34" charset="0"/>
              </a:rPr>
              <a:t>Creación y puesta en marcha de la EBT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Personal técnico </a:t>
            </a:r>
            <a:r>
              <a:rPr lang="es-ES" sz="3000" b="0" dirty="0">
                <a:latin typeface="Calibri" pitchFamily="34" charset="0"/>
              </a:rPr>
              <a:t>(socios con vinculación laboral y Grupos de Cotización 1, 2 o 3). </a:t>
            </a:r>
            <a:r>
              <a:rPr lang="es-ES" sz="3000" b="0" dirty="0">
                <a:highlight>
                  <a:srgbClr val="FFFF00"/>
                </a:highlight>
                <a:latin typeface="Calibri" pitchFamily="34" charset="0"/>
              </a:rPr>
              <a:t>Los gastos de SS no son subvencionables</a:t>
            </a:r>
            <a:endParaRPr lang="es-ES" sz="3000" dirty="0">
              <a:highlight>
                <a:srgbClr val="FFFF00"/>
              </a:highlight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Materiales. </a:t>
            </a:r>
            <a:r>
              <a:rPr lang="es-ES" sz="3000" b="0" dirty="0">
                <a:latin typeface="Calibri" pitchFamily="34" charset="0"/>
              </a:rPr>
              <a:t>Materias primas, suministros, consumibles, etc.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Colaboraciones externas</a:t>
            </a:r>
            <a:r>
              <a:rPr lang="es-ES" sz="3000" b="0" dirty="0">
                <a:latin typeface="Calibri" pitchFamily="34" charset="0"/>
              </a:rPr>
              <a:t>. Contratación OPIs, CCTT o empresas especializadas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Adquisición de patentes</a:t>
            </a:r>
            <a:endParaRPr lang="es-ES" sz="3000" b="0" dirty="0"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Protección de propiedad industrial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Investigadores externos en “Comisión de Servicio”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Otros gastos EBTs: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2800" b="1" dirty="0">
                <a:latin typeface="Calibri" pitchFamily="34" charset="0"/>
              </a:rPr>
              <a:t>Gastos de constitución </a:t>
            </a:r>
            <a:r>
              <a:rPr lang="es-ES" sz="2800" dirty="0">
                <a:latin typeface="Calibri" pitchFamily="34" charset="0"/>
              </a:rPr>
              <a:t>de la empresa (impuestos y tasas excluidos)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2800" b="1" dirty="0">
                <a:latin typeface="Calibri" pitchFamily="34" charset="0"/>
              </a:rPr>
              <a:t>Activos Fijos: </a:t>
            </a:r>
            <a:r>
              <a:rPr lang="es-ES" sz="2800" dirty="0">
                <a:latin typeface="Calibri" pitchFamily="34" charset="0"/>
              </a:rPr>
              <a:t>equipamiento para el I+D+i necesario para la puesta en marcha del proyecto empresarial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highlight>
                  <a:srgbClr val="FFFF00"/>
                </a:highlight>
                <a:latin typeface="Calibri" pitchFamily="34" charset="0"/>
              </a:rPr>
              <a:t>Costes indirectos </a:t>
            </a:r>
            <a:r>
              <a:rPr lang="es-ES" sz="3000" b="0" dirty="0">
                <a:highlight>
                  <a:srgbClr val="FFFF00"/>
                </a:highlight>
                <a:latin typeface="Calibri" pitchFamily="34" charset="0"/>
              </a:rPr>
              <a:t>(15% de los costes de personal)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20C14DD-5A7A-F705-1972-3492B711CD04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Actuaciones subvencionables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49D5A7-5735-2655-4D8C-BC5380C3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8" y="2476500"/>
            <a:ext cx="4302324" cy="66851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3C87C8E-DF6A-D469-F01B-861B3F07AB44}"/>
              </a:ext>
            </a:extLst>
          </p:cNvPr>
          <p:cNvSpPr/>
          <p:nvPr/>
        </p:nvSpPr>
        <p:spPr>
          <a:xfrm>
            <a:off x="533400" y="1276084"/>
            <a:ext cx="11734800" cy="7829816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B38A4FAD-F047-B59E-6617-CC4E5B0B48A1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42" name="2 Marcador de contenido">
            <a:extLst>
              <a:ext uri="{FF2B5EF4-FFF2-40B4-BE49-F238E27FC236}">
                <a16:creationId xmlns:a16="http://schemas.microsoft.com/office/drawing/2014/main" id="{07B24E40-8E9D-C1F8-CA4E-3F69E985299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14400" y="1433243"/>
            <a:ext cx="11125200" cy="7509748"/>
          </a:xfrm>
          <a:ln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s-ES" sz="3600" b="1" dirty="0">
                <a:solidFill>
                  <a:srgbClr val="000099"/>
                </a:solidFill>
                <a:latin typeface="Calibri" pitchFamily="34" charset="0"/>
                <a:ea typeface="+mj-ea"/>
                <a:cs typeface="+mj-cs"/>
              </a:rPr>
              <a:t>Fase II: </a:t>
            </a:r>
            <a:r>
              <a:rPr lang="es-ES" sz="3300" dirty="0">
                <a:latin typeface="Calibri" pitchFamily="34" charset="0"/>
              </a:rPr>
              <a:t>Desarrollo y crecimiento de la EBT</a:t>
            </a:r>
            <a:endParaRPr lang="es-ES" sz="3600" dirty="0">
              <a:latin typeface="Calibri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Costes de personal de gestión, comercial y/o internacional </a:t>
            </a:r>
            <a:r>
              <a:rPr lang="es-ES" sz="3000" b="0" dirty="0">
                <a:latin typeface="Calibri" pitchFamily="34" charset="0"/>
              </a:rPr>
              <a:t>(Socios con vinculación laboral y Grupos de Cotización 1, 2 o 3). </a:t>
            </a:r>
            <a:r>
              <a:rPr lang="es-ES" sz="3000" b="0" dirty="0">
                <a:highlight>
                  <a:srgbClr val="FFFF00"/>
                </a:highlight>
                <a:latin typeface="Calibri" pitchFamily="34" charset="0"/>
              </a:rPr>
              <a:t>Los gastos de SS no son subvencionables 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Protección y registro de propiedad industrial e intelectual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dirty="0">
                <a:latin typeface="Calibri" pitchFamily="34" charset="0"/>
              </a:rPr>
              <a:t>Otros gastos EBTs:</a:t>
            </a:r>
          </a:p>
          <a:p>
            <a:pPr marL="1009650" lvl="1" indent="-4095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2800" b="1" dirty="0">
                <a:latin typeface="Calibri" pitchFamily="34" charset="0"/>
              </a:rPr>
              <a:t>Actividades de difusión/comercialización</a:t>
            </a:r>
          </a:p>
          <a:p>
            <a:pPr marL="1009650" lvl="1" indent="-4095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2800" b="1" dirty="0">
                <a:latin typeface="Calibri" pitchFamily="34" charset="0"/>
              </a:rPr>
              <a:t>Colaboraciones externas para el diseño, marca, imagen</a:t>
            </a:r>
          </a:p>
          <a:p>
            <a:pPr marL="552450" indent="-409575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sz="3000" b="1" dirty="0">
                <a:highlight>
                  <a:srgbClr val="FFFF00"/>
                </a:highlight>
                <a:latin typeface="Calibri" pitchFamily="34" charset="0"/>
              </a:rPr>
              <a:t>Costes indirectos </a:t>
            </a:r>
            <a:r>
              <a:rPr lang="es-ES" sz="3000" b="0" dirty="0">
                <a:highlight>
                  <a:srgbClr val="FFFF00"/>
                </a:highlight>
                <a:latin typeface="Calibri" pitchFamily="34" charset="0"/>
              </a:rPr>
              <a:t>(15% de los costes de personal)</a:t>
            </a:r>
            <a:endParaRPr lang="es-ES" sz="3000" b="1" dirty="0">
              <a:highlight>
                <a:srgbClr val="FFFF00"/>
              </a:highlight>
              <a:latin typeface="Calibri" pitchFamily="34" charset="0"/>
            </a:endParaRPr>
          </a:p>
          <a:p>
            <a:pPr marL="1009650" lvl="1" indent="-409575">
              <a:spcBef>
                <a:spcPts val="1200"/>
              </a:spcBef>
              <a:spcAft>
                <a:spcPts val="600"/>
              </a:spcAft>
              <a:defRPr/>
            </a:pPr>
            <a:endParaRPr lang="es-ES" sz="1200" b="1" dirty="0">
              <a:latin typeface="Calibri" pitchFamily="34" charset="0"/>
            </a:endParaRPr>
          </a:p>
          <a:p>
            <a:pPr marL="409575" indent="-409575">
              <a:spcBef>
                <a:spcPts val="1200"/>
              </a:spcBef>
              <a:spcAft>
                <a:spcPts val="600"/>
              </a:spcAft>
              <a:defRPr/>
            </a:pPr>
            <a:r>
              <a:rPr lang="es-ES" sz="3000" i="1" kern="1200" dirty="0">
                <a:solidFill>
                  <a:srgbClr val="000099"/>
                </a:solidFill>
                <a:latin typeface="Calibri" pitchFamily="34" charset="0"/>
              </a:rPr>
              <a:t>Son subvencionables los Planes de desarrollo y crecimiento de la EBT </a:t>
            </a:r>
          </a:p>
          <a:p>
            <a:pPr marL="409575" indent="-409575">
              <a:spcBef>
                <a:spcPts val="1200"/>
              </a:spcBef>
              <a:spcAft>
                <a:spcPts val="600"/>
              </a:spcAft>
              <a:defRPr/>
            </a:pPr>
            <a:r>
              <a:rPr lang="es-ES" sz="3000" i="1" kern="1200" dirty="0">
                <a:solidFill>
                  <a:srgbClr val="000099"/>
                </a:solidFill>
                <a:latin typeface="Calibri" pitchFamily="34" charset="0"/>
              </a:rPr>
              <a:t>No son subvencionables las actividades de I+D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A7E14B4-33F3-7D0D-DF41-0F214F2A8F02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Actuaciones subvencionables </a:t>
            </a: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88B810FD-3FC7-0AB6-04AB-D0A4BF9DD7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19452" y="1530562"/>
            <a:ext cx="4817250" cy="7225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962AB4D-7B90-04D4-7874-A66C89267884}"/>
              </a:ext>
            </a:extLst>
          </p:cNvPr>
          <p:cNvSpPr/>
          <p:nvPr/>
        </p:nvSpPr>
        <p:spPr>
          <a:xfrm>
            <a:off x="7194603" y="5688808"/>
            <a:ext cx="10935695" cy="3188492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5D8B717-B854-A459-A7DD-C67128454234}"/>
              </a:ext>
            </a:extLst>
          </p:cNvPr>
          <p:cNvSpPr/>
          <p:nvPr/>
        </p:nvSpPr>
        <p:spPr>
          <a:xfrm>
            <a:off x="7199905" y="1586383"/>
            <a:ext cx="10935695" cy="3709517"/>
          </a:xfrm>
          <a:prstGeom prst="roundRect">
            <a:avLst>
              <a:gd name="adj" fmla="val 5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 Marcador de contenido">
            <a:extLst>
              <a:ext uri="{FF2B5EF4-FFF2-40B4-BE49-F238E27FC236}">
                <a16:creationId xmlns:a16="http://schemas.microsoft.com/office/drawing/2014/main" id="{71F6C256-4EBD-80DC-2776-51CA4921A6DF}"/>
              </a:ext>
            </a:extLst>
          </p:cNvPr>
          <p:cNvSpPr txBox="1">
            <a:spLocks/>
          </p:cNvSpPr>
          <p:nvPr/>
        </p:nvSpPr>
        <p:spPr>
          <a:xfrm>
            <a:off x="7543798" y="5853583"/>
            <a:ext cx="10391677" cy="28470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s-ES" sz="3600" b="1" dirty="0">
                <a:solidFill>
                  <a:srgbClr val="000099"/>
                </a:solidFill>
                <a:latin typeface="Calibri" pitchFamily="34" charset="0"/>
              </a:rPr>
              <a:t>Fase II</a:t>
            </a:r>
          </a:p>
          <a:p>
            <a:pPr marL="400050" indent="-400050">
              <a:spcBef>
                <a:spcPts val="0"/>
              </a:spcBef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lang="es-ES" dirty="0">
                <a:latin typeface="Calibri" pitchFamily="34" charset="0"/>
                <a:cs typeface="Tahoma"/>
              </a:rPr>
              <a:t>Importe máximo subvencionable </a:t>
            </a:r>
            <a:r>
              <a:rPr lang="es-ES" b="1" dirty="0">
                <a:solidFill>
                  <a:srgbClr val="333399"/>
                </a:solidFill>
                <a:latin typeface="Calibri" pitchFamily="34" charset="0"/>
                <a:cs typeface="Tahoma"/>
              </a:rPr>
              <a:t>60.000 € </a:t>
            </a:r>
            <a:r>
              <a:rPr lang="es-ES" dirty="0">
                <a:solidFill>
                  <a:srgbClr val="002060"/>
                </a:solidFill>
                <a:latin typeface="Calibri" pitchFamily="34" charset="0"/>
                <a:cs typeface="Tahoma"/>
              </a:rPr>
              <a:t>y</a:t>
            </a:r>
            <a:r>
              <a:rPr lang="es-ES" b="1" dirty="0">
                <a:solidFill>
                  <a:srgbClr val="002060"/>
                </a:solidFill>
                <a:latin typeface="Calibri" pitchFamily="34" charset="0"/>
                <a:cs typeface="Tahoma"/>
              </a:rPr>
              <a:t> </a:t>
            </a:r>
            <a:r>
              <a:rPr lang="es-ES" b="1" dirty="0">
                <a:solidFill>
                  <a:srgbClr val="333399"/>
                </a:solidFill>
                <a:latin typeface="Calibri" pitchFamily="34" charset="0"/>
                <a:cs typeface="Tahoma"/>
              </a:rPr>
              <a:t>4 veces </a:t>
            </a:r>
            <a:r>
              <a:rPr lang="es-ES" dirty="0">
                <a:latin typeface="Calibri" pitchFamily="34" charset="0"/>
                <a:cs typeface="Tahoma"/>
              </a:rPr>
              <a:t>el capital social desembolsado antes de la presentación de la solicitud</a:t>
            </a:r>
          </a:p>
          <a:p>
            <a:pPr marL="400050" indent="-400050">
              <a:spcBef>
                <a:spcPts val="0"/>
              </a:spcBef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lang="es-ES" dirty="0">
                <a:latin typeface="Calibri" pitchFamily="34" charset="0"/>
                <a:cs typeface="Tahoma"/>
              </a:rPr>
              <a:t>Intensidad del </a:t>
            </a:r>
            <a:r>
              <a:rPr lang="es-ES" b="1" dirty="0">
                <a:solidFill>
                  <a:srgbClr val="333399"/>
                </a:solidFill>
                <a:latin typeface="Calibri" pitchFamily="34" charset="0"/>
                <a:cs typeface="Tahoma"/>
              </a:rPr>
              <a:t>50%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02D3474C-465F-9D40-B890-177AE39697A7}"/>
              </a:ext>
            </a:extLst>
          </p:cNvPr>
          <p:cNvSpPr/>
          <p:nvPr/>
        </p:nvSpPr>
        <p:spPr>
          <a:xfrm>
            <a:off x="-1" y="0"/>
            <a:ext cx="18288001" cy="1028700"/>
          </a:xfrm>
          <a:custGeom>
            <a:avLst/>
            <a:gdLst/>
            <a:ahLst/>
            <a:cxnLst/>
            <a:rect l="l" t="t" r="r" b="b"/>
            <a:pathLst>
              <a:path w="16230600" h="1028700">
                <a:moveTo>
                  <a:pt x="16036012" y="1028699"/>
                </a:moveTo>
                <a:lnTo>
                  <a:pt x="194431" y="1028699"/>
                </a:lnTo>
                <a:lnTo>
                  <a:pt x="149927" y="1023566"/>
                </a:lnTo>
                <a:lnTo>
                  <a:pt x="109032" y="1008951"/>
                </a:lnTo>
                <a:lnTo>
                  <a:pt x="72927" y="986031"/>
                </a:lnTo>
                <a:lnTo>
                  <a:pt x="42791" y="955982"/>
                </a:lnTo>
                <a:lnTo>
                  <a:pt x="19805" y="919981"/>
                </a:lnTo>
                <a:lnTo>
                  <a:pt x="5147" y="879205"/>
                </a:lnTo>
                <a:lnTo>
                  <a:pt x="0" y="834829"/>
                </a:lnTo>
                <a:lnTo>
                  <a:pt x="0" y="193870"/>
                </a:lnTo>
                <a:lnTo>
                  <a:pt x="5147" y="149494"/>
                </a:lnTo>
                <a:lnTo>
                  <a:pt x="19805" y="108718"/>
                </a:lnTo>
                <a:lnTo>
                  <a:pt x="42791" y="72717"/>
                </a:lnTo>
                <a:lnTo>
                  <a:pt x="72927" y="42668"/>
                </a:lnTo>
                <a:lnTo>
                  <a:pt x="109032" y="19748"/>
                </a:lnTo>
                <a:lnTo>
                  <a:pt x="149927" y="5133"/>
                </a:lnTo>
                <a:lnTo>
                  <a:pt x="194431" y="0"/>
                </a:lnTo>
                <a:lnTo>
                  <a:pt x="16036012" y="0"/>
                </a:lnTo>
                <a:lnTo>
                  <a:pt x="16080516" y="5133"/>
                </a:lnTo>
                <a:lnTo>
                  <a:pt x="16121410" y="19748"/>
                </a:lnTo>
                <a:lnTo>
                  <a:pt x="16157516" y="42668"/>
                </a:lnTo>
                <a:lnTo>
                  <a:pt x="16187651" y="72717"/>
                </a:lnTo>
                <a:lnTo>
                  <a:pt x="16210638" y="108718"/>
                </a:lnTo>
                <a:lnTo>
                  <a:pt x="16225295" y="149494"/>
                </a:lnTo>
                <a:lnTo>
                  <a:pt x="16230443" y="193870"/>
                </a:lnTo>
                <a:lnTo>
                  <a:pt x="16230443" y="834829"/>
                </a:lnTo>
                <a:lnTo>
                  <a:pt x="16225295" y="879205"/>
                </a:lnTo>
                <a:lnTo>
                  <a:pt x="16210638" y="919981"/>
                </a:lnTo>
                <a:lnTo>
                  <a:pt x="16187651" y="955982"/>
                </a:lnTo>
                <a:lnTo>
                  <a:pt x="16157516" y="986031"/>
                </a:lnTo>
                <a:lnTo>
                  <a:pt x="16121410" y="1008951"/>
                </a:lnTo>
                <a:lnTo>
                  <a:pt x="16080516" y="1023566"/>
                </a:lnTo>
                <a:lnTo>
                  <a:pt x="16036012" y="1028699"/>
                </a:lnTo>
                <a:close/>
              </a:path>
            </a:pathLst>
          </a:custGeom>
          <a:solidFill>
            <a:srgbClr val="2805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B8662446-DDAD-D427-AB63-F543F00AE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799" y="1955008"/>
            <a:ext cx="10391677" cy="3340892"/>
          </a:xfrm>
        </p:spPr>
        <p:txBody>
          <a:bodyPr>
            <a:noAutofit/>
          </a:bodyPr>
          <a:lstStyle/>
          <a:p>
            <a:pPr>
              <a:spcAft>
                <a:spcPts val="900"/>
              </a:spcAft>
              <a:defRPr/>
            </a:pPr>
            <a:r>
              <a:rPr lang="es-ES" sz="3600" dirty="0">
                <a:solidFill>
                  <a:srgbClr val="000099"/>
                </a:solidFill>
                <a:latin typeface="Calibri" pitchFamily="34" charset="0"/>
              </a:rPr>
              <a:t>Fase I</a:t>
            </a:r>
            <a:endParaRPr lang="en-US" sz="3600" dirty="0">
              <a:solidFill>
                <a:srgbClr val="000099"/>
              </a:solidFill>
              <a:latin typeface="Calibri" pitchFamily="34" charset="0"/>
            </a:endParaRPr>
          </a:p>
          <a:p>
            <a:pPr marL="400050" indent="-40005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lang="es-ES" sz="3000" b="0" dirty="0">
                <a:solidFill>
                  <a:schemeClr val="tx1"/>
                </a:solidFill>
                <a:latin typeface="Calibri" pitchFamily="34" charset="0"/>
              </a:rPr>
              <a:t>Importe </a:t>
            </a:r>
            <a:r>
              <a:rPr lang="es-ES" sz="3200" b="0" dirty="0">
                <a:solidFill>
                  <a:schemeClr val="tx1"/>
                </a:solidFill>
                <a:latin typeface="Calibri" pitchFamily="34" charset="0"/>
              </a:rPr>
              <a:t>máximo subvencionable </a:t>
            </a:r>
            <a:r>
              <a:rPr lang="es-ES" sz="3200" dirty="0">
                <a:solidFill>
                  <a:srgbClr val="333399"/>
                </a:solidFill>
                <a:latin typeface="Calibri" pitchFamily="34" charset="0"/>
              </a:rPr>
              <a:t>150.000 €</a:t>
            </a:r>
            <a:r>
              <a:rPr lang="es-ES" sz="3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3200" b="0" dirty="0">
                <a:solidFill>
                  <a:srgbClr val="002060"/>
                </a:solidFill>
                <a:latin typeface="Calibri" pitchFamily="34" charset="0"/>
              </a:rPr>
              <a:t>y</a:t>
            </a:r>
            <a:r>
              <a:rPr lang="es-ES" sz="3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3200" dirty="0">
                <a:solidFill>
                  <a:srgbClr val="333399"/>
                </a:solidFill>
                <a:latin typeface="Calibri" pitchFamily="34" charset="0"/>
              </a:rPr>
              <a:t>10 veces</a:t>
            </a:r>
            <a:r>
              <a:rPr lang="es-ES" sz="3200" b="0" dirty="0">
                <a:solidFill>
                  <a:srgbClr val="333399"/>
                </a:solidFill>
                <a:latin typeface="Calibri" pitchFamily="34" charset="0"/>
              </a:rPr>
              <a:t> </a:t>
            </a:r>
            <a:r>
              <a:rPr lang="es-ES" sz="3200" b="0" dirty="0">
                <a:solidFill>
                  <a:schemeClr val="tx1"/>
                </a:solidFill>
                <a:latin typeface="Calibri" pitchFamily="34" charset="0"/>
              </a:rPr>
              <a:t>el capital social desembolsado antes de la presentación de la solicitud</a:t>
            </a:r>
          </a:p>
          <a:p>
            <a:pPr marL="400050" indent="-40005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lang="es-ES" sz="3200" b="0" dirty="0">
                <a:solidFill>
                  <a:schemeClr val="tx1"/>
                </a:solidFill>
                <a:latin typeface="Calibri" pitchFamily="34" charset="0"/>
              </a:rPr>
              <a:t>Intensidad del </a:t>
            </a:r>
            <a:r>
              <a:rPr lang="es-ES" sz="3200" dirty="0">
                <a:solidFill>
                  <a:srgbClr val="333399"/>
                </a:solidFill>
                <a:latin typeface="Calibri" pitchFamily="34" charset="0"/>
              </a:rPr>
              <a:t>70%</a:t>
            </a:r>
            <a:r>
              <a:rPr lang="es-ES" sz="3200" b="0" dirty="0">
                <a:solidFill>
                  <a:schemeClr val="tx1"/>
                </a:solidFill>
                <a:latin typeface="Calibri" pitchFamily="34" charset="0"/>
              </a:rPr>
              <a:t>, pudiendo alcanzar hasta el</a:t>
            </a:r>
            <a:r>
              <a:rPr lang="es-ES" sz="3200" b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3200" dirty="0">
                <a:solidFill>
                  <a:srgbClr val="333399"/>
                </a:solidFill>
                <a:latin typeface="Calibri" pitchFamily="34" charset="0"/>
              </a:rPr>
              <a:t>80% </a:t>
            </a:r>
            <a:r>
              <a:rPr lang="es-ES" sz="3200" b="0" dirty="0">
                <a:solidFill>
                  <a:schemeClr val="tx1"/>
                </a:solidFill>
                <a:latin typeface="Calibri" pitchFamily="34" charset="0"/>
              </a:rPr>
              <a:t>con ciertos requisitos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590B720-8547-CD7F-250E-D81E1BA799E0}"/>
              </a:ext>
            </a:extLst>
          </p:cNvPr>
          <p:cNvGrpSpPr/>
          <p:nvPr/>
        </p:nvGrpSpPr>
        <p:grpSpPr>
          <a:xfrm>
            <a:off x="152400" y="3075809"/>
            <a:ext cx="6591443" cy="4135381"/>
            <a:chOff x="524178" y="3429844"/>
            <a:chExt cx="5593866" cy="3509515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44FEEBAC-A5F5-69C6-F088-A3DBAAB166B8}"/>
                </a:ext>
              </a:extLst>
            </p:cNvPr>
            <p:cNvSpPr/>
            <p:nvPr/>
          </p:nvSpPr>
          <p:spPr>
            <a:xfrm>
              <a:off x="911218" y="4753998"/>
              <a:ext cx="922896" cy="924925"/>
            </a:xfrm>
            <a:custGeom>
              <a:avLst/>
              <a:gdLst/>
              <a:ahLst/>
              <a:cxnLst/>
              <a:rect l="l" t="t" r="r" b="b"/>
              <a:pathLst>
                <a:path w="833119" h="833120">
                  <a:moveTo>
                    <a:pt x="516572" y="537883"/>
                  </a:moveTo>
                  <a:lnTo>
                    <a:pt x="416699" y="290245"/>
                  </a:lnTo>
                  <a:lnTo>
                    <a:pt x="316826" y="537883"/>
                  </a:lnTo>
                  <a:lnTo>
                    <a:pt x="326212" y="547420"/>
                  </a:lnTo>
                  <a:lnTo>
                    <a:pt x="416699" y="506818"/>
                  </a:lnTo>
                  <a:lnTo>
                    <a:pt x="507187" y="547420"/>
                  </a:lnTo>
                  <a:lnTo>
                    <a:pt x="516572" y="537883"/>
                  </a:lnTo>
                  <a:close/>
                </a:path>
                <a:path w="833119" h="833120">
                  <a:moveTo>
                    <a:pt x="832827" y="416420"/>
                  </a:moveTo>
                  <a:lnTo>
                    <a:pt x="830211" y="369239"/>
                  </a:lnTo>
                  <a:lnTo>
                    <a:pt x="822413" y="323202"/>
                  </a:lnTo>
                  <a:lnTo>
                    <a:pt x="809599" y="278650"/>
                  </a:lnTo>
                  <a:lnTo>
                    <a:pt x="807872" y="274485"/>
                  </a:lnTo>
                  <a:lnTo>
                    <a:pt x="807872" y="416420"/>
                  </a:lnTo>
                  <a:lnTo>
                    <a:pt x="804506" y="468083"/>
                  </a:lnTo>
                  <a:lnTo>
                    <a:pt x="794562" y="518210"/>
                  </a:lnTo>
                  <a:lnTo>
                    <a:pt x="778243" y="566293"/>
                  </a:lnTo>
                  <a:lnTo>
                    <a:pt x="755764" y="611835"/>
                  </a:lnTo>
                  <a:lnTo>
                    <a:pt x="727341" y="654304"/>
                  </a:lnTo>
                  <a:lnTo>
                    <a:pt x="693191" y="693204"/>
                  </a:lnTo>
                  <a:lnTo>
                    <a:pt x="654291" y="727354"/>
                  </a:lnTo>
                  <a:lnTo>
                    <a:pt x="611822" y="755777"/>
                  </a:lnTo>
                  <a:lnTo>
                    <a:pt x="566293" y="778256"/>
                  </a:lnTo>
                  <a:lnTo>
                    <a:pt x="518198" y="794575"/>
                  </a:lnTo>
                  <a:lnTo>
                    <a:pt x="468071" y="804519"/>
                  </a:lnTo>
                  <a:lnTo>
                    <a:pt x="416407" y="807872"/>
                  </a:lnTo>
                  <a:lnTo>
                    <a:pt x="364756" y="804519"/>
                  </a:lnTo>
                  <a:lnTo>
                    <a:pt x="314617" y="794575"/>
                  </a:lnTo>
                  <a:lnTo>
                    <a:pt x="266534" y="778256"/>
                  </a:lnTo>
                  <a:lnTo>
                    <a:pt x="221005" y="755777"/>
                  </a:lnTo>
                  <a:lnTo>
                    <a:pt x="178536" y="727354"/>
                  </a:lnTo>
                  <a:lnTo>
                    <a:pt x="139636" y="693204"/>
                  </a:lnTo>
                  <a:lnTo>
                    <a:pt x="105486" y="654304"/>
                  </a:lnTo>
                  <a:lnTo>
                    <a:pt x="77063" y="611835"/>
                  </a:lnTo>
                  <a:lnTo>
                    <a:pt x="54584" y="566293"/>
                  </a:lnTo>
                  <a:lnTo>
                    <a:pt x="38265" y="518210"/>
                  </a:lnTo>
                  <a:lnTo>
                    <a:pt x="28321" y="468083"/>
                  </a:lnTo>
                  <a:lnTo>
                    <a:pt x="24955" y="416420"/>
                  </a:lnTo>
                  <a:lnTo>
                    <a:pt x="28321" y="364756"/>
                  </a:lnTo>
                  <a:lnTo>
                    <a:pt x="38265" y="314629"/>
                  </a:lnTo>
                  <a:lnTo>
                    <a:pt x="54584" y="266547"/>
                  </a:lnTo>
                  <a:lnTo>
                    <a:pt x="77063" y="221018"/>
                  </a:lnTo>
                  <a:lnTo>
                    <a:pt x="105486" y="178549"/>
                  </a:lnTo>
                  <a:lnTo>
                    <a:pt x="139636" y="139649"/>
                  </a:lnTo>
                  <a:lnTo>
                    <a:pt x="178536" y="105486"/>
                  </a:lnTo>
                  <a:lnTo>
                    <a:pt x="221005" y="77076"/>
                  </a:lnTo>
                  <a:lnTo>
                    <a:pt x="266534" y="54597"/>
                  </a:lnTo>
                  <a:lnTo>
                    <a:pt x="314617" y="38277"/>
                  </a:lnTo>
                  <a:lnTo>
                    <a:pt x="364756" y="28333"/>
                  </a:lnTo>
                  <a:lnTo>
                    <a:pt x="416407" y="24968"/>
                  </a:lnTo>
                  <a:lnTo>
                    <a:pt x="468071" y="28333"/>
                  </a:lnTo>
                  <a:lnTo>
                    <a:pt x="518198" y="38277"/>
                  </a:lnTo>
                  <a:lnTo>
                    <a:pt x="566293" y="54597"/>
                  </a:lnTo>
                  <a:lnTo>
                    <a:pt x="611822" y="77076"/>
                  </a:lnTo>
                  <a:lnTo>
                    <a:pt x="654291" y="105486"/>
                  </a:lnTo>
                  <a:lnTo>
                    <a:pt x="693191" y="139649"/>
                  </a:lnTo>
                  <a:lnTo>
                    <a:pt x="727341" y="178549"/>
                  </a:lnTo>
                  <a:lnTo>
                    <a:pt x="755764" y="221018"/>
                  </a:lnTo>
                  <a:lnTo>
                    <a:pt x="778243" y="266547"/>
                  </a:lnTo>
                  <a:lnTo>
                    <a:pt x="794562" y="314629"/>
                  </a:lnTo>
                  <a:lnTo>
                    <a:pt x="804506" y="364756"/>
                  </a:lnTo>
                  <a:lnTo>
                    <a:pt x="807872" y="416420"/>
                  </a:lnTo>
                  <a:lnTo>
                    <a:pt x="807872" y="274485"/>
                  </a:lnTo>
                  <a:lnTo>
                    <a:pt x="791895" y="235927"/>
                  </a:lnTo>
                  <a:lnTo>
                    <a:pt x="769454" y="195351"/>
                  </a:lnTo>
                  <a:lnTo>
                    <a:pt x="742378" y="157264"/>
                  </a:lnTo>
                  <a:lnTo>
                    <a:pt x="710831" y="121996"/>
                  </a:lnTo>
                  <a:lnTo>
                    <a:pt x="675627" y="90462"/>
                  </a:lnTo>
                  <a:lnTo>
                    <a:pt x="637565" y="63385"/>
                  </a:lnTo>
                  <a:lnTo>
                    <a:pt x="596976" y="40932"/>
                  </a:lnTo>
                  <a:lnTo>
                    <a:pt x="558431" y="24968"/>
                  </a:lnTo>
                  <a:lnTo>
                    <a:pt x="509663" y="10426"/>
                  </a:lnTo>
                  <a:lnTo>
                    <a:pt x="463600" y="2628"/>
                  </a:lnTo>
                  <a:lnTo>
                    <a:pt x="416407" y="0"/>
                  </a:lnTo>
                  <a:lnTo>
                    <a:pt x="369214" y="2628"/>
                  </a:lnTo>
                  <a:lnTo>
                    <a:pt x="323164" y="10426"/>
                  </a:lnTo>
                  <a:lnTo>
                    <a:pt x="278587" y="23228"/>
                  </a:lnTo>
                  <a:lnTo>
                    <a:pt x="235839" y="40932"/>
                  </a:lnTo>
                  <a:lnTo>
                    <a:pt x="195262" y="63385"/>
                  </a:lnTo>
                  <a:lnTo>
                    <a:pt x="157200" y="90462"/>
                  </a:lnTo>
                  <a:lnTo>
                    <a:pt x="121996" y="121996"/>
                  </a:lnTo>
                  <a:lnTo>
                    <a:pt x="90449" y="157213"/>
                  </a:lnTo>
                  <a:lnTo>
                    <a:pt x="63373" y="195275"/>
                  </a:lnTo>
                  <a:lnTo>
                    <a:pt x="40919" y="235851"/>
                  </a:lnTo>
                  <a:lnTo>
                    <a:pt x="23228" y="278599"/>
                  </a:lnTo>
                  <a:lnTo>
                    <a:pt x="10414" y="323176"/>
                  </a:lnTo>
                  <a:lnTo>
                    <a:pt x="2616" y="369227"/>
                  </a:lnTo>
                  <a:lnTo>
                    <a:pt x="0" y="416420"/>
                  </a:lnTo>
                  <a:lnTo>
                    <a:pt x="2616" y="463613"/>
                  </a:lnTo>
                  <a:lnTo>
                    <a:pt x="10414" y="509676"/>
                  </a:lnTo>
                  <a:lnTo>
                    <a:pt x="23228" y="554240"/>
                  </a:lnTo>
                  <a:lnTo>
                    <a:pt x="40919" y="596988"/>
                  </a:lnTo>
                  <a:lnTo>
                    <a:pt x="63373" y="637565"/>
                  </a:lnTo>
                  <a:lnTo>
                    <a:pt x="90449" y="675640"/>
                  </a:lnTo>
                  <a:lnTo>
                    <a:pt x="121996" y="710844"/>
                  </a:lnTo>
                  <a:lnTo>
                    <a:pt x="157200" y="742391"/>
                  </a:lnTo>
                  <a:lnTo>
                    <a:pt x="195262" y="769454"/>
                  </a:lnTo>
                  <a:lnTo>
                    <a:pt x="235839" y="791908"/>
                  </a:lnTo>
                  <a:lnTo>
                    <a:pt x="278587" y="809612"/>
                  </a:lnTo>
                  <a:lnTo>
                    <a:pt x="323164" y="822426"/>
                  </a:lnTo>
                  <a:lnTo>
                    <a:pt x="369214" y="830211"/>
                  </a:lnTo>
                  <a:lnTo>
                    <a:pt x="416407" y="832840"/>
                  </a:lnTo>
                  <a:lnTo>
                    <a:pt x="463600" y="830211"/>
                  </a:lnTo>
                  <a:lnTo>
                    <a:pt x="509663" y="822426"/>
                  </a:lnTo>
                  <a:lnTo>
                    <a:pt x="554228" y="809612"/>
                  </a:lnTo>
                  <a:lnTo>
                    <a:pt x="596976" y="791908"/>
                  </a:lnTo>
                  <a:lnTo>
                    <a:pt x="637565" y="769454"/>
                  </a:lnTo>
                  <a:lnTo>
                    <a:pt x="675627" y="742391"/>
                  </a:lnTo>
                  <a:lnTo>
                    <a:pt x="710831" y="710844"/>
                  </a:lnTo>
                  <a:lnTo>
                    <a:pt x="742378" y="675640"/>
                  </a:lnTo>
                  <a:lnTo>
                    <a:pt x="769454" y="637565"/>
                  </a:lnTo>
                  <a:lnTo>
                    <a:pt x="791895" y="596988"/>
                  </a:lnTo>
                  <a:lnTo>
                    <a:pt x="809599" y="554240"/>
                  </a:lnTo>
                  <a:lnTo>
                    <a:pt x="822413" y="509676"/>
                  </a:lnTo>
                  <a:lnTo>
                    <a:pt x="830211" y="463613"/>
                  </a:lnTo>
                  <a:lnTo>
                    <a:pt x="832827" y="416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900CF049-B769-7F8D-1B73-147A4FB4F06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178" y="3429844"/>
              <a:ext cx="5593866" cy="35095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1 Título">
            <a:extLst>
              <a:ext uri="{FF2B5EF4-FFF2-40B4-BE49-F238E27FC236}">
                <a16:creationId xmlns:a16="http://schemas.microsoft.com/office/drawing/2014/main" id="{33013831-DAD1-CC82-6F88-99DD182AC056}"/>
              </a:ext>
            </a:extLst>
          </p:cNvPr>
          <p:cNvSpPr txBox="1">
            <a:spLocks/>
          </p:cNvSpPr>
          <p:nvPr/>
        </p:nvSpPr>
        <p:spPr>
          <a:xfrm>
            <a:off x="1219200" y="114300"/>
            <a:ext cx="12003881" cy="75724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>
              <a:defRPr/>
            </a:pPr>
            <a:r>
              <a:rPr lang="es-ES" sz="4800" b="1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Características de la subvención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6A72869-12A2-D37B-0940-0C3E119EB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488301"/>
              </p:ext>
            </p:extLst>
          </p:nvPr>
        </p:nvGraphicFramePr>
        <p:xfrm>
          <a:off x="7086600" y="5376090"/>
          <a:ext cx="11125200" cy="4872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9976">
                  <a:extLst>
                    <a:ext uri="{9D8B030D-6E8A-4147-A177-3AD203B41FA5}">
                      <a16:colId xmlns:a16="http://schemas.microsoft.com/office/drawing/2014/main" val="919065639"/>
                    </a:ext>
                  </a:extLst>
                </a:gridCol>
                <a:gridCol w="1135224">
                  <a:extLst>
                    <a:ext uri="{9D8B030D-6E8A-4147-A177-3AD203B41FA5}">
                      <a16:colId xmlns:a16="http://schemas.microsoft.com/office/drawing/2014/main" val="2205032500"/>
                    </a:ext>
                  </a:extLst>
                </a:gridCol>
              </a:tblGrid>
              <a:tr h="1463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2 trabajadores o socios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con relación laboral a tiempo completo y </a:t>
                      </a: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titulación oficial de al menos nivel 2 según el MECES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(o titulación universitaria oficial equivalente) </a:t>
                      </a:r>
                      <a:endParaRPr lang="es-E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08000" marT="108000" marB="10800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3200" dirty="0">
                          <a:solidFill>
                            <a:srgbClr val="333399"/>
                          </a:solidFill>
                          <a:effectLst/>
                        </a:rPr>
                        <a:t>5%</a:t>
                      </a:r>
                      <a:endParaRPr lang="es-ES" sz="3200" dirty="0">
                        <a:solidFill>
                          <a:srgbClr val="3333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967521"/>
                  </a:ext>
                </a:extLst>
              </a:tr>
              <a:tr h="1191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1 socio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con relación laboral a tiempo completo que acredite </a:t>
                      </a: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experiencia investigadora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por un periodo </a:t>
                      </a: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superior a 2 años</a:t>
                      </a:r>
                      <a:endParaRPr lang="es-ES" sz="2400" dirty="0">
                        <a:solidFill>
                          <a:srgbClr val="3333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08000" marT="108000" marB="10800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3200" b="1" dirty="0">
                          <a:solidFill>
                            <a:srgbClr val="333399"/>
                          </a:solidFill>
                          <a:effectLst/>
                        </a:rPr>
                        <a:t>5%</a:t>
                      </a:r>
                      <a:endParaRPr lang="es-ES" sz="3200" b="1" dirty="0">
                        <a:solidFill>
                          <a:srgbClr val="3333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301939"/>
                  </a:ext>
                </a:extLst>
              </a:tr>
              <a:tr h="1191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1 socio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con relación laboral a tiempo completo y </a:t>
                      </a: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titulación oficial de nivel 4 según el MECES</a:t>
                      </a:r>
                      <a:endParaRPr lang="es-ES" sz="2400" dirty="0">
                        <a:solidFill>
                          <a:srgbClr val="3333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08000" marT="108000" marB="10800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3200" b="1" dirty="0">
                          <a:solidFill>
                            <a:srgbClr val="333399"/>
                          </a:solidFill>
                          <a:effectLst/>
                        </a:rPr>
                        <a:t>10%</a:t>
                      </a:r>
                      <a:endParaRPr lang="es-ES" sz="3200" b="1" dirty="0">
                        <a:solidFill>
                          <a:srgbClr val="33339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357991"/>
                  </a:ext>
                </a:extLst>
              </a:tr>
              <a:tr h="10267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Tanto las titulaciones como la experiencia investigadora han de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guardar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2400" dirty="0">
                          <a:solidFill>
                            <a:srgbClr val="333399"/>
                          </a:solidFill>
                          <a:effectLst/>
                        </a:rPr>
                        <a:t>relación directa </a:t>
                      </a:r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con la especialización tecnológica del proyecto</a:t>
                      </a:r>
                      <a:endParaRPr lang="es-E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08000" marT="108000" marB="108000" anchor="ctr">
                    <a:lnL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57039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1652</Words>
  <Application>Microsoft Office PowerPoint</Application>
  <PresentationFormat>Personalizado</PresentationFormat>
  <Paragraphs>248</Paragraphs>
  <Slides>14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Arial</vt:lpstr>
      <vt:lpstr>Calibri</vt:lpstr>
      <vt:lpstr>Courier New</vt:lpstr>
      <vt:lpstr>Lucida Sans Unicode</vt:lpstr>
      <vt:lpstr>Segoe UI</vt:lpstr>
      <vt:lpstr>Symbol</vt:lpstr>
      <vt:lpstr>Tahoma</vt:lpstr>
      <vt:lpstr>Verdana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¡Contacta con nosotros!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Jaime Fernandez Cuesta - IDEPA</dc:creator>
  <cp:lastModifiedBy>Jaime Fernández Cuesta</cp:lastModifiedBy>
  <cp:revision>116</cp:revision>
  <cp:lastPrinted>2022-07-05T12:49:43Z</cp:lastPrinted>
  <dcterms:created xsi:type="dcterms:W3CDTF">2022-05-25T08:50:21Z</dcterms:created>
  <dcterms:modified xsi:type="dcterms:W3CDTF">2023-03-27T13:57:46Z</dcterms:modified>
</cp:coreProperties>
</file>