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63" r:id="rId5"/>
    <p:sldId id="261" r:id="rId6"/>
    <p:sldId id="260" r:id="rId7"/>
    <p:sldId id="259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1-22T15:59:33.698"/>
    </inkml:context>
    <inkml:brush xml:id="br0">
      <inkml:brushProperty name="width" value="0.05" units="cm"/>
      <inkml:brushProperty name="height" value="0.05" units="cm"/>
      <inkml:brushProperty name="color" value="#849398"/>
    </inkml:brush>
  </inkml:definitions>
  <inkml:trace contextRef="#ctx0" brushRef="#br0">2796 225 24575,'-19'-2'0,"-1"-1"0,1 0 0,0-2 0,-1 0 0,2-1 0,-29-13 0,-47-14 0,-195-27 0,170 36 0,-140-10 0,141 22 0,-138-7 0,-533 20 0,750 3 0,1 1 0,0 2 0,0 1 0,0 2 0,1 2 0,-43 19 0,28-11 0,15-4 0,1 2 0,0 2 0,1 1 0,-40 33 0,46-33 0,21-14 0,0 0 0,0 1 0,0 1 0,1-1 0,1 1 0,-1 0 0,1 1 0,1-1 0,0 1 0,0 0 0,1 1 0,0-1 0,1 1 0,0 0 0,-2 21 0,-1 15 0,3 0 0,3 65 0,0-97 0,0-3 0,1-1 0,0 1 0,1-1 0,0 1 0,1-1 0,0 0 0,0 0 0,2 0 0,-1-1 0,1 1 0,1-1 0,0 0 0,0-1 0,15 18 0,-8-14 0,2 0 0,0-1 0,0 0 0,1-1 0,0-1 0,1 0 0,0-2 0,20 8 0,102 41 0,209 55 0,-313-105 0,61 3 0,-59-7 0,57 11 0,-40-3 0,64 3 0,-2-1 0,26 21 0,-9-2 0,47-15 0,-35-5 0,9 1 0,220-11 0,-175-5 0,-49 5 0,163-5 0,-200-15 0,-39 5 0,-59 11 0,1 0 0,-1-1 0,0-1 0,0 0 0,0-1 0,-1-1 0,1 0 0,-1-1 0,-1 0 0,1-1 0,-1-1 0,-1 0 0,0-1 0,0 0 0,-1-1 0,0 0 0,-1 0 0,10-15 0,13-43 0,-10 16 0,-17 40 0,0 0 0,-1-1 0,-1 0 0,0 0 0,-1 0 0,-1 0 0,1-24 0,-5-108 0,-1 62 0,2 65 0,0 0 0,-1 0 0,-1 0 0,0 0 0,-2 1 0,0-1 0,-1 1 0,-1 0 0,0 0 0,-2 1 0,0 0 0,-16-22 0,17 29 0,-1 0 0,1 0 0,-1 1 0,-1 0 0,0 0 0,0 1 0,-1 1 0,0 0 0,0 0 0,-1 1 0,0 1 0,0-1 0,0 2 0,0 0 0,-1 1 0,0 0 0,1 0 0,-1 2 0,-14-1 0,-145-13 0,-35 0 0,162 15 0,5 2 0,0-2 0,0-2 0,0-1 0,0-3 0,-71-18 0,-55-26-1365,144 44-5461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1-22T15:59:48.831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2289 226 24575,'-7'-2'0,"0"0"0,1 0 0,-1-1 0,1 0 0,-1 0 0,-9-7 0,5 4 0,-8-4 0,0 0 0,-1 1 0,1 1 0,-2 1 0,1 1 0,-1 1 0,0 1 0,0 0 0,0 2 0,-29 0 0,20 2 0,0-1 0,1-1 0,-54-12 0,43 7 0,-70-5 0,-13-1 0,20 0 0,61 9 0,-48-11 0,58 9 0,-47-3 0,-11-2 0,-10-1 0,-1 4 0,-175 8 0,108 3 0,144-3 0,0 2 0,0 1 0,0 0 0,1 2 0,-1 1 0,1 0 0,0 2 0,1 1 0,-27 14 0,35-16 0,1 1 0,1 0 0,-1 1 0,1 0 0,1 1 0,0 0 0,0 1 0,1 1 0,1-1 0,-1 1 0,2 1 0,0 0 0,0 0 0,2 1 0,-11 27 0,14-33 0,1 1 0,0-1 0,1 0 0,0 1 0,0-1 0,1 1 0,0-1 0,0 1 0,1-1 0,0 1 0,1-1 0,-1 0 0,2 0 0,-1 1 0,4 6 0,0-4 0,0 0 0,0-1 0,1 0 0,1-1 0,-1 0 0,2 0 0,-1 0 0,1-1 0,16 11 0,4 0 0,0-2 0,2-1 0,0-1 0,1-1 0,0-2 0,50 11 0,-63-18 0,19 5 0,0-1 0,1-2 0,62 3 0,-64-8 0,56 11 0,-55-7 0,51 3 0,99 7 0,-4 0 0,-154-13 0,53 10 0,-53-7 0,54 4 0,309-10 0,-183-1 0,-189 1 0,0-2 0,0 0 0,-1-1 0,1-1 0,-1-1 0,0-1 0,34-14 0,-46 17 0,0-1 0,-1 0 0,1 0 0,-1 0 0,0-1 0,0-1 0,-1 1 0,0-1 0,0 0 0,0 0 0,0-1 0,-1 1 0,0-1 0,-1-1 0,1 1 0,-1-1 0,-1 1 0,0-1 0,0 0 0,0-1 0,1-10 0,-1-3 30,-1 0 0,-1 0 0,-2-30 0,0 43-154,0 1 0,0 0 1,-1 0-1,0 0 0,0 0 0,-1 0 1,0 0-1,0 1 0,-1-1 0,0 1 1,-10-13-1,1 6-6702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80E184-17BE-4914-9C69-6C53045E5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1BADF6A-4C43-4088-B91D-F9998EC20F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F848FF-31ED-4AA2-AB30-E35047B5F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7265-F4D1-4DA3-AE50-B04C9F6A5D92}" type="datetimeFigureOut">
              <a:rPr lang="es-ES" smtClean="0"/>
              <a:t>22/11/2021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98A2E1-2E5D-4FCC-9FA5-4B65F0082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135846-4C41-46A3-A0F9-FB1167ED1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6BE6-A163-4A91-8ADD-9152617783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2564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304EA6-A575-4916-9809-1EE66710E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D292656-524D-4485-ACA7-1BAF4F7A8A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D54841-16B3-4732-AB8E-FAC29243C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7265-F4D1-4DA3-AE50-B04C9F6A5D92}" type="datetimeFigureOut">
              <a:rPr lang="es-ES" smtClean="0"/>
              <a:t>22/11/2021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E98C47-517B-49B5-A603-DE94D901B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A69F53-C12F-4AD9-AC52-E4F6CBA63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6BE6-A163-4A91-8ADD-9152617783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949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70613F3-8703-4BB8-A406-E908AD6E8A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AF518B-23F7-4FD4-8F66-5D8B6F259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F5FEE6-9244-480C-9F47-5FC0030C6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7265-F4D1-4DA3-AE50-B04C9F6A5D92}" type="datetimeFigureOut">
              <a:rPr lang="es-ES" smtClean="0"/>
              <a:t>22/11/2021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65B407-0098-4A10-B489-93512CD37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3355D9-E338-4047-9999-ED5918F0C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6BE6-A163-4A91-8ADD-9152617783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5769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FECA90-D31C-4751-A475-C4634F327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8D0BBF-2503-45A4-8F0D-8A5DE98C2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EF7A9B-D13F-41DB-B895-D1B10AC5E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7265-F4D1-4DA3-AE50-B04C9F6A5D92}" type="datetimeFigureOut">
              <a:rPr lang="es-ES" smtClean="0"/>
              <a:t>22/11/2021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5F4BAF-2F90-4B6B-8591-E9D42D6A5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2D6CC1-73E7-401F-AE08-8021A4E05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6BE6-A163-4A91-8ADD-9152617783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5945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F80A87-EBAB-479A-BCD0-3FA2748B6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608455-8ACC-4799-BAA4-87FE653E30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C69D15-1055-4734-8C03-D56780B2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7265-F4D1-4DA3-AE50-B04C9F6A5D92}" type="datetimeFigureOut">
              <a:rPr lang="es-ES" smtClean="0"/>
              <a:t>22/11/2021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1DE5CD-D78B-4DF0-8713-D59DCD575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A6CE38-60A2-4C38-9D05-3C9E77D08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6BE6-A163-4A91-8ADD-9152617783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4536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997336-DEDB-4BF2-8BDE-9A845A17A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527E41-BD86-45B6-B0FB-FBBE072BF2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36F939-A1E3-47EC-A130-637B86A11D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CE6B728-B5D3-4FAB-B8E0-A04A1E4E5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7265-F4D1-4DA3-AE50-B04C9F6A5D92}" type="datetimeFigureOut">
              <a:rPr lang="es-ES" smtClean="0"/>
              <a:t>22/11/2021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AE7D5E4-A39A-4AA7-B62F-4C95954EE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2D2B054-9620-47F5-900F-D5BE14CBB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6BE6-A163-4A91-8ADD-9152617783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457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CC6F3F-9B78-4100-805C-B372A6CE1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1E536F4-102A-46FC-AF3B-F85993F12A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1DF2AA6-16F5-4990-8FF4-8E4690CCA3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292ECFD-139F-44FE-9A7A-3C73874F5B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EF5DA84-D88B-4CC2-9820-62B15FDB34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CE495E5-60BD-4EE8-8518-042A625F2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7265-F4D1-4DA3-AE50-B04C9F6A5D92}" type="datetimeFigureOut">
              <a:rPr lang="es-ES" smtClean="0"/>
              <a:t>22/11/2021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85D5200-A420-4AA1-9440-C67F57A06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8ABCD26-AF7A-4965-BAB8-0498F8DDC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6BE6-A163-4A91-8ADD-9152617783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5575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58DDA8-8776-4061-A950-1DDF93A8E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36433FC-3742-4C09-976A-B30078308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7265-F4D1-4DA3-AE50-B04C9F6A5D92}" type="datetimeFigureOut">
              <a:rPr lang="es-ES" smtClean="0"/>
              <a:t>22/11/2021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1315223-1438-44F7-8165-3A77C91A2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0097478-D876-4D36-A65C-A24FF392A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6BE6-A163-4A91-8ADD-9152617783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3640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C1D04E7-5AA8-4AFC-98F9-5C37BABA4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7265-F4D1-4DA3-AE50-B04C9F6A5D92}" type="datetimeFigureOut">
              <a:rPr lang="es-ES" smtClean="0"/>
              <a:t>22/11/2021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BC2F28F-91B1-4342-A58D-251B446B1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DA276CC-0DBD-448D-992B-97B5A5ECE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6BE6-A163-4A91-8ADD-9152617783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6225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063CBC-DAC4-4AEE-AABB-10A84EA81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F49DB2-4E73-4D55-ADCA-17DF7EE4D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0E61E3D-F60A-4F68-8809-C3CEC1AD0D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0520B4D-6F8E-40AF-B9E5-2A0159E81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7265-F4D1-4DA3-AE50-B04C9F6A5D92}" type="datetimeFigureOut">
              <a:rPr lang="es-ES" smtClean="0"/>
              <a:t>22/11/2021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6F5CB6-2A39-499B-A0E9-5E070CECA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E082D5-DC0D-451E-8F3A-954361328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6BE6-A163-4A91-8ADD-9152617783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6026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3C4421-0866-46AE-87B4-22F988C3B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814BD3B-16CD-4101-8F1A-19B980055D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1E61051-034F-400A-8075-E10A0C620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E623904-49FB-4101-859D-83A78C18F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7265-F4D1-4DA3-AE50-B04C9F6A5D92}" type="datetimeFigureOut">
              <a:rPr lang="es-ES" smtClean="0"/>
              <a:t>22/11/2021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9DEABF-CEB7-479F-8A90-8E7226CC9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8337ED5-235A-4A84-AF5B-888F7F617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6BE6-A163-4A91-8ADD-9152617783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2425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B79E0ED-EADF-4B7C-BF9F-364AE0830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94A8FDE-2068-447C-A8E9-5CF0670AC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580340-FDAC-42E6-869B-D999790D3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47265-F4D1-4DA3-AE50-B04C9F6A5D92}" type="datetimeFigureOut">
              <a:rPr lang="es-ES" smtClean="0"/>
              <a:t>22/11/2021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BC190D-900E-46B9-BAFE-0214125983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DA9AC3-B660-43C0-A773-BFAFD3897E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F6BE6-A163-4A91-8ADD-9152617783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225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jaime@idepa.es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5" Type="http://schemas.openxmlformats.org/officeDocument/2006/relationships/image" Target="../media/image5.png"/><Relationship Id="rId4" Type="http://schemas.openxmlformats.org/officeDocument/2006/relationships/customXml" Target="../ink/ink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epa.es/internacionalizacion/observatorio-europa-asturias-i-d-i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 descr="Interfaz de usuario gráfica, Sitio web&#10;&#10;Descripción generada automáticamente">
            <a:extLst>
              <a:ext uri="{FF2B5EF4-FFF2-40B4-BE49-F238E27FC236}">
                <a16:creationId xmlns:a16="http://schemas.microsoft.com/office/drawing/2014/main" id="{13BA8CA8-EDC7-45F9-BC46-74B4C67DD6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</p:spPr>
      </p:pic>
    </p:spTree>
    <p:extLst>
      <p:ext uri="{BB962C8B-B14F-4D97-AF65-F5344CB8AC3E}">
        <p14:creationId xmlns:p14="http://schemas.microsoft.com/office/powerpoint/2010/main" val="2382320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contenido 5" descr="Interfaz de usuario gráfica, Sitio web&#10;&#10;Descripción generada automáticamente">
            <a:extLst>
              <a:ext uri="{FF2B5EF4-FFF2-40B4-BE49-F238E27FC236}">
                <a16:creationId xmlns:a16="http://schemas.microsoft.com/office/drawing/2014/main" id="{D0C93E2F-2D08-4E75-B367-01C215DCAA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1250" b="88327"/>
          <a:stretch/>
        </p:blipFill>
        <p:spPr>
          <a:xfrm>
            <a:off x="0" y="0"/>
            <a:ext cx="12344400" cy="800557"/>
          </a:xfrm>
        </p:spPr>
      </p:pic>
      <p:pic>
        <p:nvPicPr>
          <p:cNvPr id="9" name="Marcador de contenido 5" descr="Interfaz de usuario gráfica, Sitio web&#10;&#10;Descripción generada automáticamente">
            <a:extLst>
              <a:ext uri="{FF2B5EF4-FFF2-40B4-BE49-F238E27FC236}">
                <a16:creationId xmlns:a16="http://schemas.microsoft.com/office/drawing/2014/main" id="{E952BD4F-6EDD-467D-A213-ED2BD51E29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89"/>
          <a:stretch/>
        </p:blipFill>
        <p:spPr>
          <a:xfrm>
            <a:off x="0" y="5609062"/>
            <a:ext cx="12192000" cy="1248938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7519FA09-AA82-4AEF-9AF4-9A7AF378BD0A}"/>
              </a:ext>
            </a:extLst>
          </p:cNvPr>
          <p:cNvSpPr txBox="1"/>
          <p:nvPr/>
        </p:nvSpPr>
        <p:spPr>
          <a:xfrm>
            <a:off x="1851179" y="1557719"/>
            <a:ext cx="810352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accent5">
                    <a:lumMod val="50000"/>
                  </a:schemeClr>
                </a:solidFill>
              </a:rPr>
              <a:t>Participación en H2020 y prioridades para el futuro: alineación con estrategia regional</a:t>
            </a:r>
          </a:p>
          <a:p>
            <a:endParaRPr lang="es-ES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s-ES" dirty="0"/>
          </a:p>
          <a:p>
            <a:r>
              <a:rPr lang="es-ES" dirty="0"/>
              <a:t>Jaime Fernández Cuesta</a:t>
            </a:r>
          </a:p>
          <a:p>
            <a:r>
              <a:rPr lang="es-ES" dirty="0"/>
              <a:t>Responsable del área de I+D+i Empresarial del IDEPA</a:t>
            </a:r>
          </a:p>
          <a:p>
            <a:endParaRPr lang="es-ES" dirty="0"/>
          </a:p>
          <a:p>
            <a:r>
              <a:rPr lang="es-ES" dirty="0">
                <a:hlinkClick r:id="rId3"/>
              </a:rPr>
              <a:t>jaime@idepa.es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1715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contenido 5" descr="Interfaz de usuario gráfica, Sitio web&#10;&#10;Descripción generada automáticamente">
            <a:extLst>
              <a:ext uri="{FF2B5EF4-FFF2-40B4-BE49-F238E27FC236}">
                <a16:creationId xmlns:a16="http://schemas.microsoft.com/office/drawing/2014/main" id="{D0C93E2F-2D08-4E75-B367-01C215DCAA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1250" b="88327"/>
          <a:stretch/>
        </p:blipFill>
        <p:spPr>
          <a:xfrm>
            <a:off x="0" y="0"/>
            <a:ext cx="12344400" cy="800557"/>
          </a:xfrm>
        </p:spPr>
      </p:pic>
      <p:pic>
        <p:nvPicPr>
          <p:cNvPr id="9" name="Marcador de contenido 5" descr="Interfaz de usuario gráfica, Sitio web&#10;&#10;Descripción generada automáticamente">
            <a:extLst>
              <a:ext uri="{FF2B5EF4-FFF2-40B4-BE49-F238E27FC236}">
                <a16:creationId xmlns:a16="http://schemas.microsoft.com/office/drawing/2014/main" id="{E952BD4F-6EDD-467D-A213-ED2BD51E29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89"/>
          <a:stretch/>
        </p:blipFill>
        <p:spPr>
          <a:xfrm>
            <a:off x="0" y="5609062"/>
            <a:ext cx="12192000" cy="1248938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6484D0E6-3901-4042-B7FB-AAB717CDD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1960" y="2000250"/>
            <a:ext cx="6782752" cy="3608812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B13E36C4-25EB-48E0-BDD9-2FD085A21E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127" y="1078230"/>
            <a:ext cx="6991350" cy="1066800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55608C05-A7B3-42CA-AD9B-75501D4AD99B}"/>
              </a:ext>
            </a:extLst>
          </p:cNvPr>
          <p:cNvSpPr txBox="1"/>
          <p:nvPr/>
        </p:nvSpPr>
        <p:spPr>
          <a:xfrm>
            <a:off x="544848" y="2605385"/>
            <a:ext cx="37071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dirty="0">
                <a:solidFill>
                  <a:schemeClr val="accent5">
                    <a:lumMod val="50000"/>
                  </a:schemeClr>
                </a:solidFill>
              </a:rPr>
              <a:t>Retorno H2020 Asturias</a:t>
            </a:r>
          </a:p>
        </p:txBody>
      </p:sp>
    </p:spTree>
    <p:extLst>
      <p:ext uri="{BB962C8B-B14F-4D97-AF65-F5344CB8AC3E}">
        <p14:creationId xmlns:p14="http://schemas.microsoft.com/office/powerpoint/2010/main" val="2359906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contenido 5" descr="Interfaz de usuario gráfica, Sitio web&#10;&#10;Descripción generada automáticamente">
            <a:extLst>
              <a:ext uri="{FF2B5EF4-FFF2-40B4-BE49-F238E27FC236}">
                <a16:creationId xmlns:a16="http://schemas.microsoft.com/office/drawing/2014/main" id="{D0C93E2F-2D08-4E75-B367-01C215DCAA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1250" b="88327"/>
          <a:stretch/>
        </p:blipFill>
        <p:spPr>
          <a:xfrm>
            <a:off x="0" y="0"/>
            <a:ext cx="12344400" cy="800557"/>
          </a:xfrm>
        </p:spPr>
      </p:pic>
      <p:pic>
        <p:nvPicPr>
          <p:cNvPr id="9" name="Marcador de contenido 5" descr="Interfaz de usuario gráfica, Sitio web&#10;&#10;Descripción generada automáticamente">
            <a:extLst>
              <a:ext uri="{FF2B5EF4-FFF2-40B4-BE49-F238E27FC236}">
                <a16:creationId xmlns:a16="http://schemas.microsoft.com/office/drawing/2014/main" id="{E952BD4F-6EDD-467D-A213-ED2BD51E29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89"/>
          <a:stretch/>
        </p:blipFill>
        <p:spPr>
          <a:xfrm>
            <a:off x="0" y="5609062"/>
            <a:ext cx="12192000" cy="1248938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CCBF2B50-02ED-4978-9895-B18D59AB9C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1487" y="1200150"/>
            <a:ext cx="4245293" cy="4143375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51D2B104-60A8-4E15-B190-C388B66F23F4}"/>
                  </a:ext>
                </a:extLst>
              </p14:cNvPr>
              <p14:cNvContentPartPr/>
              <p14:nvPr/>
            </p14:nvContentPartPr>
            <p14:xfrm>
              <a:off x="4250880" y="3542490"/>
              <a:ext cx="1294560" cy="459360"/>
            </p14:xfrm>
          </p:contentPart>
        </mc:Choice>
        <mc:Fallback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51D2B104-60A8-4E15-B190-C388B66F23F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242240" y="3533490"/>
                <a:ext cx="1312200" cy="477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4B6F687C-5FA7-4AC8-B559-6FAB9FD896FA}"/>
                  </a:ext>
                </a:extLst>
              </p14:cNvPr>
              <p14:cNvContentPartPr/>
              <p14:nvPr/>
            </p14:nvContentPartPr>
            <p14:xfrm>
              <a:off x="6845400" y="3907530"/>
              <a:ext cx="861840" cy="27648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4B6F687C-5FA7-4AC8-B559-6FAB9FD896F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836760" y="3898890"/>
                <a:ext cx="879480" cy="294120"/>
              </a:xfrm>
              <a:prstGeom prst="rect">
                <a:avLst/>
              </a:prstGeom>
            </p:spPr>
          </p:pic>
        </mc:Fallback>
      </mc:AlternateContent>
      <p:sp>
        <p:nvSpPr>
          <p:cNvPr id="11" name="CuadroTexto 10">
            <a:extLst>
              <a:ext uri="{FF2B5EF4-FFF2-40B4-BE49-F238E27FC236}">
                <a16:creationId xmlns:a16="http://schemas.microsoft.com/office/drawing/2014/main" id="{48C407F6-C69D-48BD-BDE9-15CCF2CFE92C}"/>
              </a:ext>
            </a:extLst>
          </p:cNvPr>
          <p:cNvSpPr txBox="1"/>
          <p:nvPr/>
        </p:nvSpPr>
        <p:spPr>
          <a:xfrm>
            <a:off x="559072" y="1240562"/>
            <a:ext cx="37071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dirty="0">
                <a:solidFill>
                  <a:schemeClr val="accent5">
                    <a:lumMod val="50000"/>
                  </a:schemeClr>
                </a:solidFill>
              </a:rPr>
              <a:t>Retorno H2020 Asturias</a:t>
            </a:r>
          </a:p>
        </p:txBody>
      </p:sp>
    </p:spTree>
    <p:extLst>
      <p:ext uri="{BB962C8B-B14F-4D97-AF65-F5344CB8AC3E}">
        <p14:creationId xmlns:p14="http://schemas.microsoft.com/office/powerpoint/2010/main" val="2690359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contenido 5" descr="Interfaz de usuario gráfica, Sitio web&#10;&#10;Descripción generada automáticamente">
            <a:extLst>
              <a:ext uri="{FF2B5EF4-FFF2-40B4-BE49-F238E27FC236}">
                <a16:creationId xmlns:a16="http://schemas.microsoft.com/office/drawing/2014/main" id="{D0C93E2F-2D08-4E75-B367-01C215DCAA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1250" b="88327"/>
          <a:stretch/>
        </p:blipFill>
        <p:spPr>
          <a:xfrm>
            <a:off x="0" y="0"/>
            <a:ext cx="12344400" cy="800557"/>
          </a:xfrm>
        </p:spPr>
      </p:pic>
      <p:pic>
        <p:nvPicPr>
          <p:cNvPr id="9" name="Marcador de contenido 5" descr="Interfaz de usuario gráfica, Sitio web&#10;&#10;Descripción generada automáticamente">
            <a:extLst>
              <a:ext uri="{FF2B5EF4-FFF2-40B4-BE49-F238E27FC236}">
                <a16:creationId xmlns:a16="http://schemas.microsoft.com/office/drawing/2014/main" id="{E952BD4F-6EDD-467D-A213-ED2BD51E29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89"/>
          <a:stretch/>
        </p:blipFill>
        <p:spPr>
          <a:xfrm>
            <a:off x="0" y="5609062"/>
            <a:ext cx="12192000" cy="1248938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FE5CD55B-6897-4C5D-9C8D-8ED234D73DF5}"/>
              </a:ext>
            </a:extLst>
          </p:cNvPr>
          <p:cNvSpPr txBox="1"/>
          <p:nvPr/>
        </p:nvSpPr>
        <p:spPr>
          <a:xfrm>
            <a:off x="1195966" y="1188873"/>
            <a:ext cx="931030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accent5">
                    <a:lumMod val="50000"/>
                  </a:schemeClr>
                </a:solidFill>
              </a:rPr>
              <a:t>Retorno H2020 Asturias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Temáticas vinculadas a los </a:t>
            </a:r>
            <a:r>
              <a:rPr lang="es-ES" dirty="0" err="1"/>
              <a:t>cluster</a:t>
            </a:r>
            <a:r>
              <a:rPr lang="es-ES" dirty="0"/>
              <a:t> en H2020	</a:t>
            </a:r>
          </a:p>
          <a:p>
            <a:r>
              <a:rPr lang="es-ES" dirty="0"/>
              <a:t>	</a:t>
            </a:r>
            <a:r>
              <a:rPr lang="es-ES" dirty="0" err="1"/>
              <a:t>Cluster</a:t>
            </a:r>
            <a:r>
              <a:rPr lang="es-ES" dirty="0"/>
              <a:t> 6  </a:t>
            </a:r>
            <a:r>
              <a:rPr lang="es-ES" dirty="0">
                <a:sym typeface="Wingdings" panose="05000000000000000000" pitchFamily="2" charset="2"/>
              </a:rPr>
              <a:t> </a:t>
            </a:r>
            <a:r>
              <a:rPr lang="es-ES" dirty="0"/>
              <a:t> BIO (seguridad alimentaria, agricultura, bioeconomía) 	3,8 M€ 	</a:t>
            </a:r>
          </a:p>
          <a:p>
            <a:r>
              <a:rPr lang="es-ES" dirty="0"/>
              <a:t>	</a:t>
            </a:r>
            <a:r>
              <a:rPr lang="es-ES" dirty="0" err="1"/>
              <a:t>Cluster</a:t>
            </a:r>
            <a:r>
              <a:rPr lang="es-ES" dirty="0"/>
              <a:t> 5 (clima) </a:t>
            </a:r>
            <a:r>
              <a:rPr lang="es-ES" dirty="0">
                <a:sym typeface="Wingdings" panose="05000000000000000000" pitchFamily="2" charset="2"/>
              </a:rPr>
              <a:t></a:t>
            </a:r>
            <a:r>
              <a:rPr lang="es-ES" dirty="0"/>
              <a:t> y MA (medioambiente) 1,2 M€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En BIO la participación academia-empresa ha estado muy equilibrada.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Observatorio Europa-Asturias I+D+i </a:t>
            </a:r>
          </a:p>
          <a:p>
            <a:r>
              <a:rPr lang="es-ES" sz="1600" i="1" dirty="0">
                <a:hlinkClick r:id="rId3"/>
              </a:rPr>
              <a:t>www.idepa.es/internacionalizacion/observatorio-europa-asturias-i-d-i</a:t>
            </a:r>
            <a:endParaRPr lang="es-ES" sz="1600" i="1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52183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contenido 5" descr="Interfaz de usuario gráfica, Sitio web&#10;&#10;Descripción generada automáticamente">
            <a:extLst>
              <a:ext uri="{FF2B5EF4-FFF2-40B4-BE49-F238E27FC236}">
                <a16:creationId xmlns:a16="http://schemas.microsoft.com/office/drawing/2014/main" id="{D0C93E2F-2D08-4E75-B367-01C215DCAA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1250" b="88327"/>
          <a:stretch/>
        </p:blipFill>
        <p:spPr>
          <a:xfrm>
            <a:off x="0" y="0"/>
            <a:ext cx="12344400" cy="800557"/>
          </a:xfrm>
        </p:spPr>
      </p:pic>
      <p:pic>
        <p:nvPicPr>
          <p:cNvPr id="9" name="Marcador de contenido 5" descr="Interfaz de usuario gráfica, Sitio web&#10;&#10;Descripción generada automáticamente">
            <a:extLst>
              <a:ext uri="{FF2B5EF4-FFF2-40B4-BE49-F238E27FC236}">
                <a16:creationId xmlns:a16="http://schemas.microsoft.com/office/drawing/2014/main" id="{E952BD4F-6EDD-467D-A213-ED2BD51E29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89"/>
          <a:stretch/>
        </p:blipFill>
        <p:spPr>
          <a:xfrm>
            <a:off x="0" y="5609062"/>
            <a:ext cx="12192000" cy="1248938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7519FA09-AA82-4AEF-9AF4-9A7AF378BD0A}"/>
              </a:ext>
            </a:extLst>
          </p:cNvPr>
          <p:cNvSpPr txBox="1"/>
          <p:nvPr/>
        </p:nvSpPr>
        <p:spPr>
          <a:xfrm>
            <a:off x="1854210" y="1187906"/>
            <a:ext cx="7494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accent5">
                    <a:lumMod val="50000"/>
                  </a:schemeClr>
                </a:solidFill>
              </a:rPr>
              <a:t>S3: Estrategia de Especialización Inteligente 2021-2027</a:t>
            </a:r>
            <a:endParaRPr lang="es-ES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61E8B5A5-D524-4DD8-8F76-2A0D6CAA48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040233"/>
              </p:ext>
            </p:extLst>
          </p:nvPr>
        </p:nvGraphicFramePr>
        <p:xfrm>
          <a:off x="1059307" y="1918996"/>
          <a:ext cx="10225786" cy="31568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4867">
                  <a:extLst>
                    <a:ext uri="{9D8B030D-6E8A-4147-A177-3AD203B41FA5}">
                      <a16:colId xmlns:a16="http://schemas.microsoft.com/office/drawing/2014/main" val="1872383237"/>
                    </a:ext>
                  </a:extLst>
                </a:gridCol>
                <a:gridCol w="3387012">
                  <a:extLst>
                    <a:ext uri="{9D8B030D-6E8A-4147-A177-3AD203B41FA5}">
                      <a16:colId xmlns:a16="http://schemas.microsoft.com/office/drawing/2014/main" val="3226246815"/>
                    </a:ext>
                  </a:extLst>
                </a:gridCol>
                <a:gridCol w="5233907">
                  <a:extLst>
                    <a:ext uri="{9D8B030D-6E8A-4147-A177-3AD203B41FA5}">
                      <a16:colId xmlns:a16="http://schemas.microsoft.com/office/drawing/2014/main" val="444522402"/>
                    </a:ext>
                  </a:extLst>
                </a:gridCol>
              </a:tblGrid>
              <a:tr h="339217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_tradnl" sz="1600" dirty="0">
                          <a:effectLst/>
                        </a:rPr>
                        <a:t>Ámbitos de especialización</a:t>
                      </a:r>
                      <a:endParaRPr lang="es-ES" sz="16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72" marR="53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_tradnl" sz="1600" dirty="0">
                          <a:effectLst/>
                        </a:rPr>
                        <a:t>Líneas </a:t>
                      </a:r>
                      <a:endParaRPr lang="es-ES" sz="16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72" marR="53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_tradnl" sz="1600" dirty="0">
                          <a:effectLst/>
                        </a:rPr>
                        <a:t>Retos</a:t>
                      </a:r>
                      <a:endParaRPr lang="es-ES" sz="16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72" marR="53172" marT="0" marB="0"/>
                </a:tc>
                <a:extLst>
                  <a:ext uri="{0D108BD9-81ED-4DB2-BD59-A6C34878D82A}">
                    <a16:rowId xmlns:a16="http://schemas.microsoft.com/office/drawing/2014/main" val="2723650773"/>
                  </a:ext>
                </a:extLst>
              </a:tr>
              <a:tr h="635145">
                <a:tc rowSpan="2">
                  <a:txBody>
                    <a:bodyPr/>
                    <a:lstStyle/>
                    <a:p>
                      <a:pPr marL="0" lvl="0" indent="0">
                        <a:lnSpc>
                          <a:spcPct val="105000"/>
                        </a:lnSpc>
                        <a:spcBef>
                          <a:spcPts val="600"/>
                        </a:spcBef>
                        <a:buFont typeface="+mj-lt"/>
                        <a:buNone/>
                      </a:pPr>
                      <a:r>
                        <a:rPr lang="es-ES_tradnl" sz="1400" dirty="0">
                          <a:effectLst/>
                        </a:rPr>
                        <a:t>  Agroalimentación</a:t>
                      </a:r>
                      <a:endParaRPr lang="es-E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72" marR="53172" marT="0" marB="0" anchor="ctr"/>
                </a:tc>
                <a:tc>
                  <a:txBody>
                    <a:bodyPr/>
                    <a:lstStyle/>
                    <a:p>
                      <a:pPr marL="177800" lvl="0" indent="0">
                        <a:lnSpc>
                          <a:spcPct val="105000"/>
                        </a:lnSpc>
                        <a:spcBef>
                          <a:spcPts val="600"/>
                        </a:spcBef>
                        <a:buFont typeface="+mj-lt"/>
                        <a:buNone/>
                      </a:pPr>
                      <a:r>
                        <a:rPr lang="es-ES" sz="1400" dirty="0">
                          <a:effectLst/>
                        </a:rPr>
                        <a:t>Innovación en productos y procesos del sector agroalimentario.</a:t>
                      </a:r>
                      <a:endParaRPr lang="es-E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72" marR="53172" marT="0" marB="0" anchor="ctr"/>
                </a:tc>
                <a:tc>
                  <a:txBody>
                    <a:bodyPr/>
                    <a:lstStyle/>
                    <a:p>
                      <a:pPr marL="177800" lvl="0" indent="-177800">
                        <a:lnSpc>
                          <a:spcPct val="10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_tradnl" sz="1400" dirty="0">
                          <a:effectLst/>
                        </a:rPr>
                        <a:t>Alimentos asturianos, saludables y seguros.</a:t>
                      </a:r>
                      <a:endParaRPr lang="es-ES" sz="1400" dirty="0">
                        <a:effectLst/>
                      </a:endParaRPr>
                    </a:p>
                    <a:p>
                      <a:pPr marL="177800" lvl="0" indent="-177800">
                        <a:lnSpc>
                          <a:spcPct val="10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_tradnl" sz="1400" dirty="0">
                          <a:effectLst/>
                        </a:rPr>
                        <a:t>Explotación sostenible de los recursos agrarios y pesqueros</a:t>
                      </a:r>
                      <a:endParaRPr lang="es-E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72" marR="53172" marT="0" marB="0" anchor="ctr"/>
                </a:tc>
                <a:extLst>
                  <a:ext uri="{0D108BD9-81ED-4DB2-BD59-A6C34878D82A}">
                    <a16:rowId xmlns:a16="http://schemas.microsoft.com/office/drawing/2014/main" val="2945992069"/>
                  </a:ext>
                </a:extLst>
              </a:tr>
              <a:tr h="57097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lvl="0" indent="0">
                        <a:lnSpc>
                          <a:spcPct val="105000"/>
                        </a:lnSpc>
                        <a:spcBef>
                          <a:spcPts val="600"/>
                        </a:spcBef>
                        <a:buFont typeface="+mj-lt"/>
                        <a:buNone/>
                      </a:pPr>
                      <a:r>
                        <a:rPr lang="es-ES_tradnl" sz="1400" dirty="0">
                          <a:effectLst/>
                        </a:rPr>
                        <a:t>Afianzamiento de la actividad en el Medio Rural</a:t>
                      </a:r>
                      <a:endParaRPr lang="es-E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72" marR="53172" marT="0" marB="0" anchor="ctr"/>
                </a:tc>
                <a:tc>
                  <a:txBody>
                    <a:bodyPr/>
                    <a:lstStyle/>
                    <a:p>
                      <a:pPr marL="177800" lvl="0" indent="-177800">
                        <a:lnSpc>
                          <a:spcPct val="105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_tradnl" sz="1400" dirty="0">
                          <a:effectLst/>
                        </a:rPr>
                        <a:t>Desarrollo de talento y emprendimiento en el Medio Rural.</a:t>
                      </a:r>
                      <a:endParaRPr lang="es-ES" sz="1400" dirty="0">
                        <a:effectLst/>
                      </a:endParaRPr>
                    </a:p>
                    <a:p>
                      <a:pPr marL="177800" lvl="0" indent="-17780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_tradnl" sz="1400" dirty="0">
                          <a:effectLst/>
                        </a:rPr>
                        <a:t>Comercialización digital desde el Medio Rural.</a:t>
                      </a:r>
                      <a:endParaRPr lang="es-E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72" marR="53172" marT="0" marB="0" anchor="ctr"/>
                </a:tc>
                <a:extLst>
                  <a:ext uri="{0D108BD9-81ED-4DB2-BD59-A6C34878D82A}">
                    <a16:rowId xmlns:a16="http://schemas.microsoft.com/office/drawing/2014/main" val="2023690170"/>
                  </a:ext>
                </a:extLst>
              </a:tr>
              <a:tr h="836178">
                <a:tc rowSpan="2">
                  <a:txBody>
                    <a:bodyPr/>
                    <a:lstStyle/>
                    <a:p>
                      <a:pPr marL="93663" lvl="0" indent="0">
                        <a:lnSpc>
                          <a:spcPct val="105000"/>
                        </a:lnSpc>
                        <a:buFont typeface="+mj-lt"/>
                        <a:buNone/>
                      </a:pPr>
                      <a:r>
                        <a:rPr lang="es-ES_tradnl" sz="1400" dirty="0">
                          <a:effectLst/>
                        </a:rPr>
                        <a:t>Patrimonio y Biodiversidad</a:t>
                      </a:r>
                      <a:endParaRPr lang="es-E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72" marR="53172" marT="0" marB="0" anchor="ctr"/>
                </a:tc>
                <a:tc>
                  <a:txBody>
                    <a:bodyPr/>
                    <a:lstStyle/>
                    <a:p>
                      <a:pPr marL="177800" lvl="0" indent="0">
                        <a:lnSpc>
                          <a:spcPct val="105000"/>
                        </a:lnSpc>
                        <a:buFont typeface="+mj-lt"/>
                        <a:buNone/>
                      </a:pPr>
                      <a:r>
                        <a:rPr lang="es-ES" sz="1400" dirty="0">
                          <a:effectLst/>
                        </a:rPr>
                        <a:t>Gestión de los activos naturales y culturales de Asturias</a:t>
                      </a:r>
                      <a:endParaRPr lang="es-E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72" marR="53172" marT="0" marB="0" anchor="ctr"/>
                </a:tc>
                <a:tc>
                  <a:txBody>
                    <a:bodyPr/>
                    <a:lstStyle/>
                    <a:p>
                      <a:pPr marL="177800" lvl="0" indent="-177800">
                        <a:lnSpc>
                          <a:spcPct val="10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_tradnl" sz="1400" dirty="0">
                          <a:effectLst/>
                        </a:rPr>
                        <a:t>Conservación de los ecosistemas naturales: Fauna y flora silvestre.</a:t>
                      </a:r>
                      <a:endParaRPr lang="es-ES" sz="1400" dirty="0">
                        <a:effectLst/>
                      </a:endParaRPr>
                    </a:p>
                    <a:p>
                      <a:pPr marL="177800" lvl="0" indent="-177800">
                        <a:lnSpc>
                          <a:spcPct val="10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_tradnl" sz="1400" dirty="0">
                          <a:effectLst/>
                        </a:rPr>
                        <a:t>Identificación, conservación, catalogación y divulgación del patrimonio cultural e histórico-artístico.</a:t>
                      </a:r>
                      <a:endParaRPr lang="es-E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72" marR="53172" marT="0" marB="0" anchor="ctr"/>
                </a:tc>
                <a:extLst>
                  <a:ext uri="{0D108BD9-81ED-4DB2-BD59-A6C34878D82A}">
                    <a16:rowId xmlns:a16="http://schemas.microsoft.com/office/drawing/2014/main" val="3414391486"/>
                  </a:ext>
                </a:extLst>
              </a:tr>
              <a:tr h="61285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lvl="0" indent="0">
                        <a:lnSpc>
                          <a:spcPct val="105000"/>
                        </a:lnSpc>
                        <a:buFont typeface="+mj-lt"/>
                        <a:buNone/>
                      </a:pPr>
                      <a:r>
                        <a:rPr lang="es-ES" sz="1400" dirty="0">
                          <a:effectLst/>
                        </a:rPr>
                        <a:t>Innovación turística con identidad de destino</a:t>
                      </a:r>
                      <a:endParaRPr lang="es-E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72" marR="53172" marT="0" marB="0" anchor="ctr"/>
                </a:tc>
                <a:tc>
                  <a:txBody>
                    <a:bodyPr/>
                    <a:lstStyle/>
                    <a:p>
                      <a:pPr marL="177800" lvl="0" indent="-177800">
                        <a:lnSpc>
                          <a:spcPct val="10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_tradnl" sz="1400" dirty="0">
                          <a:effectLst/>
                        </a:rPr>
                        <a:t>Desarrollar Asturias como destino turístico sostenible e inteligente.</a:t>
                      </a:r>
                      <a:endParaRPr lang="es-ES" sz="1400" dirty="0">
                        <a:effectLst/>
                      </a:endParaRPr>
                    </a:p>
                    <a:p>
                      <a:pPr marL="177800" lvl="0" indent="-177800">
                        <a:lnSpc>
                          <a:spcPct val="10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_tradnl" sz="1400" dirty="0">
                          <a:effectLst/>
                        </a:rPr>
                        <a:t>Digitalización como clave de la industria creativa.</a:t>
                      </a:r>
                      <a:endParaRPr lang="es-ES" sz="1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72" marR="53172" marT="0" marB="0" anchor="ctr"/>
                </a:tc>
                <a:extLst>
                  <a:ext uri="{0D108BD9-81ED-4DB2-BD59-A6C34878D82A}">
                    <a16:rowId xmlns:a16="http://schemas.microsoft.com/office/drawing/2014/main" val="3454930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3099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contenido 5" descr="Interfaz de usuario gráfica, Sitio web&#10;&#10;Descripción generada automáticamente">
            <a:extLst>
              <a:ext uri="{FF2B5EF4-FFF2-40B4-BE49-F238E27FC236}">
                <a16:creationId xmlns:a16="http://schemas.microsoft.com/office/drawing/2014/main" id="{D0C93E2F-2D08-4E75-B367-01C215DCAA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1250" b="88327"/>
          <a:stretch/>
        </p:blipFill>
        <p:spPr>
          <a:xfrm>
            <a:off x="0" y="0"/>
            <a:ext cx="12344400" cy="800557"/>
          </a:xfrm>
        </p:spPr>
      </p:pic>
      <p:pic>
        <p:nvPicPr>
          <p:cNvPr id="9" name="Marcador de contenido 5" descr="Interfaz de usuario gráfica, Sitio web&#10;&#10;Descripción generada automáticamente">
            <a:extLst>
              <a:ext uri="{FF2B5EF4-FFF2-40B4-BE49-F238E27FC236}">
                <a16:creationId xmlns:a16="http://schemas.microsoft.com/office/drawing/2014/main" id="{E952BD4F-6EDD-467D-A213-ED2BD51E29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89"/>
          <a:stretch/>
        </p:blipFill>
        <p:spPr>
          <a:xfrm>
            <a:off x="0" y="5609062"/>
            <a:ext cx="12192000" cy="1248938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9744567D-E803-41B8-9673-3C06041DA999}"/>
              </a:ext>
            </a:extLst>
          </p:cNvPr>
          <p:cNvSpPr txBox="1"/>
          <p:nvPr/>
        </p:nvSpPr>
        <p:spPr>
          <a:xfrm>
            <a:off x="313127" y="980963"/>
            <a:ext cx="11565745" cy="459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s-ES" sz="1600" dirty="0"/>
              <a:t>09.30 -10:00   </a:t>
            </a:r>
            <a:r>
              <a:rPr lang="es-ES" b="1" dirty="0"/>
              <a:t>Participación en H2020 y prioridades para el futuro: alineación con estrategia regional</a:t>
            </a:r>
          </a:p>
          <a:p>
            <a:pPr algn="l" defTabSz="1254125">
              <a:spcBef>
                <a:spcPts val="300"/>
              </a:spcBef>
              <a:spcAft>
                <a:spcPts val="300"/>
              </a:spcAft>
            </a:pPr>
            <a:r>
              <a:rPr lang="es-ES" dirty="0"/>
              <a:t>	</a:t>
            </a:r>
            <a:r>
              <a:rPr lang="es-ES" sz="1600" i="1" dirty="0"/>
              <a:t>Jaime Fernández Cuesta, Responsable del Área de I+D+i Empresarial del IDEPA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s-ES" sz="1600" dirty="0"/>
              <a:t>10.00 - 11:00  </a:t>
            </a:r>
            <a:r>
              <a:rPr lang="es-ES" b="1" dirty="0"/>
              <a:t>Capacidades regionales. Identificación de líneas de interés en el WP 2021 -2022 (convocatorias 2022) </a:t>
            </a:r>
          </a:p>
          <a:p>
            <a:pPr marL="1433513" lvl="2" indent="-179388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s-ES" sz="1600" i="1" dirty="0"/>
              <a:t>Juan Díaz, gerente de ASINCAR</a:t>
            </a:r>
          </a:p>
          <a:p>
            <a:pPr marL="1433513" lvl="2" indent="-179388">
              <a:buFont typeface="Arial" panose="020B0604020202020204" pitchFamily="34" charset="0"/>
              <a:buChar char="•"/>
            </a:pPr>
            <a:r>
              <a:rPr lang="es-ES" sz="1600" i="1" dirty="0"/>
              <a:t>Juan Majada, director de CETEMAS</a:t>
            </a:r>
          </a:p>
          <a:p>
            <a:pPr marL="1433513" lvl="2" indent="-179388">
              <a:buFont typeface="Arial" panose="020B0604020202020204" pitchFamily="34" charset="0"/>
              <a:buChar char="•"/>
            </a:pPr>
            <a:r>
              <a:rPr lang="es-ES" sz="1600" i="1" dirty="0"/>
              <a:t>María Fernández García, directora del Instituto de Productos Lácteos (IPLA)</a:t>
            </a:r>
          </a:p>
          <a:p>
            <a:pPr marL="1433513" lvl="2" indent="-179388">
              <a:buFont typeface="Arial" panose="020B0604020202020204" pitchFamily="34" charset="0"/>
              <a:buChar char="•"/>
            </a:pPr>
            <a:r>
              <a:rPr lang="es-ES" sz="1600" i="1" dirty="0"/>
              <a:t>Paola </a:t>
            </a:r>
            <a:r>
              <a:rPr lang="es-ES" sz="1600" i="1" dirty="0" err="1"/>
              <a:t>Laiolo</a:t>
            </a:r>
            <a:r>
              <a:rPr lang="es-ES" sz="1600" i="1" dirty="0"/>
              <a:t>, directora del Instituto Mixto de Investigación y Biodiversidad (IMIB)</a:t>
            </a:r>
          </a:p>
          <a:p>
            <a:pPr marL="1433513" lvl="2" indent="-179388">
              <a:buFont typeface="Arial" panose="020B0604020202020204" pitchFamily="34" charset="0"/>
              <a:buChar char="•"/>
            </a:pPr>
            <a:r>
              <a:rPr lang="es-ES" sz="1600" i="1" dirty="0"/>
              <a:t>Rafael González-Quirós Fernández, director del Centro Oceanográfico de Gijón</a:t>
            </a:r>
          </a:p>
          <a:p>
            <a:pPr marL="1433513" lvl="2" indent="-179388">
              <a:buFont typeface="Arial" panose="020B0604020202020204" pitchFamily="34" charset="0"/>
              <a:buChar char="•"/>
            </a:pPr>
            <a:r>
              <a:rPr lang="es-ES" sz="1600" i="1" dirty="0"/>
              <a:t>Carmen Díaz Monforte, jefa del departamento de Investigación y Servicios Tecnológicos SERIDA</a:t>
            </a:r>
          </a:p>
          <a:p>
            <a:pPr marL="1433513" lvl="2" indent="-179388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" sz="1600" i="1" dirty="0"/>
              <a:t>Cecilia Díaz- Méndez, directora del Grupo de Investigación en Sociología de la Alimentación Universidad de Oviedo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s-ES" sz="1600" dirty="0"/>
              <a:t> 11.00 - 11.15   Pausa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s-ES" dirty="0"/>
              <a:t> </a:t>
            </a:r>
            <a:r>
              <a:rPr lang="es-ES" sz="1600" dirty="0"/>
              <a:t>11.15 - 12.30   </a:t>
            </a:r>
            <a:r>
              <a:rPr lang="es-ES" b="1" dirty="0"/>
              <a:t>Ámbitos de investigación del </a:t>
            </a:r>
            <a:r>
              <a:rPr lang="es-ES" b="1" dirty="0" err="1"/>
              <a:t>Cluster</a:t>
            </a:r>
            <a:r>
              <a:rPr lang="es-ES" b="1" dirty="0"/>
              <a:t> 6 y el </a:t>
            </a:r>
            <a:r>
              <a:rPr lang="es-ES" b="1" dirty="0" err="1"/>
              <a:t>Cluster</a:t>
            </a:r>
            <a:r>
              <a:rPr lang="es-ES" b="1" dirty="0"/>
              <a:t> 5 (sólo clima) y consejos para una participación exitosa</a:t>
            </a:r>
          </a:p>
          <a:p>
            <a:pPr marL="1258888" lvl="3">
              <a:spcBef>
                <a:spcPts val="300"/>
              </a:spcBef>
              <a:spcAft>
                <a:spcPts val="300"/>
              </a:spcAft>
            </a:pPr>
            <a:r>
              <a:rPr lang="es-ES" sz="1600" i="1" dirty="0"/>
              <a:t>Marta Conde Vidal, dirección de Programas de la UE y Cooperación Territorial CDTI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s-ES" sz="1600" dirty="0"/>
              <a:t> 12.30 - 13.00   Debate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s-ES" dirty="0"/>
              <a:t> </a:t>
            </a:r>
            <a:r>
              <a:rPr lang="es-ES" sz="1600" dirty="0"/>
              <a:t>13.00 	        </a:t>
            </a:r>
            <a:r>
              <a:rPr lang="es-ES" b="1" dirty="0"/>
              <a:t>Cierre:  </a:t>
            </a:r>
            <a:r>
              <a:rPr lang="es-ES" b="1" i="1" dirty="0"/>
              <a:t>Borja Sánchez, consejero de Ciencia, Innovación y Universidad</a:t>
            </a:r>
          </a:p>
        </p:txBody>
      </p:sp>
    </p:spTree>
    <p:extLst>
      <p:ext uri="{BB962C8B-B14F-4D97-AF65-F5344CB8AC3E}">
        <p14:creationId xmlns:p14="http://schemas.microsoft.com/office/powerpoint/2010/main" val="40982407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428</Words>
  <Application>Microsoft Office PowerPoint</Application>
  <PresentationFormat>Panorámica</PresentationFormat>
  <Paragraphs>55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Isabel Cortina Martínez</dc:creator>
  <cp:lastModifiedBy>Jaime Fernández Cuesta</cp:lastModifiedBy>
  <cp:revision>14</cp:revision>
  <dcterms:created xsi:type="dcterms:W3CDTF">2021-11-10T09:14:27Z</dcterms:created>
  <dcterms:modified xsi:type="dcterms:W3CDTF">2021-11-22T16:28:48Z</dcterms:modified>
</cp:coreProperties>
</file>