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61" r:id="rId3"/>
    <p:sldId id="257" r:id="rId4"/>
    <p:sldId id="262" r:id="rId5"/>
    <p:sldId id="260" r:id="rId6"/>
    <p:sldId id="263" r:id="rId7"/>
    <p:sldId id="258" r:id="rId8"/>
    <p:sldId id="282" r:id="rId9"/>
    <p:sldId id="278" r:id="rId10"/>
    <p:sldId id="281" r:id="rId11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333399"/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6100" y="2369071"/>
            <a:ext cx="1465580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6100" y="6482244"/>
            <a:ext cx="1465580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28723" y="3539650"/>
            <a:ext cx="16297275" cy="3209925"/>
          </a:xfrm>
          <a:custGeom>
            <a:avLst/>
            <a:gdLst/>
            <a:ahLst/>
            <a:cxnLst/>
            <a:rect l="l" t="t" r="r" b="b"/>
            <a:pathLst>
              <a:path w="16297275" h="3209925">
                <a:moveTo>
                  <a:pt x="15929365" y="3209924"/>
                </a:moveTo>
                <a:lnTo>
                  <a:pt x="367860" y="3209924"/>
                </a:lnTo>
                <a:lnTo>
                  <a:pt x="321808" y="3207048"/>
                </a:lnTo>
                <a:lnTo>
                  <a:pt x="277437" y="3198652"/>
                </a:lnTo>
                <a:lnTo>
                  <a:pt x="235096" y="3185084"/>
                </a:lnTo>
                <a:lnTo>
                  <a:pt x="195133" y="3166694"/>
                </a:lnTo>
                <a:lnTo>
                  <a:pt x="157897" y="3143831"/>
                </a:lnTo>
                <a:lnTo>
                  <a:pt x="123736" y="3116843"/>
                </a:lnTo>
                <a:lnTo>
                  <a:pt x="92999" y="3086079"/>
                </a:lnTo>
                <a:lnTo>
                  <a:pt x="66035" y="3051888"/>
                </a:lnTo>
                <a:lnTo>
                  <a:pt x="43192" y="3014620"/>
                </a:lnTo>
                <a:lnTo>
                  <a:pt x="24818" y="2974622"/>
                </a:lnTo>
                <a:lnTo>
                  <a:pt x="11262" y="2932243"/>
                </a:lnTo>
                <a:lnTo>
                  <a:pt x="2873" y="2887833"/>
                </a:lnTo>
                <a:lnTo>
                  <a:pt x="0" y="2841741"/>
                </a:lnTo>
                <a:lnTo>
                  <a:pt x="0" y="368183"/>
                </a:lnTo>
                <a:lnTo>
                  <a:pt x="2873" y="322091"/>
                </a:lnTo>
                <a:lnTo>
                  <a:pt x="11262" y="277681"/>
                </a:lnTo>
                <a:lnTo>
                  <a:pt x="24818" y="235302"/>
                </a:lnTo>
                <a:lnTo>
                  <a:pt x="43192" y="195304"/>
                </a:lnTo>
                <a:lnTo>
                  <a:pt x="66035" y="158035"/>
                </a:lnTo>
                <a:lnTo>
                  <a:pt x="92999" y="123845"/>
                </a:lnTo>
                <a:lnTo>
                  <a:pt x="123736" y="93081"/>
                </a:lnTo>
                <a:lnTo>
                  <a:pt x="157897" y="66093"/>
                </a:lnTo>
                <a:lnTo>
                  <a:pt x="195133" y="43230"/>
                </a:lnTo>
                <a:lnTo>
                  <a:pt x="235096" y="24840"/>
                </a:lnTo>
                <a:lnTo>
                  <a:pt x="277437" y="11272"/>
                </a:lnTo>
                <a:lnTo>
                  <a:pt x="321808" y="2876"/>
                </a:lnTo>
                <a:lnTo>
                  <a:pt x="367860" y="0"/>
                </a:lnTo>
                <a:lnTo>
                  <a:pt x="15929365" y="0"/>
                </a:lnTo>
                <a:lnTo>
                  <a:pt x="15975417" y="2876"/>
                </a:lnTo>
                <a:lnTo>
                  <a:pt x="16019789" y="11272"/>
                </a:lnTo>
                <a:lnTo>
                  <a:pt x="16062130" y="24840"/>
                </a:lnTo>
                <a:lnTo>
                  <a:pt x="16102093" y="43230"/>
                </a:lnTo>
                <a:lnTo>
                  <a:pt x="16139329" y="66093"/>
                </a:lnTo>
                <a:lnTo>
                  <a:pt x="16173490" y="93081"/>
                </a:lnTo>
                <a:lnTo>
                  <a:pt x="16204227" y="123845"/>
                </a:lnTo>
                <a:lnTo>
                  <a:pt x="16231191" y="158035"/>
                </a:lnTo>
                <a:lnTo>
                  <a:pt x="16254034" y="195304"/>
                </a:lnTo>
                <a:lnTo>
                  <a:pt x="16272408" y="235302"/>
                </a:lnTo>
                <a:lnTo>
                  <a:pt x="16285963" y="277681"/>
                </a:lnTo>
                <a:lnTo>
                  <a:pt x="16294352" y="322091"/>
                </a:lnTo>
                <a:lnTo>
                  <a:pt x="16297226" y="368183"/>
                </a:lnTo>
                <a:lnTo>
                  <a:pt x="16297226" y="2841741"/>
                </a:lnTo>
                <a:lnTo>
                  <a:pt x="16294352" y="2887833"/>
                </a:lnTo>
                <a:lnTo>
                  <a:pt x="16285963" y="2932243"/>
                </a:lnTo>
                <a:lnTo>
                  <a:pt x="16272408" y="2974622"/>
                </a:lnTo>
                <a:lnTo>
                  <a:pt x="16254034" y="3014620"/>
                </a:lnTo>
                <a:lnTo>
                  <a:pt x="16231191" y="3051888"/>
                </a:lnTo>
                <a:lnTo>
                  <a:pt x="16204227" y="3086079"/>
                </a:lnTo>
                <a:lnTo>
                  <a:pt x="16173490" y="3116843"/>
                </a:lnTo>
                <a:lnTo>
                  <a:pt x="16139329" y="3143831"/>
                </a:lnTo>
                <a:lnTo>
                  <a:pt x="16102093" y="3166694"/>
                </a:lnTo>
                <a:lnTo>
                  <a:pt x="16062130" y="3185084"/>
                </a:lnTo>
                <a:lnTo>
                  <a:pt x="16019789" y="3198652"/>
                </a:lnTo>
                <a:lnTo>
                  <a:pt x="15975417" y="3207048"/>
                </a:lnTo>
                <a:lnTo>
                  <a:pt x="15929365" y="3209924"/>
                </a:lnTo>
                <a:close/>
              </a:path>
            </a:pathLst>
          </a:custGeom>
          <a:solidFill>
            <a:srgbClr val="FFFFFF">
              <a:alpha val="517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5677" y="4495864"/>
            <a:ext cx="795664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0473" y="2774946"/>
            <a:ext cx="13927052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jhiginiofg@idepa.es" TargetMode="External"/><Relationship Id="rId3" Type="http://schemas.openxmlformats.org/officeDocument/2006/relationships/image" Target="../media/image16.jpg"/><Relationship Id="rId7" Type="http://schemas.openxmlformats.org/officeDocument/2006/relationships/hyperlink" Target="mailto:joseangelvc@idepa.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ulacg@idepa.es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mailto:daviddj@idepa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hyperlink" Target="https://youtu.be/h5Y0AF_0K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hyperlink" Target="https://sede.idepa.es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0" y="6286500"/>
            <a:ext cx="7334249" cy="2790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34200" y="993233"/>
            <a:ext cx="9587865" cy="42870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just"/>
            <a:r>
              <a:rPr lang="es-E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Subvenciones del IDEPA dirigidas a proyectos de inversión empresarial en el ámbito del Principado de Asturias (PIE)</a:t>
            </a:r>
          </a:p>
          <a:p>
            <a:pPr marL="12700" marR="5080" algn="just"/>
            <a:endParaRPr lang="es-E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/>
            <a:endParaRPr lang="es-E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/>
            <a:endParaRPr lang="es-E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/>
            <a:endParaRPr lang="es-E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/>
            <a:endParaRPr lang="es-E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just"/>
            <a:endParaRPr lang="es-E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algn="r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Llanera, a 18 de abril de 2023</a:t>
            </a:r>
            <a:endParaRPr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00054B46-2A54-89B8-48CD-4A846DF12F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90500"/>
            <a:ext cx="5687289" cy="96011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93617"/>
            <a:ext cx="8343265" cy="3733800"/>
            <a:chOff x="0" y="6293617"/>
            <a:chExt cx="8343265" cy="3733800"/>
          </a:xfrm>
        </p:grpSpPr>
        <p:sp>
          <p:nvSpPr>
            <p:cNvPr id="3" name="object 3"/>
            <p:cNvSpPr/>
            <p:nvPr/>
          </p:nvSpPr>
          <p:spPr>
            <a:xfrm>
              <a:off x="837555" y="6293617"/>
              <a:ext cx="7505700" cy="3733800"/>
            </a:xfrm>
            <a:custGeom>
              <a:avLst/>
              <a:gdLst/>
              <a:ahLst/>
              <a:cxnLst/>
              <a:rect l="l" t="t" r="r" b="b"/>
              <a:pathLst>
                <a:path w="7505700" h="3733800">
                  <a:moveTo>
                    <a:pt x="7162152" y="3733732"/>
                  </a:moveTo>
                  <a:lnTo>
                    <a:pt x="343547" y="3733732"/>
                  </a:lnTo>
                  <a:lnTo>
                    <a:pt x="297021" y="3730591"/>
                  </a:lnTo>
                  <a:lnTo>
                    <a:pt x="252369" y="3721443"/>
                  </a:lnTo>
                  <a:lnTo>
                    <a:pt x="210006" y="3706701"/>
                  </a:lnTo>
                  <a:lnTo>
                    <a:pt x="170345" y="3686780"/>
                  </a:lnTo>
                  <a:lnTo>
                    <a:pt x="133800" y="3662092"/>
                  </a:lnTo>
                  <a:lnTo>
                    <a:pt x="100785" y="3633051"/>
                  </a:lnTo>
                  <a:lnTo>
                    <a:pt x="71714" y="3600070"/>
                  </a:lnTo>
                  <a:lnTo>
                    <a:pt x="47000" y="3563563"/>
                  </a:lnTo>
                  <a:lnTo>
                    <a:pt x="27058" y="3523943"/>
                  </a:lnTo>
                  <a:lnTo>
                    <a:pt x="12302" y="3481624"/>
                  </a:lnTo>
                  <a:lnTo>
                    <a:pt x="3144" y="3437019"/>
                  </a:lnTo>
                  <a:lnTo>
                    <a:pt x="0" y="3390541"/>
                  </a:lnTo>
                  <a:lnTo>
                    <a:pt x="0" y="343191"/>
                  </a:lnTo>
                  <a:lnTo>
                    <a:pt x="3144" y="296713"/>
                  </a:lnTo>
                  <a:lnTo>
                    <a:pt x="12302" y="252108"/>
                  </a:lnTo>
                  <a:lnTo>
                    <a:pt x="27058" y="209788"/>
                  </a:lnTo>
                  <a:lnTo>
                    <a:pt x="47000" y="170168"/>
                  </a:lnTo>
                  <a:lnTo>
                    <a:pt x="71714" y="133661"/>
                  </a:lnTo>
                  <a:lnTo>
                    <a:pt x="100785" y="100681"/>
                  </a:lnTo>
                  <a:lnTo>
                    <a:pt x="133800" y="71640"/>
                  </a:lnTo>
                  <a:lnTo>
                    <a:pt x="170345" y="46952"/>
                  </a:lnTo>
                  <a:lnTo>
                    <a:pt x="210006" y="27030"/>
                  </a:lnTo>
                  <a:lnTo>
                    <a:pt x="252369" y="12289"/>
                  </a:lnTo>
                  <a:lnTo>
                    <a:pt x="297021" y="3141"/>
                  </a:lnTo>
                  <a:lnTo>
                    <a:pt x="343547" y="0"/>
                  </a:lnTo>
                  <a:lnTo>
                    <a:pt x="7162152" y="0"/>
                  </a:lnTo>
                  <a:lnTo>
                    <a:pt x="7208678" y="3141"/>
                  </a:lnTo>
                  <a:lnTo>
                    <a:pt x="7253330" y="12289"/>
                  </a:lnTo>
                  <a:lnTo>
                    <a:pt x="7295693" y="27030"/>
                  </a:lnTo>
                  <a:lnTo>
                    <a:pt x="7335354" y="46952"/>
                  </a:lnTo>
                  <a:lnTo>
                    <a:pt x="7371899" y="71640"/>
                  </a:lnTo>
                  <a:lnTo>
                    <a:pt x="7404914" y="100681"/>
                  </a:lnTo>
                  <a:lnTo>
                    <a:pt x="7433985" y="133661"/>
                  </a:lnTo>
                  <a:lnTo>
                    <a:pt x="7458698" y="170168"/>
                  </a:lnTo>
                  <a:lnTo>
                    <a:pt x="7478640" y="209788"/>
                  </a:lnTo>
                  <a:lnTo>
                    <a:pt x="7493397" y="252108"/>
                  </a:lnTo>
                  <a:lnTo>
                    <a:pt x="7502555" y="296713"/>
                  </a:lnTo>
                  <a:lnTo>
                    <a:pt x="7505699" y="343191"/>
                  </a:lnTo>
                  <a:lnTo>
                    <a:pt x="7505699" y="3390541"/>
                  </a:lnTo>
                  <a:lnTo>
                    <a:pt x="7502555" y="3437019"/>
                  </a:lnTo>
                  <a:lnTo>
                    <a:pt x="7493397" y="3481624"/>
                  </a:lnTo>
                  <a:lnTo>
                    <a:pt x="7478640" y="3523943"/>
                  </a:lnTo>
                  <a:lnTo>
                    <a:pt x="7458698" y="3563563"/>
                  </a:lnTo>
                  <a:lnTo>
                    <a:pt x="7433985" y="3600070"/>
                  </a:lnTo>
                  <a:lnTo>
                    <a:pt x="7404914" y="3633051"/>
                  </a:lnTo>
                  <a:lnTo>
                    <a:pt x="7371899" y="3662092"/>
                  </a:lnTo>
                  <a:lnTo>
                    <a:pt x="7335354" y="3686780"/>
                  </a:lnTo>
                  <a:lnTo>
                    <a:pt x="7295693" y="3706701"/>
                  </a:lnTo>
                  <a:lnTo>
                    <a:pt x="7253330" y="3721443"/>
                  </a:lnTo>
                  <a:lnTo>
                    <a:pt x="7208678" y="3730591"/>
                  </a:lnTo>
                  <a:lnTo>
                    <a:pt x="7162152" y="3733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92754"/>
              <a:ext cx="2414563" cy="270349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69823" y="8597767"/>
            <a:ext cx="3771899" cy="14382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0" y="2703687"/>
            <a:ext cx="5943600" cy="278956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766988" y="6993189"/>
            <a:ext cx="647700" cy="647700"/>
            <a:chOff x="2766988" y="6993189"/>
            <a:chExt cx="647700" cy="647700"/>
          </a:xfrm>
        </p:grpSpPr>
        <p:sp>
          <p:nvSpPr>
            <p:cNvPr id="8" name="object 8"/>
            <p:cNvSpPr/>
            <p:nvPr/>
          </p:nvSpPr>
          <p:spPr>
            <a:xfrm>
              <a:off x="2766988" y="6993189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49" y="647699"/>
                  </a:moveTo>
                  <a:lnTo>
                    <a:pt x="284204" y="645264"/>
                  </a:lnTo>
                  <a:lnTo>
                    <a:pt x="245160" y="637994"/>
                  </a:lnTo>
                  <a:lnTo>
                    <a:pt x="207300" y="626000"/>
                  </a:lnTo>
                  <a:lnTo>
                    <a:pt x="171188" y="609460"/>
                  </a:lnTo>
                  <a:lnTo>
                    <a:pt x="137372" y="588623"/>
                  </a:lnTo>
                  <a:lnTo>
                    <a:pt x="106365" y="563807"/>
                  </a:lnTo>
                  <a:lnTo>
                    <a:pt x="78629" y="535381"/>
                  </a:lnTo>
                  <a:lnTo>
                    <a:pt x="54578" y="503771"/>
                  </a:lnTo>
                  <a:lnTo>
                    <a:pt x="34578" y="469454"/>
                  </a:lnTo>
                  <a:lnTo>
                    <a:pt x="18930" y="432951"/>
                  </a:lnTo>
                  <a:lnTo>
                    <a:pt x="7869" y="394808"/>
                  </a:lnTo>
                  <a:lnTo>
                    <a:pt x="1559" y="355592"/>
                  </a:lnTo>
                  <a:lnTo>
                    <a:pt x="0" y="323849"/>
                  </a:lnTo>
                  <a:lnTo>
                    <a:pt x="97" y="315899"/>
                  </a:lnTo>
                  <a:lnTo>
                    <a:pt x="3504" y="276331"/>
                  </a:lnTo>
                  <a:lnTo>
                    <a:pt x="11730" y="237477"/>
                  </a:lnTo>
                  <a:lnTo>
                    <a:pt x="24651" y="199917"/>
                  </a:lnTo>
                  <a:lnTo>
                    <a:pt x="42073" y="164222"/>
                  </a:lnTo>
                  <a:lnTo>
                    <a:pt x="63731" y="130932"/>
                  </a:lnTo>
                  <a:lnTo>
                    <a:pt x="89300" y="100543"/>
                  </a:lnTo>
                  <a:lnTo>
                    <a:pt x="118401" y="73510"/>
                  </a:lnTo>
                  <a:lnTo>
                    <a:pt x="150592" y="50242"/>
                  </a:lnTo>
                  <a:lnTo>
                    <a:pt x="185386" y="31092"/>
                  </a:lnTo>
                  <a:lnTo>
                    <a:pt x="222261" y="16345"/>
                  </a:lnTo>
                  <a:lnTo>
                    <a:pt x="260669" y="6222"/>
                  </a:lnTo>
                  <a:lnTo>
                    <a:pt x="300028" y="877"/>
                  </a:lnTo>
                  <a:lnTo>
                    <a:pt x="323849" y="0"/>
                  </a:lnTo>
                  <a:lnTo>
                    <a:pt x="331800" y="97"/>
                  </a:lnTo>
                  <a:lnTo>
                    <a:pt x="371368" y="3504"/>
                  </a:lnTo>
                  <a:lnTo>
                    <a:pt x="410222" y="11730"/>
                  </a:lnTo>
                  <a:lnTo>
                    <a:pt x="447781" y="24651"/>
                  </a:lnTo>
                  <a:lnTo>
                    <a:pt x="483477" y="42073"/>
                  </a:lnTo>
                  <a:lnTo>
                    <a:pt x="516767" y="63731"/>
                  </a:lnTo>
                  <a:lnTo>
                    <a:pt x="547156" y="89300"/>
                  </a:lnTo>
                  <a:lnTo>
                    <a:pt x="574189" y="118401"/>
                  </a:lnTo>
                  <a:lnTo>
                    <a:pt x="597457" y="150592"/>
                  </a:lnTo>
                  <a:lnTo>
                    <a:pt x="616607" y="185386"/>
                  </a:lnTo>
                  <a:lnTo>
                    <a:pt x="631354" y="222261"/>
                  </a:lnTo>
                  <a:lnTo>
                    <a:pt x="641477" y="260669"/>
                  </a:lnTo>
                  <a:lnTo>
                    <a:pt x="646822" y="300028"/>
                  </a:lnTo>
                  <a:lnTo>
                    <a:pt x="647699" y="323849"/>
                  </a:lnTo>
                  <a:lnTo>
                    <a:pt x="647602" y="331800"/>
                  </a:lnTo>
                  <a:lnTo>
                    <a:pt x="644195" y="371368"/>
                  </a:lnTo>
                  <a:lnTo>
                    <a:pt x="635969" y="410222"/>
                  </a:lnTo>
                  <a:lnTo>
                    <a:pt x="623048" y="447781"/>
                  </a:lnTo>
                  <a:lnTo>
                    <a:pt x="605626" y="483477"/>
                  </a:lnTo>
                  <a:lnTo>
                    <a:pt x="583968" y="516767"/>
                  </a:lnTo>
                  <a:lnTo>
                    <a:pt x="558399" y="547156"/>
                  </a:lnTo>
                  <a:lnTo>
                    <a:pt x="529298" y="574189"/>
                  </a:lnTo>
                  <a:lnTo>
                    <a:pt x="497106" y="597457"/>
                  </a:lnTo>
                  <a:lnTo>
                    <a:pt x="462313" y="616607"/>
                  </a:lnTo>
                  <a:lnTo>
                    <a:pt x="425438" y="631354"/>
                  </a:lnTo>
                  <a:lnTo>
                    <a:pt x="387029" y="641477"/>
                  </a:lnTo>
                  <a:lnTo>
                    <a:pt x="347671" y="646822"/>
                  </a:lnTo>
                  <a:lnTo>
                    <a:pt x="323849" y="647699"/>
                  </a:lnTo>
                  <a:close/>
                </a:path>
              </a:pathLst>
            </a:custGeom>
            <a:solidFill>
              <a:srgbClr val="1B9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2234" y="7178593"/>
              <a:ext cx="380365" cy="309880"/>
            </a:xfrm>
            <a:custGeom>
              <a:avLst/>
              <a:gdLst/>
              <a:ahLst/>
              <a:cxnLst/>
              <a:rect l="l" t="t" r="r" b="b"/>
              <a:pathLst>
                <a:path w="380364" h="309879">
                  <a:moveTo>
                    <a:pt x="119338" y="309276"/>
                  </a:moveTo>
                  <a:lnTo>
                    <a:pt x="86915" y="306903"/>
                  </a:lnTo>
                  <a:lnTo>
                    <a:pt x="55965" y="300006"/>
                  </a:lnTo>
                  <a:lnTo>
                    <a:pt x="26866" y="288919"/>
                  </a:lnTo>
                  <a:lnTo>
                    <a:pt x="0" y="273977"/>
                  </a:lnTo>
                  <a:lnTo>
                    <a:pt x="6153" y="274786"/>
                  </a:lnTo>
                  <a:lnTo>
                    <a:pt x="12306" y="275110"/>
                  </a:lnTo>
                  <a:lnTo>
                    <a:pt x="18621" y="275110"/>
                  </a:lnTo>
                  <a:lnTo>
                    <a:pt x="45457" y="272836"/>
                  </a:lnTo>
                  <a:lnTo>
                    <a:pt x="70821" y="266265"/>
                  </a:lnTo>
                  <a:lnTo>
                    <a:pt x="94333" y="255778"/>
                  </a:lnTo>
                  <a:lnTo>
                    <a:pt x="115614" y="241754"/>
                  </a:lnTo>
                  <a:lnTo>
                    <a:pt x="91204" y="237376"/>
                  </a:lnTo>
                  <a:lnTo>
                    <a:pt x="70073" y="226047"/>
                  </a:lnTo>
                  <a:lnTo>
                    <a:pt x="53495" y="209009"/>
                  </a:lnTo>
                  <a:lnTo>
                    <a:pt x="42748" y="187509"/>
                  </a:lnTo>
                  <a:lnTo>
                    <a:pt x="47605" y="188480"/>
                  </a:lnTo>
                  <a:lnTo>
                    <a:pt x="52463" y="188966"/>
                  </a:lnTo>
                  <a:lnTo>
                    <a:pt x="64608" y="188966"/>
                  </a:lnTo>
                  <a:lnTo>
                    <a:pt x="71570" y="187994"/>
                  </a:lnTo>
                  <a:lnTo>
                    <a:pt x="78047" y="186213"/>
                  </a:lnTo>
                  <a:lnTo>
                    <a:pt x="53159" y="176500"/>
                  </a:lnTo>
                  <a:lnTo>
                    <a:pt x="33295" y="159394"/>
                  </a:lnTo>
                  <a:lnTo>
                    <a:pt x="20141" y="136550"/>
                  </a:lnTo>
                  <a:lnTo>
                    <a:pt x="15382" y="109623"/>
                  </a:lnTo>
                  <a:lnTo>
                    <a:pt x="15382" y="108651"/>
                  </a:lnTo>
                  <a:lnTo>
                    <a:pt x="23539" y="112583"/>
                  </a:lnTo>
                  <a:lnTo>
                    <a:pt x="32182" y="115573"/>
                  </a:lnTo>
                  <a:lnTo>
                    <a:pt x="41250" y="117532"/>
                  </a:lnTo>
                  <a:lnTo>
                    <a:pt x="50682" y="118367"/>
                  </a:lnTo>
                  <a:lnTo>
                    <a:pt x="36362" y="106149"/>
                  </a:lnTo>
                  <a:lnTo>
                    <a:pt x="25381" y="90819"/>
                  </a:lnTo>
                  <a:lnTo>
                    <a:pt x="18348" y="73030"/>
                  </a:lnTo>
                  <a:lnTo>
                    <a:pt x="15868" y="53435"/>
                  </a:lnTo>
                  <a:lnTo>
                    <a:pt x="16579" y="42917"/>
                  </a:lnTo>
                  <a:lnTo>
                    <a:pt x="18641" y="32810"/>
                  </a:lnTo>
                  <a:lnTo>
                    <a:pt x="21948" y="23218"/>
                  </a:lnTo>
                  <a:lnTo>
                    <a:pt x="26393" y="14249"/>
                  </a:lnTo>
                  <a:lnTo>
                    <a:pt x="58669" y="46492"/>
                  </a:lnTo>
                  <a:lnTo>
                    <a:pt x="96972" y="71570"/>
                  </a:lnTo>
                  <a:lnTo>
                    <a:pt x="140224" y="88390"/>
                  </a:lnTo>
                  <a:lnTo>
                    <a:pt x="187347" y="95859"/>
                  </a:lnTo>
                  <a:lnTo>
                    <a:pt x="185889" y="90192"/>
                  </a:lnTo>
                  <a:lnTo>
                    <a:pt x="185242" y="84200"/>
                  </a:lnTo>
                  <a:lnTo>
                    <a:pt x="185242" y="78047"/>
                  </a:lnTo>
                  <a:lnTo>
                    <a:pt x="191380" y="47681"/>
                  </a:lnTo>
                  <a:lnTo>
                    <a:pt x="208114" y="22871"/>
                  </a:lnTo>
                  <a:lnTo>
                    <a:pt x="232924" y="6137"/>
                  </a:lnTo>
                  <a:lnTo>
                    <a:pt x="263290" y="0"/>
                  </a:lnTo>
                  <a:lnTo>
                    <a:pt x="279687" y="1705"/>
                  </a:lnTo>
                  <a:lnTo>
                    <a:pt x="294885" y="6598"/>
                  </a:lnTo>
                  <a:lnTo>
                    <a:pt x="308535" y="14345"/>
                  </a:lnTo>
                  <a:lnTo>
                    <a:pt x="320287" y="24612"/>
                  </a:lnTo>
                  <a:lnTo>
                    <a:pt x="333426" y="21401"/>
                  </a:lnTo>
                  <a:lnTo>
                    <a:pt x="346094" y="17143"/>
                  </a:lnTo>
                  <a:lnTo>
                    <a:pt x="358246" y="11883"/>
                  </a:lnTo>
                  <a:lnTo>
                    <a:pt x="369836" y="5667"/>
                  </a:lnTo>
                  <a:lnTo>
                    <a:pt x="364290" y="18775"/>
                  </a:lnTo>
                  <a:lnTo>
                    <a:pt x="356558" y="30502"/>
                  </a:lnTo>
                  <a:lnTo>
                    <a:pt x="346883" y="40620"/>
                  </a:lnTo>
                  <a:lnTo>
                    <a:pt x="335508" y="48901"/>
                  </a:lnTo>
                  <a:lnTo>
                    <a:pt x="347253" y="47024"/>
                  </a:lnTo>
                  <a:lnTo>
                    <a:pt x="358663" y="44326"/>
                  </a:lnTo>
                  <a:lnTo>
                    <a:pt x="369710" y="40840"/>
                  </a:lnTo>
                  <a:lnTo>
                    <a:pt x="380361" y="36595"/>
                  </a:lnTo>
                  <a:lnTo>
                    <a:pt x="371964" y="47998"/>
                  </a:lnTo>
                  <a:lnTo>
                    <a:pt x="362610" y="58596"/>
                  </a:lnTo>
                  <a:lnTo>
                    <a:pt x="352376" y="68314"/>
                  </a:lnTo>
                  <a:lnTo>
                    <a:pt x="341337" y="77076"/>
                  </a:lnTo>
                  <a:lnTo>
                    <a:pt x="341499" y="80314"/>
                  </a:lnTo>
                  <a:lnTo>
                    <a:pt x="341499" y="87115"/>
                  </a:lnTo>
                  <a:lnTo>
                    <a:pt x="337844" y="126275"/>
                  </a:lnTo>
                  <a:lnTo>
                    <a:pt x="326984" y="165343"/>
                  </a:lnTo>
                  <a:lnTo>
                    <a:pt x="309077" y="202736"/>
                  </a:lnTo>
                  <a:lnTo>
                    <a:pt x="284279" y="236876"/>
                  </a:lnTo>
                  <a:lnTo>
                    <a:pt x="252749" y="266180"/>
                  </a:lnTo>
                  <a:lnTo>
                    <a:pt x="214644" y="289068"/>
                  </a:lnTo>
                  <a:lnTo>
                    <a:pt x="170121" y="303961"/>
                  </a:lnTo>
                  <a:lnTo>
                    <a:pt x="119338" y="309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793680" y="7748223"/>
            <a:ext cx="619125" cy="619125"/>
            <a:chOff x="2793680" y="7748223"/>
            <a:chExt cx="619125" cy="619125"/>
          </a:xfrm>
        </p:grpSpPr>
        <p:sp>
          <p:nvSpPr>
            <p:cNvPr id="11" name="object 11"/>
            <p:cNvSpPr/>
            <p:nvPr/>
          </p:nvSpPr>
          <p:spPr>
            <a:xfrm>
              <a:off x="2793680" y="7748223"/>
              <a:ext cx="619125" cy="615950"/>
            </a:xfrm>
            <a:custGeom>
              <a:avLst/>
              <a:gdLst/>
              <a:ahLst/>
              <a:cxnLst/>
              <a:rect l="l" t="t" r="r" b="b"/>
              <a:pathLst>
                <a:path w="619125" h="615950">
                  <a:moveTo>
                    <a:pt x="357931" y="615365"/>
                  </a:moveTo>
                  <a:lnTo>
                    <a:pt x="357931" y="399045"/>
                  </a:lnTo>
                  <a:lnTo>
                    <a:pt x="430062" y="399045"/>
                  </a:lnTo>
                  <a:lnTo>
                    <a:pt x="443786" y="309562"/>
                  </a:lnTo>
                  <a:lnTo>
                    <a:pt x="357931" y="309562"/>
                  </a:lnTo>
                  <a:lnTo>
                    <a:pt x="357931" y="251493"/>
                  </a:lnTo>
                  <a:lnTo>
                    <a:pt x="360406" y="233612"/>
                  </a:lnTo>
                  <a:lnTo>
                    <a:pt x="368734" y="218142"/>
                  </a:lnTo>
                  <a:lnTo>
                    <a:pt x="384273" y="207261"/>
                  </a:lnTo>
                  <a:lnTo>
                    <a:pt x="408379" y="203150"/>
                  </a:lnTo>
                  <a:lnTo>
                    <a:pt x="447414" y="203150"/>
                  </a:lnTo>
                  <a:lnTo>
                    <a:pt x="447414" y="126968"/>
                  </a:lnTo>
                  <a:lnTo>
                    <a:pt x="441349" y="126024"/>
                  </a:lnTo>
                  <a:lnTo>
                    <a:pt x="425467" y="123945"/>
                  </a:lnTo>
                  <a:lnTo>
                    <a:pt x="403235" y="121867"/>
                  </a:lnTo>
                  <a:lnTo>
                    <a:pt x="378120" y="120922"/>
                  </a:lnTo>
                  <a:lnTo>
                    <a:pt x="330018" y="128831"/>
                  </a:lnTo>
                  <a:lnTo>
                    <a:pt x="293139" y="152048"/>
                  </a:lnTo>
                  <a:lnTo>
                    <a:pt x="269519" y="189812"/>
                  </a:lnTo>
                  <a:lnTo>
                    <a:pt x="261193" y="241361"/>
                  </a:lnTo>
                  <a:lnTo>
                    <a:pt x="261193" y="309562"/>
                  </a:lnTo>
                  <a:lnTo>
                    <a:pt x="182593" y="309562"/>
                  </a:lnTo>
                  <a:lnTo>
                    <a:pt x="182593" y="399045"/>
                  </a:lnTo>
                  <a:lnTo>
                    <a:pt x="261193" y="399045"/>
                  </a:lnTo>
                  <a:lnTo>
                    <a:pt x="261193" y="615365"/>
                  </a:lnTo>
                  <a:lnTo>
                    <a:pt x="213259" y="603848"/>
                  </a:lnTo>
                  <a:lnTo>
                    <a:pt x="168547" y="585210"/>
                  </a:lnTo>
                  <a:lnTo>
                    <a:pt x="127702" y="560097"/>
                  </a:lnTo>
                  <a:lnTo>
                    <a:pt x="91371" y="529153"/>
                  </a:lnTo>
                  <a:lnTo>
                    <a:pt x="60198" y="493024"/>
                  </a:lnTo>
                  <a:lnTo>
                    <a:pt x="34829" y="452355"/>
                  </a:lnTo>
                  <a:lnTo>
                    <a:pt x="15910" y="407792"/>
                  </a:lnTo>
                  <a:lnTo>
                    <a:pt x="4085" y="359979"/>
                  </a:lnTo>
                  <a:lnTo>
                    <a:pt x="0" y="309562"/>
                  </a:lnTo>
                  <a:lnTo>
                    <a:pt x="3356" y="263817"/>
                  </a:lnTo>
                  <a:lnTo>
                    <a:pt x="13106" y="220156"/>
                  </a:lnTo>
                  <a:lnTo>
                    <a:pt x="28771" y="179058"/>
                  </a:lnTo>
                  <a:lnTo>
                    <a:pt x="49872" y="141002"/>
                  </a:lnTo>
                  <a:lnTo>
                    <a:pt x="75930" y="106466"/>
                  </a:lnTo>
                  <a:lnTo>
                    <a:pt x="106466" y="75930"/>
                  </a:lnTo>
                  <a:lnTo>
                    <a:pt x="141002" y="49872"/>
                  </a:lnTo>
                  <a:lnTo>
                    <a:pt x="179058" y="28771"/>
                  </a:lnTo>
                  <a:lnTo>
                    <a:pt x="220156" y="13106"/>
                  </a:lnTo>
                  <a:lnTo>
                    <a:pt x="263817" y="3356"/>
                  </a:lnTo>
                  <a:lnTo>
                    <a:pt x="309562" y="0"/>
                  </a:lnTo>
                  <a:lnTo>
                    <a:pt x="355307" y="3356"/>
                  </a:lnTo>
                  <a:lnTo>
                    <a:pt x="398968" y="13106"/>
                  </a:lnTo>
                  <a:lnTo>
                    <a:pt x="440066" y="28771"/>
                  </a:lnTo>
                  <a:lnTo>
                    <a:pt x="478122" y="49872"/>
                  </a:lnTo>
                  <a:lnTo>
                    <a:pt x="512658" y="75930"/>
                  </a:lnTo>
                  <a:lnTo>
                    <a:pt x="543194" y="106466"/>
                  </a:lnTo>
                  <a:lnTo>
                    <a:pt x="569252" y="141002"/>
                  </a:lnTo>
                  <a:lnTo>
                    <a:pt x="590353" y="179058"/>
                  </a:lnTo>
                  <a:lnTo>
                    <a:pt x="606018" y="220156"/>
                  </a:lnTo>
                  <a:lnTo>
                    <a:pt x="615768" y="263817"/>
                  </a:lnTo>
                  <a:lnTo>
                    <a:pt x="619125" y="309562"/>
                  </a:lnTo>
                  <a:lnTo>
                    <a:pt x="615039" y="359979"/>
                  </a:lnTo>
                  <a:lnTo>
                    <a:pt x="603214" y="407792"/>
                  </a:lnTo>
                  <a:lnTo>
                    <a:pt x="584295" y="452355"/>
                  </a:lnTo>
                  <a:lnTo>
                    <a:pt x="558926" y="493024"/>
                  </a:lnTo>
                  <a:lnTo>
                    <a:pt x="527753" y="529153"/>
                  </a:lnTo>
                  <a:lnTo>
                    <a:pt x="491422" y="560097"/>
                  </a:lnTo>
                  <a:lnTo>
                    <a:pt x="450577" y="585210"/>
                  </a:lnTo>
                  <a:lnTo>
                    <a:pt x="405865" y="603848"/>
                  </a:lnTo>
                  <a:lnTo>
                    <a:pt x="357931" y="615365"/>
                  </a:lnTo>
                  <a:close/>
                </a:path>
              </a:pathLst>
            </a:custGeom>
            <a:solidFill>
              <a:srgbClr val="177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6273" y="7869146"/>
              <a:ext cx="265430" cy="498475"/>
            </a:xfrm>
            <a:custGeom>
              <a:avLst/>
              <a:gdLst/>
              <a:ahLst/>
              <a:cxnLst/>
              <a:rect l="l" t="t" r="r" b="b"/>
              <a:pathLst>
                <a:path w="265430" h="498475">
                  <a:moveTo>
                    <a:pt x="126968" y="498202"/>
                  </a:moveTo>
                  <a:lnTo>
                    <a:pt x="114685" y="497962"/>
                  </a:lnTo>
                  <a:lnTo>
                    <a:pt x="102524" y="497249"/>
                  </a:lnTo>
                  <a:lnTo>
                    <a:pt x="90492" y="496072"/>
                  </a:lnTo>
                  <a:lnTo>
                    <a:pt x="78599" y="494442"/>
                  </a:lnTo>
                  <a:lnTo>
                    <a:pt x="78599" y="278122"/>
                  </a:lnTo>
                  <a:lnTo>
                    <a:pt x="0" y="278122"/>
                  </a:lnTo>
                  <a:lnTo>
                    <a:pt x="0" y="188639"/>
                  </a:lnTo>
                  <a:lnTo>
                    <a:pt x="78599" y="188639"/>
                  </a:lnTo>
                  <a:lnTo>
                    <a:pt x="78599" y="120438"/>
                  </a:lnTo>
                  <a:lnTo>
                    <a:pt x="86925" y="68889"/>
                  </a:lnTo>
                  <a:lnTo>
                    <a:pt x="110546" y="31125"/>
                  </a:lnTo>
                  <a:lnTo>
                    <a:pt x="147425" y="7908"/>
                  </a:lnTo>
                  <a:lnTo>
                    <a:pt x="195526" y="0"/>
                  </a:lnTo>
                  <a:lnTo>
                    <a:pt x="220641" y="944"/>
                  </a:lnTo>
                  <a:lnTo>
                    <a:pt x="242874" y="3023"/>
                  </a:lnTo>
                  <a:lnTo>
                    <a:pt x="258756" y="5101"/>
                  </a:lnTo>
                  <a:lnTo>
                    <a:pt x="264821" y="6046"/>
                  </a:lnTo>
                  <a:lnTo>
                    <a:pt x="264821" y="82227"/>
                  </a:lnTo>
                  <a:lnTo>
                    <a:pt x="225785" y="82227"/>
                  </a:lnTo>
                  <a:lnTo>
                    <a:pt x="201680" y="86338"/>
                  </a:lnTo>
                  <a:lnTo>
                    <a:pt x="186141" y="97219"/>
                  </a:lnTo>
                  <a:lnTo>
                    <a:pt x="177812" y="112689"/>
                  </a:lnTo>
                  <a:lnTo>
                    <a:pt x="175338" y="130570"/>
                  </a:lnTo>
                  <a:lnTo>
                    <a:pt x="175338" y="188639"/>
                  </a:lnTo>
                  <a:lnTo>
                    <a:pt x="261193" y="188639"/>
                  </a:lnTo>
                  <a:lnTo>
                    <a:pt x="247469" y="278122"/>
                  </a:lnTo>
                  <a:lnTo>
                    <a:pt x="175338" y="278122"/>
                  </a:lnTo>
                  <a:lnTo>
                    <a:pt x="175338" y="494442"/>
                  </a:lnTo>
                  <a:lnTo>
                    <a:pt x="163445" y="496072"/>
                  </a:lnTo>
                  <a:lnTo>
                    <a:pt x="151413" y="497249"/>
                  </a:lnTo>
                  <a:lnTo>
                    <a:pt x="139252" y="497962"/>
                  </a:lnTo>
                  <a:lnTo>
                    <a:pt x="126968" y="498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66988" y="8548398"/>
            <a:ext cx="626745" cy="626745"/>
            <a:chOff x="2766988" y="8548398"/>
            <a:chExt cx="626745" cy="626745"/>
          </a:xfrm>
        </p:grpSpPr>
        <p:sp>
          <p:nvSpPr>
            <p:cNvPr id="14" name="object 14"/>
            <p:cNvSpPr/>
            <p:nvPr/>
          </p:nvSpPr>
          <p:spPr>
            <a:xfrm>
              <a:off x="2766988" y="8548398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5" h="626745">
                  <a:moveTo>
                    <a:pt x="313331" y="626662"/>
                  </a:moveTo>
                  <a:lnTo>
                    <a:pt x="267035" y="623264"/>
                  </a:lnTo>
                  <a:lnTo>
                    <a:pt x="222847" y="613393"/>
                  </a:lnTo>
                  <a:lnTo>
                    <a:pt x="181250" y="597535"/>
                  </a:lnTo>
                  <a:lnTo>
                    <a:pt x="142731" y="576175"/>
                  </a:lnTo>
                  <a:lnTo>
                    <a:pt x="107774" y="549798"/>
                  </a:lnTo>
                  <a:lnTo>
                    <a:pt x="76864" y="518888"/>
                  </a:lnTo>
                  <a:lnTo>
                    <a:pt x="50486" y="483930"/>
                  </a:lnTo>
                  <a:lnTo>
                    <a:pt x="29126" y="445411"/>
                  </a:lnTo>
                  <a:lnTo>
                    <a:pt x="13268" y="403815"/>
                  </a:lnTo>
                  <a:lnTo>
                    <a:pt x="3397" y="359626"/>
                  </a:lnTo>
                  <a:lnTo>
                    <a:pt x="0" y="313331"/>
                  </a:lnTo>
                  <a:lnTo>
                    <a:pt x="3397" y="267035"/>
                  </a:lnTo>
                  <a:lnTo>
                    <a:pt x="13268" y="222847"/>
                  </a:lnTo>
                  <a:lnTo>
                    <a:pt x="29126" y="181250"/>
                  </a:lnTo>
                  <a:lnTo>
                    <a:pt x="50486" y="142731"/>
                  </a:lnTo>
                  <a:lnTo>
                    <a:pt x="76864" y="107774"/>
                  </a:lnTo>
                  <a:lnTo>
                    <a:pt x="107774" y="76864"/>
                  </a:lnTo>
                  <a:lnTo>
                    <a:pt x="142731" y="50486"/>
                  </a:lnTo>
                  <a:lnTo>
                    <a:pt x="181250" y="29126"/>
                  </a:lnTo>
                  <a:lnTo>
                    <a:pt x="222847" y="13268"/>
                  </a:lnTo>
                  <a:lnTo>
                    <a:pt x="267035" y="3397"/>
                  </a:lnTo>
                  <a:lnTo>
                    <a:pt x="313331" y="0"/>
                  </a:lnTo>
                  <a:lnTo>
                    <a:pt x="359626" y="3397"/>
                  </a:lnTo>
                  <a:lnTo>
                    <a:pt x="403815" y="13268"/>
                  </a:lnTo>
                  <a:lnTo>
                    <a:pt x="445411" y="29126"/>
                  </a:lnTo>
                  <a:lnTo>
                    <a:pt x="483930" y="50486"/>
                  </a:lnTo>
                  <a:lnTo>
                    <a:pt x="518888" y="76864"/>
                  </a:lnTo>
                  <a:lnTo>
                    <a:pt x="549798" y="107774"/>
                  </a:lnTo>
                  <a:lnTo>
                    <a:pt x="576175" y="142731"/>
                  </a:lnTo>
                  <a:lnTo>
                    <a:pt x="597535" y="181250"/>
                  </a:lnTo>
                  <a:lnTo>
                    <a:pt x="613393" y="222847"/>
                  </a:lnTo>
                  <a:lnTo>
                    <a:pt x="623264" y="267035"/>
                  </a:lnTo>
                  <a:lnTo>
                    <a:pt x="626662" y="313331"/>
                  </a:lnTo>
                  <a:lnTo>
                    <a:pt x="623264" y="359626"/>
                  </a:lnTo>
                  <a:lnTo>
                    <a:pt x="613393" y="403815"/>
                  </a:lnTo>
                  <a:lnTo>
                    <a:pt x="597535" y="445411"/>
                  </a:lnTo>
                  <a:lnTo>
                    <a:pt x="576175" y="483930"/>
                  </a:lnTo>
                  <a:lnTo>
                    <a:pt x="549798" y="518888"/>
                  </a:lnTo>
                  <a:lnTo>
                    <a:pt x="518888" y="549798"/>
                  </a:lnTo>
                  <a:lnTo>
                    <a:pt x="483930" y="576175"/>
                  </a:lnTo>
                  <a:lnTo>
                    <a:pt x="445411" y="597535"/>
                  </a:lnTo>
                  <a:lnTo>
                    <a:pt x="403815" y="613393"/>
                  </a:lnTo>
                  <a:lnTo>
                    <a:pt x="359626" y="623264"/>
                  </a:lnTo>
                  <a:lnTo>
                    <a:pt x="313331" y="626662"/>
                  </a:lnTo>
                  <a:close/>
                </a:path>
              </a:pathLst>
            </a:custGeom>
            <a:solidFill>
              <a:srgbClr val="4A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8802" y="8640212"/>
              <a:ext cx="534670" cy="534670"/>
            </a:xfrm>
            <a:custGeom>
              <a:avLst/>
              <a:gdLst/>
              <a:ahLst/>
              <a:cxnLst/>
              <a:rect l="l" t="t" r="r" b="b"/>
              <a:pathLst>
                <a:path w="534670" h="534670">
                  <a:moveTo>
                    <a:pt x="243322" y="534057"/>
                  </a:moveTo>
                  <a:lnTo>
                    <a:pt x="199616" y="534057"/>
                  </a:lnTo>
                  <a:lnTo>
                    <a:pt x="156257" y="527989"/>
                  </a:lnTo>
                  <a:lnTo>
                    <a:pt x="113929" y="515852"/>
                  </a:lnTo>
                  <a:lnTo>
                    <a:pt x="73320" y="497647"/>
                  </a:lnTo>
                  <a:lnTo>
                    <a:pt x="35114" y="473374"/>
                  </a:lnTo>
                  <a:lnTo>
                    <a:pt x="0" y="443033"/>
                  </a:lnTo>
                  <a:lnTo>
                    <a:pt x="443033" y="0"/>
                  </a:lnTo>
                  <a:lnTo>
                    <a:pt x="473374" y="35146"/>
                  </a:lnTo>
                  <a:lnTo>
                    <a:pt x="497647" y="73376"/>
                  </a:lnTo>
                  <a:lnTo>
                    <a:pt x="515852" y="114004"/>
                  </a:lnTo>
                  <a:lnTo>
                    <a:pt x="527989" y="156344"/>
                  </a:lnTo>
                  <a:lnTo>
                    <a:pt x="534057" y="199710"/>
                  </a:lnTo>
                  <a:lnTo>
                    <a:pt x="534057" y="243416"/>
                  </a:lnTo>
                  <a:lnTo>
                    <a:pt x="527989" y="286776"/>
                  </a:lnTo>
                  <a:lnTo>
                    <a:pt x="515852" y="329103"/>
                  </a:lnTo>
                  <a:lnTo>
                    <a:pt x="497647" y="369713"/>
                  </a:lnTo>
                  <a:lnTo>
                    <a:pt x="473374" y="407918"/>
                  </a:lnTo>
                  <a:lnTo>
                    <a:pt x="443033" y="443033"/>
                  </a:lnTo>
                  <a:lnTo>
                    <a:pt x="407886" y="473374"/>
                  </a:lnTo>
                  <a:lnTo>
                    <a:pt x="369656" y="497647"/>
                  </a:lnTo>
                  <a:lnTo>
                    <a:pt x="329028" y="515852"/>
                  </a:lnTo>
                  <a:lnTo>
                    <a:pt x="286688" y="527989"/>
                  </a:lnTo>
                  <a:lnTo>
                    <a:pt x="243322" y="534057"/>
                  </a:lnTo>
                  <a:close/>
                </a:path>
              </a:pathLst>
            </a:custGeom>
            <a:solidFill>
              <a:srgbClr val="3C80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8748" y="8946471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10861"/>
                  </a:moveTo>
                  <a:lnTo>
                    <a:pt x="1136" y="7324"/>
                  </a:lnTo>
                  <a:lnTo>
                    <a:pt x="3157" y="0"/>
                  </a:lnTo>
                  <a:lnTo>
                    <a:pt x="1136" y="7324"/>
                  </a:lnTo>
                  <a:lnTo>
                    <a:pt x="0" y="10861"/>
                  </a:lnTo>
                  <a:close/>
                </a:path>
              </a:pathLst>
            </a:custGeom>
            <a:solidFill>
              <a:srgbClr val="4A8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0536" y="8676458"/>
              <a:ext cx="451484" cy="494665"/>
            </a:xfrm>
            <a:custGeom>
              <a:avLst/>
              <a:gdLst/>
              <a:ahLst/>
              <a:cxnLst/>
              <a:rect l="l" t="t" r="r" b="b"/>
              <a:pathLst>
                <a:path w="451485" h="494665">
                  <a:moveTo>
                    <a:pt x="202067" y="494055"/>
                  </a:moveTo>
                  <a:lnTo>
                    <a:pt x="0" y="292240"/>
                  </a:lnTo>
                  <a:lnTo>
                    <a:pt x="63525" y="228715"/>
                  </a:lnTo>
                  <a:lnTo>
                    <a:pt x="5430" y="170620"/>
                  </a:lnTo>
                  <a:lnTo>
                    <a:pt x="64914" y="111137"/>
                  </a:lnTo>
                  <a:lnTo>
                    <a:pt x="4167" y="50390"/>
                  </a:lnTo>
                  <a:lnTo>
                    <a:pt x="54558" y="0"/>
                  </a:lnTo>
                  <a:lnTo>
                    <a:pt x="62640" y="3157"/>
                  </a:lnTo>
                  <a:lnTo>
                    <a:pt x="193858" y="134374"/>
                  </a:lnTo>
                  <a:lnTo>
                    <a:pt x="216212" y="112021"/>
                  </a:lnTo>
                  <a:lnTo>
                    <a:pt x="242986" y="138921"/>
                  </a:lnTo>
                  <a:lnTo>
                    <a:pt x="281631" y="100276"/>
                  </a:lnTo>
                  <a:lnTo>
                    <a:pt x="451368" y="270012"/>
                  </a:lnTo>
                  <a:lnTo>
                    <a:pt x="429585" y="326251"/>
                  </a:lnTo>
                  <a:lnTo>
                    <a:pt x="404350" y="367827"/>
                  </a:lnTo>
                  <a:lnTo>
                    <a:pt x="373163" y="404825"/>
                  </a:lnTo>
                  <a:lnTo>
                    <a:pt x="336683" y="436597"/>
                  </a:lnTo>
                  <a:lnTo>
                    <a:pt x="295568" y="462492"/>
                  </a:lnTo>
                  <a:lnTo>
                    <a:pt x="250477" y="481861"/>
                  </a:lnTo>
                  <a:lnTo>
                    <a:pt x="202067" y="494055"/>
                  </a:lnTo>
                  <a:close/>
                </a:path>
              </a:pathLst>
            </a:custGeom>
            <a:solidFill>
              <a:srgbClr val="377C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26874" y="8669007"/>
              <a:ext cx="314325" cy="300355"/>
            </a:xfrm>
            <a:custGeom>
              <a:avLst/>
              <a:gdLst/>
              <a:ahLst/>
              <a:cxnLst/>
              <a:rect l="l" t="t" r="r" b="b"/>
              <a:pathLst>
                <a:path w="314325" h="300354">
                  <a:moveTo>
                    <a:pt x="298850" y="127050"/>
                  </a:moveTo>
                  <a:lnTo>
                    <a:pt x="175925" y="127050"/>
                  </a:lnTo>
                  <a:lnTo>
                    <a:pt x="175925" y="126418"/>
                  </a:lnTo>
                  <a:lnTo>
                    <a:pt x="184155" y="115381"/>
                  </a:lnTo>
                  <a:lnTo>
                    <a:pt x="196210" y="104522"/>
                  </a:lnTo>
                  <a:lnTo>
                    <a:pt x="213309" y="96244"/>
                  </a:lnTo>
                  <a:lnTo>
                    <a:pt x="236671" y="92951"/>
                  </a:lnTo>
                  <a:lnTo>
                    <a:pt x="267489" y="98442"/>
                  </a:lnTo>
                  <a:lnTo>
                    <a:pt x="292066" y="115194"/>
                  </a:lnTo>
                  <a:lnTo>
                    <a:pt x="298850" y="127050"/>
                  </a:lnTo>
                  <a:close/>
                </a:path>
                <a:path w="314325" h="300354">
                  <a:moveTo>
                    <a:pt x="175925" y="300323"/>
                  </a:moveTo>
                  <a:lnTo>
                    <a:pt x="108611" y="300323"/>
                  </a:lnTo>
                  <a:lnTo>
                    <a:pt x="108735" y="271334"/>
                  </a:lnTo>
                  <a:lnTo>
                    <a:pt x="108942" y="206140"/>
                  </a:lnTo>
                  <a:lnTo>
                    <a:pt x="108886" y="127050"/>
                  </a:lnTo>
                  <a:lnTo>
                    <a:pt x="108611" y="97750"/>
                  </a:lnTo>
                  <a:lnTo>
                    <a:pt x="175925" y="97750"/>
                  </a:lnTo>
                  <a:lnTo>
                    <a:pt x="175925" y="126418"/>
                  </a:lnTo>
                  <a:lnTo>
                    <a:pt x="175672" y="126923"/>
                  </a:lnTo>
                  <a:lnTo>
                    <a:pt x="298850" y="127050"/>
                  </a:lnTo>
                  <a:lnTo>
                    <a:pt x="308332" y="143619"/>
                  </a:lnTo>
                  <a:lnTo>
                    <a:pt x="308695" y="146120"/>
                  </a:lnTo>
                  <a:lnTo>
                    <a:pt x="212802" y="146120"/>
                  </a:lnTo>
                  <a:lnTo>
                    <a:pt x="200256" y="148263"/>
                  </a:lnTo>
                  <a:lnTo>
                    <a:pt x="175925" y="181103"/>
                  </a:lnTo>
                  <a:lnTo>
                    <a:pt x="175925" y="300323"/>
                  </a:lnTo>
                  <a:close/>
                </a:path>
                <a:path w="314325" h="300354">
                  <a:moveTo>
                    <a:pt x="314215" y="300323"/>
                  </a:moveTo>
                  <a:lnTo>
                    <a:pt x="246901" y="300323"/>
                  </a:lnTo>
                  <a:lnTo>
                    <a:pt x="246901" y="191964"/>
                  </a:lnTo>
                  <a:lnTo>
                    <a:pt x="245001" y="173292"/>
                  </a:lnTo>
                  <a:lnTo>
                    <a:pt x="238992" y="158812"/>
                  </a:lnTo>
                  <a:lnTo>
                    <a:pt x="228413" y="149447"/>
                  </a:lnTo>
                  <a:lnTo>
                    <a:pt x="212802" y="146120"/>
                  </a:lnTo>
                  <a:lnTo>
                    <a:pt x="308695" y="146120"/>
                  </a:lnTo>
                  <a:lnTo>
                    <a:pt x="314215" y="184134"/>
                  </a:lnTo>
                  <a:lnTo>
                    <a:pt x="314215" y="300323"/>
                  </a:lnTo>
                  <a:close/>
                </a:path>
                <a:path w="314325" h="300354">
                  <a:moveTo>
                    <a:pt x="37761" y="69965"/>
                  </a:moveTo>
                  <a:lnTo>
                    <a:pt x="37256" y="69965"/>
                  </a:lnTo>
                  <a:lnTo>
                    <a:pt x="21897" y="67234"/>
                  </a:lnTo>
                  <a:lnTo>
                    <a:pt x="10150" y="59767"/>
                  </a:lnTo>
                  <a:lnTo>
                    <a:pt x="2642" y="48654"/>
                  </a:lnTo>
                  <a:lnTo>
                    <a:pt x="0" y="34982"/>
                  </a:lnTo>
                  <a:lnTo>
                    <a:pt x="2727" y="21151"/>
                  </a:lnTo>
                  <a:lnTo>
                    <a:pt x="10450" y="10056"/>
                  </a:lnTo>
                  <a:lnTo>
                    <a:pt x="22483" y="2677"/>
                  </a:lnTo>
                  <a:lnTo>
                    <a:pt x="38140" y="0"/>
                  </a:lnTo>
                  <a:lnTo>
                    <a:pt x="53648" y="2677"/>
                  </a:lnTo>
                  <a:lnTo>
                    <a:pt x="65403" y="10056"/>
                  </a:lnTo>
                  <a:lnTo>
                    <a:pt x="72967" y="21151"/>
                  </a:lnTo>
                  <a:lnTo>
                    <a:pt x="75901" y="34982"/>
                  </a:lnTo>
                  <a:lnTo>
                    <a:pt x="73245" y="48654"/>
                  </a:lnTo>
                  <a:lnTo>
                    <a:pt x="65640" y="59767"/>
                  </a:lnTo>
                  <a:lnTo>
                    <a:pt x="53630" y="67234"/>
                  </a:lnTo>
                  <a:lnTo>
                    <a:pt x="37761" y="69965"/>
                  </a:lnTo>
                  <a:close/>
                </a:path>
                <a:path w="314325" h="300354">
                  <a:moveTo>
                    <a:pt x="71355" y="300323"/>
                  </a:moveTo>
                  <a:lnTo>
                    <a:pt x="4041" y="300323"/>
                  </a:lnTo>
                  <a:lnTo>
                    <a:pt x="4041" y="97750"/>
                  </a:lnTo>
                  <a:lnTo>
                    <a:pt x="71355" y="97750"/>
                  </a:lnTo>
                  <a:lnTo>
                    <a:pt x="71355" y="300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4131" y="9276326"/>
            <a:ext cx="581024" cy="58102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52883" y="443336"/>
            <a:ext cx="13496925" cy="1485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50" spc="-960" dirty="0"/>
              <a:t>¡</a:t>
            </a:r>
            <a:r>
              <a:rPr sz="9550" spc="-10" dirty="0"/>
              <a:t>C</a:t>
            </a:r>
            <a:r>
              <a:rPr sz="9550" spc="-305" dirty="0"/>
              <a:t>o</a:t>
            </a:r>
            <a:r>
              <a:rPr sz="9550" spc="-440" dirty="0"/>
              <a:t>n</a:t>
            </a:r>
            <a:r>
              <a:rPr sz="9550" spc="-370" dirty="0"/>
              <a:t>t</a:t>
            </a:r>
            <a:r>
              <a:rPr sz="9550" spc="120" dirty="0"/>
              <a:t>a</a:t>
            </a:r>
            <a:r>
              <a:rPr sz="9550" spc="-355" dirty="0"/>
              <a:t>c</a:t>
            </a:r>
            <a:r>
              <a:rPr sz="9550" spc="-370" dirty="0"/>
              <a:t>t</a:t>
            </a:r>
            <a:r>
              <a:rPr sz="9550" spc="315" dirty="0"/>
              <a:t>a</a:t>
            </a:r>
            <a:r>
              <a:rPr sz="9550" spc="-490" dirty="0"/>
              <a:t> </a:t>
            </a:r>
            <a:r>
              <a:rPr sz="9550" spc="-355" dirty="0"/>
              <a:t>c</a:t>
            </a:r>
            <a:r>
              <a:rPr sz="9550" spc="-305" dirty="0"/>
              <a:t>o</a:t>
            </a:r>
            <a:r>
              <a:rPr sz="9550" spc="-245" dirty="0"/>
              <a:t>n</a:t>
            </a:r>
            <a:r>
              <a:rPr sz="9550" spc="-490" dirty="0"/>
              <a:t> </a:t>
            </a:r>
            <a:r>
              <a:rPr sz="9550" spc="-440" dirty="0"/>
              <a:t>n</a:t>
            </a:r>
            <a:r>
              <a:rPr sz="9550" spc="-305" dirty="0"/>
              <a:t>o</a:t>
            </a:r>
            <a:r>
              <a:rPr sz="9550" spc="-295" dirty="0"/>
              <a:t>s</a:t>
            </a:r>
            <a:r>
              <a:rPr sz="9550" spc="-305" dirty="0"/>
              <a:t>o</a:t>
            </a:r>
            <a:r>
              <a:rPr sz="9550" spc="-370" dirty="0"/>
              <a:t>t</a:t>
            </a:r>
            <a:r>
              <a:rPr sz="9550" spc="-409" dirty="0"/>
              <a:t>r</a:t>
            </a:r>
            <a:r>
              <a:rPr sz="9550" spc="-305" dirty="0"/>
              <a:t>o</a:t>
            </a:r>
            <a:r>
              <a:rPr sz="9550" spc="-295" dirty="0"/>
              <a:t>s</a:t>
            </a:r>
            <a:r>
              <a:rPr sz="9550" spc="-765" dirty="0"/>
              <a:t>!</a:t>
            </a:r>
            <a:endParaRPr sz="9550"/>
          </a:p>
        </p:txBody>
      </p:sp>
      <p:sp>
        <p:nvSpPr>
          <p:cNvPr id="21" name="object 21"/>
          <p:cNvSpPr txBox="1"/>
          <p:nvPr/>
        </p:nvSpPr>
        <p:spPr>
          <a:xfrm>
            <a:off x="3700033" y="6442404"/>
            <a:ext cx="3516629" cy="332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í</a:t>
            </a:r>
            <a:r>
              <a:rPr sz="2200" b="1" spc="-60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200" b="1" spc="-15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13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200" b="1" spc="-10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6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1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70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00" dirty="0">
                <a:solidFill>
                  <a:srgbClr val="181818"/>
                </a:solidFill>
                <a:latin typeface="Tahoma"/>
                <a:cs typeface="Tahoma"/>
              </a:rPr>
              <a:t>so</a:t>
            </a:r>
            <a:r>
              <a:rPr sz="2200" b="1" spc="-114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200" b="1" spc="-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Tahoma"/>
              <a:cs typeface="Tahoma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26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@idepasturias</a:t>
            </a:r>
            <a:endParaRPr sz="2600" dirty="0">
              <a:latin typeface="Lucida Sans Unicode"/>
              <a:cs typeface="Lucida Sans Unicode"/>
            </a:endParaRPr>
          </a:p>
          <a:p>
            <a:pPr marL="79375" marR="1238885" indent="-67310">
              <a:lnSpc>
                <a:spcPct val="180700"/>
              </a:lnSpc>
              <a:spcBef>
                <a:spcPts val="1025"/>
              </a:spcBef>
            </a:pPr>
            <a:r>
              <a:rPr sz="2600" spc="100" dirty="0">
                <a:solidFill>
                  <a:srgbClr val="181818"/>
                </a:solidFill>
                <a:latin typeface="Lucida Sans Unicode"/>
                <a:cs typeface="Lucida Sans Unicode"/>
              </a:rPr>
              <a:t>@</a:t>
            </a:r>
            <a:r>
              <a:rPr sz="26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sz="2600" spc="-60" dirty="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sz="2600" spc="35" dirty="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sz="2600" spc="125" dirty="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sz="2600" spc="-150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2600" spc="-90" dirty="0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sz="2600" spc="-55" dirty="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sz="2600" spc="-20" dirty="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sz="2600" spc="-5" dirty="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sz="2600" spc="-95" dirty="0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sz="2600" spc="10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2600" spc="-65" dirty="0">
                <a:solidFill>
                  <a:srgbClr val="181818"/>
                </a:solidFill>
                <a:latin typeface="Lucida Sans Unicode"/>
                <a:cs typeface="Lucida Sans Unicode"/>
              </a:rPr>
              <a:t>s  </a:t>
            </a:r>
            <a:r>
              <a:rPr sz="2600" spc="5" dirty="0">
                <a:solidFill>
                  <a:srgbClr val="181818"/>
                </a:solidFill>
                <a:latin typeface="Lucida Sans Unicode"/>
                <a:cs typeface="Lucida Sans Unicode"/>
              </a:rPr>
              <a:t>@IDEPA</a:t>
            </a:r>
            <a:endParaRPr sz="2600" dirty="0">
              <a:latin typeface="Lucida Sans Unicode"/>
              <a:cs typeface="Lucida Sans Unicode"/>
            </a:endParaRPr>
          </a:p>
          <a:p>
            <a:pPr marL="79375">
              <a:lnSpc>
                <a:spcPct val="100000"/>
              </a:lnSpc>
              <a:spcBef>
                <a:spcPts val="2290"/>
              </a:spcBef>
            </a:pPr>
            <a:r>
              <a:rPr sz="26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@idepasturias</a:t>
            </a:r>
            <a:endParaRPr sz="2600" dirty="0">
              <a:latin typeface="Lucida Sans Unicode"/>
              <a:cs typeface="Lucida Sans Unicode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83B87D9-D05D-717E-77EA-2E0DFC8428BA}"/>
              </a:ext>
            </a:extLst>
          </p:cNvPr>
          <p:cNvSpPr txBox="1"/>
          <p:nvPr/>
        </p:nvSpPr>
        <p:spPr>
          <a:xfrm>
            <a:off x="9540698" y="2465844"/>
            <a:ext cx="7848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Paula Coviella García</a:t>
            </a:r>
          </a:p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paulacg@idepa.es</a:t>
            </a:r>
            <a:endParaRPr lang="es-E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Ángel Vara Costales</a:t>
            </a:r>
          </a:p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joseangelvc@idepa.es</a:t>
            </a:r>
            <a:endParaRPr lang="es-E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Higinio Fernández García</a:t>
            </a:r>
          </a:p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jhiginiofg@idepa.es</a:t>
            </a:r>
            <a:endParaRPr lang="es-E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Díaz Jiménez</a:t>
            </a:r>
          </a:p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daviddj@idepa.es</a:t>
            </a:r>
            <a:endParaRPr lang="es-E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(tramitación)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7533" y="990663"/>
            <a:ext cx="14564687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5400" spc="-245" dirty="0"/>
              <a:t>¿Qué tipo de proyectos son subvencionables?</a:t>
            </a:r>
            <a:endParaRPr sz="5400" dirty="0"/>
          </a:p>
        </p:txBody>
      </p:sp>
      <p:grpSp>
        <p:nvGrpSpPr>
          <p:cNvPr id="8" name="object 8"/>
          <p:cNvGrpSpPr/>
          <p:nvPr/>
        </p:nvGrpSpPr>
        <p:grpSpPr>
          <a:xfrm>
            <a:off x="260445" y="2144791"/>
            <a:ext cx="6255386" cy="2543175"/>
            <a:chOff x="1028700" y="3873840"/>
            <a:chExt cx="7800975" cy="2543175"/>
          </a:xfrm>
        </p:grpSpPr>
        <p:sp>
          <p:nvSpPr>
            <p:cNvPr id="9" name="object 9"/>
            <p:cNvSpPr/>
            <p:nvPr/>
          </p:nvSpPr>
          <p:spPr>
            <a:xfrm>
              <a:off x="102870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00" y="3873840"/>
              <a:ext cx="3419475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1741" y="2968696"/>
            <a:ext cx="28720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Tahoma"/>
                <a:cs typeface="Tahoma"/>
              </a:rPr>
              <a:t>Inversión subvencionable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65521" y="2618344"/>
            <a:ext cx="307686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b="1" spc="80" dirty="0">
                <a:solidFill>
                  <a:srgbClr val="181818"/>
                </a:solidFill>
                <a:latin typeface="Tahoma"/>
                <a:cs typeface="Tahoma"/>
              </a:rPr>
              <a:t>Cuantía mínima de 50.000 €</a:t>
            </a:r>
            <a:endParaRPr sz="3200" b="1" dirty="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19" name="object 23">
            <a:extLst>
              <a:ext uri="{FF2B5EF4-FFF2-40B4-BE49-F238E27FC236}">
                <a16:creationId xmlns:a16="http://schemas.microsoft.com/office/drawing/2014/main" id="{D87787AF-12C1-DB09-E83B-956E773D380F}"/>
              </a:ext>
            </a:extLst>
          </p:cNvPr>
          <p:cNvGrpSpPr/>
          <p:nvPr/>
        </p:nvGrpSpPr>
        <p:grpSpPr>
          <a:xfrm>
            <a:off x="381000" y="7929535"/>
            <a:ext cx="6991350" cy="1952625"/>
            <a:chOff x="8488969" y="7306023"/>
            <a:chExt cx="6991350" cy="1952625"/>
          </a:xfrm>
        </p:grpSpPr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7B662566-DC20-7D9C-708B-A12F0D17B85B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id="{67A5E517-D676-D734-0816-7CE755131B16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81528EE0-8BAA-797A-62D2-9787CADF1CE0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B9724B7D-6298-7800-DC53-BA737DF251FB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8">
            <a:extLst>
              <a:ext uri="{FF2B5EF4-FFF2-40B4-BE49-F238E27FC236}">
                <a16:creationId xmlns:a16="http://schemas.microsoft.com/office/drawing/2014/main" id="{9DFA78D6-0ED2-37E7-C6E4-BEB41156918F}"/>
              </a:ext>
            </a:extLst>
          </p:cNvPr>
          <p:cNvSpPr txBox="1"/>
          <p:nvPr/>
        </p:nvSpPr>
        <p:spPr>
          <a:xfrm>
            <a:off x="2358213" y="8267145"/>
            <a:ext cx="2867024" cy="11131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Proyectos de </a:t>
            </a:r>
            <a:r>
              <a:rPr lang="es-ES" sz="2200" b="1" spc="-5" dirty="0">
                <a:solidFill>
                  <a:srgbClr val="181818"/>
                </a:solidFill>
                <a:latin typeface="Tahoma"/>
                <a:cs typeface="Tahoma"/>
              </a:rPr>
              <a:t>Inversión Empresarial (PIE)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5" name="object 34">
            <a:extLst>
              <a:ext uri="{FF2B5EF4-FFF2-40B4-BE49-F238E27FC236}">
                <a16:creationId xmlns:a16="http://schemas.microsoft.com/office/drawing/2014/main" id="{87744ED9-73FC-DDB9-3591-D59CD2EFBBF2}"/>
              </a:ext>
            </a:extLst>
          </p:cNvPr>
          <p:cNvGrpSpPr/>
          <p:nvPr/>
        </p:nvGrpSpPr>
        <p:grpSpPr>
          <a:xfrm>
            <a:off x="1247011" y="8648878"/>
            <a:ext cx="514984" cy="514984"/>
            <a:chOff x="9354980" y="8025366"/>
            <a:chExt cx="514984" cy="514984"/>
          </a:xfrm>
        </p:grpSpPr>
        <p:sp>
          <p:nvSpPr>
            <p:cNvPr id="26" name="object 35">
              <a:extLst>
                <a:ext uri="{FF2B5EF4-FFF2-40B4-BE49-F238E27FC236}">
                  <a16:creationId xmlns:a16="http://schemas.microsoft.com/office/drawing/2014/main" id="{63ABD8CA-138B-43D2-C0A5-5EC3057EB6D0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36">
              <a:extLst>
                <a:ext uri="{FF2B5EF4-FFF2-40B4-BE49-F238E27FC236}">
                  <a16:creationId xmlns:a16="http://schemas.microsoft.com/office/drawing/2014/main" id="{8570DB11-B9C4-5849-5D79-B360E3DAA4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62B8BAF8-092C-09F4-2594-33B651306D77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38">
              <a:extLst>
                <a:ext uri="{FF2B5EF4-FFF2-40B4-BE49-F238E27FC236}">
                  <a16:creationId xmlns:a16="http://schemas.microsoft.com/office/drawing/2014/main" id="{770E770E-3387-B396-40F3-C1DCE6C4029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graphicFrame>
        <p:nvGraphicFramePr>
          <p:cNvPr id="30" name="Tabla 30">
            <a:extLst>
              <a:ext uri="{FF2B5EF4-FFF2-40B4-BE49-F238E27FC236}">
                <a16:creationId xmlns:a16="http://schemas.microsoft.com/office/drawing/2014/main" id="{4E79DB11-7B0D-364F-5E40-95B608550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52239"/>
              </p:ext>
            </p:extLst>
          </p:nvPr>
        </p:nvGraphicFramePr>
        <p:xfrm>
          <a:off x="7010400" y="2144791"/>
          <a:ext cx="10515600" cy="5725555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398631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49165573"/>
                    </a:ext>
                  </a:extLst>
                </a:gridCol>
              </a:tblGrid>
              <a:tr h="907367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Autónomos y PYMES</a:t>
                      </a:r>
                    </a:p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(Excluidas C.B. y S.C.)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Grandes Empresas</a:t>
                      </a:r>
                    </a:p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(Nueva actividad)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65516"/>
                  </a:ext>
                </a:extLst>
              </a:tr>
              <a:tr h="907367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Creación de un nuevo establecimiento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68961"/>
                  </a:ext>
                </a:extLst>
              </a:tr>
              <a:tr h="907367"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Diversificación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4588848"/>
                  </a:ext>
                </a:extLst>
              </a:tr>
              <a:tr h="907367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Ampliación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17014"/>
                  </a:ext>
                </a:extLst>
              </a:tr>
              <a:tr h="907367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Transformación fundamental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29733"/>
                  </a:ext>
                </a:extLst>
              </a:tr>
              <a:tr h="1187166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Establecimiento cerrado o que vaya a cerrar de no ser adquirido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Inversor no vinculado al vendedor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(2ª mano)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502783"/>
                  </a:ext>
                </a:extLst>
              </a:tr>
            </a:tbl>
          </a:graphicData>
        </a:graphic>
      </p:graphicFrame>
      <p:pic>
        <p:nvPicPr>
          <p:cNvPr id="1026" name="Imagen 16">
            <a:extLst>
              <a:ext uri="{FF2B5EF4-FFF2-40B4-BE49-F238E27FC236}">
                <a16:creationId xmlns:a16="http://schemas.microsoft.com/office/drawing/2014/main" id="{91ED8911-8803-4AEE-A292-5B54F8C3E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Nube 30">
            <a:extLst>
              <a:ext uri="{FF2B5EF4-FFF2-40B4-BE49-F238E27FC236}">
                <a16:creationId xmlns:a16="http://schemas.microsoft.com/office/drawing/2014/main" id="{0ED17E89-D677-A20A-7658-4CE384535524}"/>
              </a:ext>
            </a:extLst>
          </p:cNvPr>
          <p:cNvSpPr/>
          <p:nvPr/>
        </p:nvSpPr>
        <p:spPr>
          <a:xfrm>
            <a:off x="533400" y="5384741"/>
            <a:ext cx="5562600" cy="1848013"/>
          </a:xfrm>
          <a:prstGeom prst="clou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Proyectos viables técnica, económica y financieramente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a 59">
            <a:extLst>
              <a:ext uri="{FF2B5EF4-FFF2-40B4-BE49-F238E27FC236}">
                <a16:creationId xmlns:a16="http://schemas.microsoft.com/office/drawing/2014/main" id="{16602FE1-1D18-33E3-0585-962497DEF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62344"/>
              </p:ext>
            </p:extLst>
          </p:nvPr>
        </p:nvGraphicFramePr>
        <p:xfrm>
          <a:off x="2986585" y="3770227"/>
          <a:ext cx="12801600" cy="33528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01600">
                  <a:extLst>
                    <a:ext uri="{9D8B030D-6E8A-4147-A177-3AD203B41FA5}">
                      <a16:colId xmlns:a16="http://schemas.microsoft.com/office/drawing/2014/main" val="4240619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Sector Servicios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Destinados al desarrollo de la sociedad de la información, de la innovación y de las nuevas tecnologías.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28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Catering para centros de gran consumo (colegios, hospitales, residencias…)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00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Plataformas logísticas.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7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Laboratorios de ensayo de productos.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19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Servicios de envasado y embalajes especiales.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91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Valorización de materiales (separación y clasificación). Reciclaje.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654613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F9FCA8A8-3E49-B72E-780C-BA4C8ADF1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71773"/>
              </p:ext>
            </p:extLst>
          </p:nvPr>
        </p:nvGraphicFramePr>
        <p:xfrm>
          <a:off x="2986585" y="2322747"/>
          <a:ext cx="12801600" cy="883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01600">
                  <a:extLst>
                    <a:ext uri="{9D8B030D-6E8A-4147-A177-3AD203B41FA5}">
                      <a16:colId xmlns:a16="http://schemas.microsoft.com/office/drawing/2014/main" val="3117338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Servicios industriales a empresas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5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Ingeniería, diseño, consultoría tecnológica y asistencia técnica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90973"/>
                  </a:ext>
                </a:extLst>
              </a:tr>
            </a:tbl>
          </a:graphicData>
        </a:graphic>
      </p:graphicFrame>
      <p:graphicFrame>
        <p:nvGraphicFramePr>
          <p:cNvPr id="61" name="Tabla 60">
            <a:extLst>
              <a:ext uri="{FF2B5EF4-FFF2-40B4-BE49-F238E27FC236}">
                <a16:creationId xmlns:a16="http://schemas.microsoft.com/office/drawing/2014/main" id="{7CD17CA9-9150-4D5E-0E21-F681BD246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72843"/>
              </p:ext>
            </p:extLst>
          </p:nvPr>
        </p:nvGraphicFramePr>
        <p:xfrm>
          <a:off x="2986585" y="810870"/>
          <a:ext cx="12801600" cy="883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01600">
                  <a:extLst>
                    <a:ext uri="{9D8B030D-6E8A-4147-A177-3AD203B41FA5}">
                      <a16:colId xmlns:a16="http://schemas.microsoft.com/office/drawing/2014/main" val="31173381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Sector Industrial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25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EXCEPTO: carbón, acero, construcción naval, fibras sintéticas, transporte, construcción…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90973"/>
                  </a:ext>
                </a:extLst>
              </a:tr>
            </a:tbl>
          </a:graphicData>
        </a:graphic>
      </p:graphicFrame>
      <p:pic>
        <p:nvPicPr>
          <p:cNvPr id="62" name="object 14">
            <a:extLst>
              <a:ext uri="{FF2B5EF4-FFF2-40B4-BE49-F238E27FC236}">
                <a16:creationId xmlns:a16="http://schemas.microsoft.com/office/drawing/2014/main" id="{62A89017-A061-8194-0C48-4C196E1503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sp>
        <p:nvSpPr>
          <p:cNvPr id="63" name="object 2">
            <a:extLst>
              <a:ext uri="{FF2B5EF4-FFF2-40B4-BE49-F238E27FC236}">
                <a16:creationId xmlns:a16="http://schemas.microsoft.com/office/drawing/2014/main" id="{E95E40C9-F68B-C44D-8996-AC4A944F4916}"/>
              </a:ext>
            </a:extLst>
          </p:cNvPr>
          <p:cNvSpPr/>
          <p:nvPr/>
        </p:nvSpPr>
        <p:spPr>
          <a:xfrm rot="5400000">
            <a:off x="-2221867" y="4269579"/>
            <a:ext cx="7967708" cy="1050290"/>
          </a:xfrm>
          <a:custGeom>
            <a:avLst/>
            <a:gdLst/>
            <a:ahLst/>
            <a:cxnLst/>
            <a:rect l="l" t="t" r="r" b="b"/>
            <a:pathLst>
              <a:path w="5955030" h="1050289">
                <a:moveTo>
                  <a:pt x="5885790" y="1049776"/>
                </a:moveTo>
                <a:lnTo>
                  <a:pt x="68944" y="1049776"/>
                </a:lnTo>
                <a:lnTo>
                  <a:pt x="42236" y="1044327"/>
                </a:lnTo>
                <a:lnTo>
                  <a:pt x="20307" y="1029515"/>
                </a:lnTo>
                <a:lnTo>
                  <a:pt x="5460" y="1007636"/>
                </a:lnTo>
                <a:lnTo>
                  <a:pt x="0" y="980990"/>
                </a:lnTo>
                <a:lnTo>
                  <a:pt x="0" y="68785"/>
                </a:lnTo>
                <a:lnTo>
                  <a:pt x="5460" y="42139"/>
                </a:lnTo>
                <a:lnTo>
                  <a:pt x="20307" y="20260"/>
                </a:lnTo>
                <a:lnTo>
                  <a:pt x="42236" y="5448"/>
                </a:lnTo>
                <a:lnTo>
                  <a:pt x="68944" y="0"/>
                </a:lnTo>
                <a:lnTo>
                  <a:pt x="5885790" y="0"/>
                </a:lnTo>
                <a:lnTo>
                  <a:pt x="5912498" y="5448"/>
                </a:lnTo>
                <a:lnTo>
                  <a:pt x="5926928" y="15195"/>
                </a:lnTo>
                <a:lnTo>
                  <a:pt x="68944" y="15195"/>
                </a:lnTo>
                <a:lnTo>
                  <a:pt x="48172" y="19451"/>
                </a:lnTo>
                <a:lnTo>
                  <a:pt x="31083" y="31011"/>
                </a:lnTo>
                <a:lnTo>
                  <a:pt x="19497" y="48060"/>
                </a:lnTo>
                <a:lnTo>
                  <a:pt x="15230" y="68785"/>
                </a:lnTo>
                <a:lnTo>
                  <a:pt x="15230" y="980990"/>
                </a:lnTo>
                <a:lnTo>
                  <a:pt x="19497" y="1001715"/>
                </a:lnTo>
                <a:lnTo>
                  <a:pt x="31083" y="1018764"/>
                </a:lnTo>
                <a:lnTo>
                  <a:pt x="48172" y="1030324"/>
                </a:lnTo>
                <a:lnTo>
                  <a:pt x="68944" y="1034580"/>
                </a:lnTo>
                <a:lnTo>
                  <a:pt x="5926928" y="1034580"/>
                </a:lnTo>
                <a:lnTo>
                  <a:pt x="5912498" y="1044327"/>
                </a:lnTo>
                <a:lnTo>
                  <a:pt x="5885790" y="1049776"/>
                </a:lnTo>
                <a:close/>
              </a:path>
              <a:path w="5955030" h="1050289">
                <a:moveTo>
                  <a:pt x="5926928" y="1034580"/>
                </a:moveTo>
                <a:lnTo>
                  <a:pt x="5885790" y="1034580"/>
                </a:lnTo>
                <a:lnTo>
                  <a:pt x="5906562" y="1030324"/>
                </a:lnTo>
                <a:lnTo>
                  <a:pt x="5923651" y="1018764"/>
                </a:lnTo>
                <a:lnTo>
                  <a:pt x="5935238" y="1001715"/>
                </a:lnTo>
                <a:lnTo>
                  <a:pt x="5939504" y="980990"/>
                </a:lnTo>
                <a:lnTo>
                  <a:pt x="5939504" y="68785"/>
                </a:lnTo>
                <a:lnTo>
                  <a:pt x="5935238" y="48060"/>
                </a:lnTo>
                <a:lnTo>
                  <a:pt x="5923651" y="31011"/>
                </a:lnTo>
                <a:lnTo>
                  <a:pt x="5906562" y="19451"/>
                </a:lnTo>
                <a:lnTo>
                  <a:pt x="5885790" y="15195"/>
                </a:lnTo>
                <a:lnTo>
                  <a:pt x="5926928" y="15195"/>
                </a:lnTo>
                <a:lnTo>
                  <a:pt x="5934427" y="20260"/>
                </a:lnTo>
                <a:lnTo>
                  <a:pt x="5949274" y="42139"/>
                </a:lnTo>
                <a:lnTo>
                  <a:pt x="5954735" y="68785"/>
                </a:lnTo>
                <a:lnTo>
                  <a:pt x="5954735" y="980990"/>
                </a:lnTo>
                <a:lnTo>
                  <a:pt x="5949274" y="1007636"/>
                </a:lnTo>
                <a:lnTo>
                  <a:pt x="5934427" y="1029515"/>
                </a:lnTo>
                <a:lnTo>
                  <a:pt x="5926928" y="1034580"/>
                </a:lnTo>
                <a:close/>
              </a:path>
            </a:pathLst>
          </a:custGeom>
          <a:solidFill>
            <a:srgbClr val="4B3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C6A93288-6581-23FD-ACE9-71ABF97CEBE8}"/>
              </a:ext>
            </a:extLst>
          </p:cNvPr>
          <p:cNvSpPr txBox="1"/>
          <p:nvPr/>
        </p:nvSpPr>
        <p:spPr>
          <a:xfrm rot="16200000">
            <a:off x="-2134949" y="4525454"/>
            <a:ext cx="7665772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700" b="1" dirty="0">
                <a:latin typeface="Tahoma"/>
                <a:cs typeface="Tahoma"/>
              </a:rPr>
              <a:t>Sectores de actividad (Anexo I)</a:t>
            </a:r>
            <a:endParaRPr sz="2700" b="1" dirty="0">
              <a:latin typeface="Tahoma"/>
              <a:cs typeface="Tahoma"/>
            </a:endParaRPr>
          </a:p>
        </p:txBody>
      </p:sp>
      <p:pic>
        <p:nvPicPr>
          <p:cNvPr id="65" name="Imagen 16">
            <a:extLst>
              <a:ext uri="{FF2B5EF4-FFF2-40B4-BE49-F238E27FC236}">
                <a16:creationId xmlns:a16="http://schemas.microsoft.com/office/drawing/2014/main" id="{D0463B07-A220-3848-0C0C-D39B8734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3ABD52-061D-5E0C-C3FB-D927DF22A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36076"/>
              </p:ext>
            </p:extLst>
          </p:nvPr>
        </p:nvGraphicFramePr>
        <p:xfrm>
          <a:off x="2986584" y="7864176"/>
          <a:ext cx="12801599" cy="883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01599">
                  <a:extLst>
                    <a:ext uri="{9D8B030D-6E8A-4147-A177-3AD203B41FA5}">
                      <a16:colId xmlns:a16="http://schemas.microsoft.com/office/drawing/2014/main" val="1443165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Sector Turístico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9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2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Algunos proyectos (Hoteles / hoteles rurales de 4 o 5*….)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099201"/>
                  </a:ext>
                </a:extLst>
              </a:tr>
            </a:tbl>
          </a:graphicData>
        </a:graphic>
      </p:graphicFrame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BFC060A3-BAC2-542D-37CF-3A614B1F6EFA}"/>
              </a:ext>
            </a:extLst>
          </p:cNvPr>
          <p:cNvSpPr>
            <a:spLocks noChangeAspect="1"/>
          </p:cNvSpPr>
          <p:nvPr/>
        </p:nvSpPr>
        <p:spPr>
          <a:xfrm rot="1406081">
            <a:off x="15007937" y="1333010"/>
            <a:ext cx="3222857" cy="2878810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600" b="1" dirty="0"/>
          </a:p>
        </p:txBody>
      </p:sp>
      <p:pic>
        <p:nvPicPr>
          <p:cNvPr id="4" name="Gráfico 3" descr="Teléfono contorno">
            <a:extLst>
              <a:ext uri="{FF2B5EF4-FFF2-40B4-BE49-F238E27FC236}">
                <a16:creationId xmlns:a16="http://schemas.microsoft.com/office/drawing/2014/main" id="{84732167-3828-79FD-94F1-3ED5521D9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13312" y="24765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028777" y="1028700"/>
            <a:ext cx="16230600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15" name="object 15"/>
          <p:cNvSpPr txBox="1"/>
          <p:nvPr/>
        </p:nvSpPr>
        <p:spPr>
          <a:xfrm>
            <a:off x="4648200" y="1321194"/>
            <a:ext cx="851154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800" b="1" spc="20" dirty="0">
                <a:solidFill>
                  <a:srgbClr val="FFFFFF"/>
                </a:solidFill>
                <a:latin typeface="Tahoma"/>
                <a:cs typeface="Tahoma"/>
              </a:rPr>
              <a:t>Cuantía de la subvención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5"/>
            <a:ext cx="2867024" cy="1095374"/>
          </a:xfrm>
          <a:prstGeom prst="rect">
            <a:avLst/>
          </a:prstGeom>
        </p:spPr>
      </p:pic>
      <p:grpSp>
        <p:nvGrpSpPr>
          <p:cNvPr id="30" name="object 23">
            <a:extLst>
              <a:ext uri="{FF2B5EF4-FFF2-40B4-BE49-F238E27FC236}">
                <a16:creationId xmlns:a16="http://schemas.microsoft.com/office/drawing/2014/main" id="{E19A4CD3-3BC3-E03A-1954-5861A844A481}"/>
              </a:ext>
            </a:extLst>
          </p:cNvPr>
          <p:cNvGrpSpPr/>
          <p:nvPr/>
        </p:nvGrpSpPr>
        <p:grpSpPr>
          <a:xfrm>
            <a:off x="381000" y="7929535"/>
            <a:ext cx="6991350" cy="1952625"/>
            <a:chOff x="8488969" y="7306023"/>
            <a:chExt cx="6991350" cy="1952625"/>
          </a:xfrm>
        </p:grpSpPr>
        <p:sp>
          <p:nvSpPr>
            <p:cNvPr id="31" name="object 24">
              <a:extLst>
                <a:ext uri="{FF2B5EF4-FFF2-40B4-BE49-F238E27FC236}">
                  <a16:creationId xmlns:a16="http://schemas.microsoft.com/office/drawing/2014/main" id="{5E345ECC-A392-A99C-5701-11AB4F4722C1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7D72F999-66C6-08DA-D3FF-960688F5B723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6">
              <a:extLst>
                <a:ext uri="{FF2B5EF4-FFF2-40B4-BE49-F238E27FC236}">
                  <a16:creationId xmlns:a16="http://schemas.microsoft.com/office/drawing/2014/main" id="{AF68D55E-A46E-E5ED-1C69-F7861FDD41C0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7">
              <a:extLst>
                <a:ext uri="{FF2B5EF4-FFF2-40B4-BE49-F238E27FC236}">
                  <a16:creationId xmlns:a16="http://schemas.microsoft.com/office/drawing/2014/main" id="{23FFCE81-DDAD-CF47-E85B-9D3972003F1B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28">
            <a:extLst>
              <a:ext uri="{FF2B5EF4-FFF2-40B4-BE49-F238E27FC236}">
                <a16:creationId xmlns:a16="http://schemas.microsoft.com/office/drawing/2014/main" id="{D25137F9-2F74-046F-9DE0-CCC8F58755E3}"/>
              </a:ext>
            </a:extLst>
          </p:cNvPr>
          <p:cNvSpPr txBox="1"/>
          <p:nvPr/>
        </p:nvSpPr>
        <p:spPr>
          <a:xfrm>
            <a:off x="2358213" y="8267145"/>
            <a:ext cx="2867024" cy="11131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Proyectos de </a:t>
            </a:r>
            <a:r>
              <a:rPr lang="es-ES" sz="2200" b="1" spc="-5" dirty="0">
                <a:solidFill>
                  <a:srgbClr val="181818"/>
                </a:solidFill>
                <a:latin typeface="Tahoma"/>
                <a:cs typeface="Tahoma"/>
              </a:rPr>
              <a:t>Inversión Empresarial (PIE)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36" name="object 34">
            <a:extLst>
              <a:ext uri="{FF2B5EF4-FFF2-40B4-BE49-F238E27FC236}">
                <a16:creationId xmlns:a16="http://schemas.microsoft.com/office/drawing/2014/main" id="{5141AF28-43FD-786C-3EB6-B33CC740C967}"/>
              </a:ext>
            </a:extLst>
          </p:cNvPr>
          <p:cNvGrpSpPr/>
          <p:nvPr/>
        </p:nvGrpSpPr>
        <p:grpSpPr>
          <a:xfrm>
            <a:off x="1247011" y="8648878"/>
            <a:ext cx="514984" cy="514984"/>
            <a:chOff x="9354980" y="8025366"/>
            <a:chExt cx="514984" cy="514984"/>
          </a:xfrm>
        </p:grpSpPr>
        <p:sp>
          <p:nvSpPr>
            <p:cNvPr id="37" name="object 35">
              <a:extLst>
                <a:ext uri="{FF2B5EF4-FFF2-40B4-BE49-F238E27FC236}">
                  <a16:creationId xmlns:a16="http://schemas.microsoft.com/office/drawing/2014/main" id="{75C4D829-130D-D83A-6E79-59C7F1958E1D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6">
              <a:extLst>
                <a:ext uri="{FF2B5EF4-FFF2-40B4-BE49-F238E27FC236}">
                  <a16:creationId xmlns:a16="http://schemas.microsoft.com/office/drawing/2014/main" id="{4B08FBB9-8EC0-21A5-D9C1-AEA4725EF5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11793C46-C581-B2C8-2185-83E81512089C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38">
              <a:extLst>
                <a:ext uri="{FF2B5EF4-FFF2-40B4-BE49-F238E27FC236}">
                  <a16:creationId xmlns:a16="http://schemas.microsoft.com/office/drawing/2014/main" id="{83A457FC-8708-53A3-C720-FCF2AF4E0E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graphicFrame>
        <p:nvGraphicFramePr>
          <p:cNvPr id="44" name="Tabla 43">
            <a:extLst>
              <a:ext uri="{FF2B5EF4-FFF2-40B4-BE49-F238E27FC236}">
                <a16:creationId xmlns:a16="http://schemas.microsoft.com/office/drawing/2014/main" id="{9D155BA3-6D13-A0A8-A879-4105587DF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43224"/>
              </p:ext>
            </p:extLst>
          </p:nvPr>
        </p:nvGraphicFramePr>
        <p:xfrm>
          <a:off x="5029200" y="3238500"/>
          <a:ext cx="7405634" cy="244883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702817">
                  <a:extLst>
                    <a:ext uri="{9D8B030D-6E8A-4147-A177-3AD203B41FA5}">
                      <a16:colId xmlns:a16="http://schemas.microsoft.com/office/drawing/2014/main" val="1792044122"/>
                    </a:ext>
                  </a:extLst>
                </a:gridCol>
                <a:gridCol w="3702817">
                  <a:extLst>
                    <a:ext uri="{9D8B030D-6E8A-4147-A177-3AD203B41FA5}">
                      <a16:colId xmlns:a16="http://schemas.microsoft.com/office/drawing/2014/main" val="4011973446"/>
                    </a:ext>
                  </a:extLst>
                </a:gridCol>
              </a:tblGrid>
              <a:tr h="418619"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beneficiario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Cuant</a:t>
                      </a:r>
                      <a:r>
                        <a:rPr lang="es-E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ía máxima</a:t>
                      </a:r>
                      <a:endParaRPr lang="es-ES_tradnl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01218"/>
                  </a:ext>
                </a:extLst>
              </a:tr>
              <a:tr h="634433"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Pequeñas</a:t>
                      </a:r>
                      <a:r>
                        <a:rPr lang="es-ES_tradnl" sz="24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empresas</a:t>
                      </a:r>
                      <a:endParaRPr lang="es-ES_tradnl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35 %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247267"/>
                  </a:ext>
                </a:extLst>
              </a:tr>
              <a:tr h="722549"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Medianas empresas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s-ES_tradnl" sz="24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%</a:t>
                      </a:r>
                      <a:endParaRPr lang="es-ES_tradnl" sz="2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803082"/>
                  </a:ext>
                </a:extLst>
              </a:tr>
              <a:tr h="623930"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Grandes empresas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2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15 %</a:t>
                      </a:r>
                    </a:p>
                  </a:txBody>
                  <a:tcPr marT="51081" marB="5108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813501"/>
                  </a:ext>
                </a:extLst>
              </a:tr>
            </a:tbl>
          </a:graphicData>
        </a:graphic>
      </p:graphicFrame>
      <p:sp>
        <p:nvSpPr>
          <p:cNvPr id="45" name="CuadroTexto 44">
            <a:extLst>
              <a:ext uri="{FF2B5EF4-FFF2-40B4-BE49-F238E27FC236}">
                <a16:creationId xmlns:a16="http://schemas.microsoft.com/office/drawing/2014/main" id="{65A4DEC7-1449-F168-0A73-B616AF3B4DCB}"/>
              </a:ext>
            </a:extLst>
          </p:cNvPr>
          <p:cNvSpPr txBox="1"/>
          <p:nvPr/>
        </p:nvSpPr>
        <p:spPr>
          <a:xfrm>
            <a:off x="5029201" y="6284811"/>
            <a:ext cx="740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Mapa de ayudas regionales de España para el periodo 2022-2027</a:t>
            </a:r>
          </a:p>
        </p:txBody>
      </p:sp>
      <p:pic>
        <p:nvPicPr>
          <p:cNvPr id="46" name="Imagen 16">
            <a:extLst>
              <a:ext uri="{FF2B5EF4-FFF2-40B4-BE49-F238E27FC236}">
                <a16:creationId xmlns:a16="http://schemas.microsoft.com/office/drawing/2014/main" id="{C68C04DC-BCA4-17D0-DBD2-72E0D724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DFE1C89F-1623-4529-326F-409880E23D55}"/>
              </a:ext>
            </a:extLst>
          </p:cNvPr>
          <p:cNvSpPr>
            <a:spLocks noChangeAspect="1"/>
          </p:cNvSpPr>
          <p:nvPr/>
        </p:nvSpPr>
        <p:spPr>
          <a:xfrm rot="1406081">
            <a:off x="12927858" y="2518146"/>
            <a:ext cx="4834285" cy="4320000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b="1" dirty="0"/>
              <a:t>Subvención a fondo perdido</a:t>
            </a:r>
          </a:p>
        </p:txBody>
      </p:sp>
      <p:sp>
        <p:nvSpPr>
          <p:cNvPr id="3" name="Rectángulo: esquina doblada 2">
            <a:extLst>
              <a:ext uri="{FF2B5EF4-FFF2-40B4-BE49-F238E27FC236}">
                <a16:creationId xmlns:a16="http://schemas.microsoft.com/office/drawing/2014/main" id="{7E0402EA-2F5A-2E45-2398-5DAF939C5F6B}"/>
              </a:ext>
            </a:extLst>
          </p:cNvPr>
          <p:cNvSpPr/>
          <p:nvPr/>
        </p:nvSpPr>
        <p:spPr>
          <a:xfrm rot="20586814">
            <a:off x="761760" y="3249847"/>
            <a:ext cx="2743200" cy="2520000"/>
          </a:xfrm>
          <a:prstGeom prst="foldedCorner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Compatibles con otras ayudas a la inversión (LIR, ITJ)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342900"/>
            <a:ext cx="14097000" cy="1050290"/>
          </a:xfrm>
          <a:custGeom>
            <a:avLst/>
            <a:gdLst/>
            <a:ahLst/>
            <a:cxnLst/>
            <a:rect l="l" t="t" r="r" b="b"/>
            <a:pathLst>
              <a:path w="5955030" h="1050289">
                <a:moveTo>
                  <a:pt x="5885790" y="1049776"/>
                </a:moveTo>
                <a:lnTo>
                  <a:pt x="68944" y="1049776"/>
                </a:lnTo>
                <a:lnTo>
                  <a:pt x="42236" y="1044327"/>
                </a:lnTo>
                <a:lnTo>
                  <a:pt x="20307" y="1029515"/>
                </a:lnTo>
                <a:lnTo>
                  <a:pt x="5460" y="1007636"/>
                </a:lnTo>
                <a:lnTo>
                  <a:pt x="0" y="980990"/>
                </a:lnTo>
                <a:lnTo>
                  <a:pt x="0" y="68785"/>
                </a:lnTo>
                <a:lnTo>
                  <a:pt x="5460" y="42139"/>
                </a:lnTo>
                <a:lnTo>
                  <a:pt x="20307" y="20260"/>
                </a:lnTo>
                <a:lnTo>
                  <a:pt x="42236" y="5448"/>
                </a:lnTo>
                <a:lnTo>
                  <a:pt x="68944" y="0"/>
                </a:lnTo>
                <a:lnTo>
                  <a:pt x="5885790" y="0"/>
                </a:lnTo>
                <a:lnTo>
                  <a:pt x="5912498" y="5448"/>
                </a:lnTo>
                <a:lnTo>
                  <a:pt x="5926928" y="15195"/>
                </a:lnTo>
                <a:lnTo>
                  <a:pt x="68944" y="15195"/>
                </a:lnTo>
                <a:lnTo>
                  <a:pt x="48172" y="19451"/>
                </a:lnTo>
                <a:lnTo>
                  <a:pt x="31083" y="31011"/>
                </a:lnTo>
                <a:lnTo>
                  <a:pt x="19497" y="48060"/>
                </a:lnTo>
                <a:lnTo>
                  <a:pt x="15230" y="68785"/>
                </a:lnTo>
                <a:lnTo>
                  <a:pt x="15230" y="980990"/>
                </a:lnTo>
                <a:lnTo>
                  <a:pt x="19497" y="1001715"/>
                </a:lnTo>
                <a:lnTo>
                  <a:pt x="31083" y="1018764"/>
                </a:lnTo>
                <a:lnTo>
                  <a:pt x="48172" y="1030324"/>
                </a:lnTo>
                <a:lnTo>
                  <a:pt x="68944" y="1034580"/>
                </a:lnTo>
                <a:lnTo>
                  <a:pt x="5926928" y="1034580"/>
                </a:lnTo>
                <a:lnTo>
                  <a:pt x="5912498" y="1044327"/>
                </a:lnTo>
                <a:lnTo>
                  <a:pt x="5885790" y="1049776"/>
                </a:lnTo>
                <a:close/>
              </a:path>
              <a:path w="5955030" h="1050289">
                <a:moveTo>
                  <a:pt x="5926928" y="1034580"/>
                </a:moveTo>
                <a:lnTo>
                  <a:pt x="5885790" y="1034580"/>
                </a:lnTo>
                <a:lnTo>
                  <a:pt x="5906562" y="1030324"/>
                </a:lnTo>
                <a:lnTo>
                  <a:pt x="5923651" y="1018764"/>
                </a:lnTo>
                <a:lnTo>
                  <a:pt x="5935238" y="1001715"/>
                </a:lnTo>
                <a:lnTo>
                  <a:pt x="5939504" y="980990"/>
                </a:lnTo>
                <a:lnTo>
                  <a:pt x="5939504" y="68785"/>
                </a:lnTo>
                <a:lnTo>
                  <a:pt x="5935238" y="48060"/>
                </a:lnTo>
                <a:lnTo>
                  <a:pt x="5923651" y="31011"/>
                </a:lnTo>
                <a:lnTo>
                  <a:pt x="5906562" y="19451"/>
                </a:lnTo>
                <a:lnTo>
                  <a:pt x="5885790" y="15195"/>
                </a:lnTo>
                <a:lnTo>
                  <a:pt x="5926928" y="15195"/>
                </a:lnTo>
                <a:lnTo>
                  <a:pt x="5934427" y="20260"/>
                </a:lnTo>
                <a:lnTo>
                  <a:pt x="5949274" y="42139"/>
                </a:lnTo>
                <a:lnTo>
                  <a:pt x="5954735" y="68785"/>
                </a:lnTo>
                <a:lnTo>
                  <a:pt x="5954735" y="980990"/>
                </a:lnTo>
                <a:lnTo>
                  <a:pt x="5949274" y="1007636"/>
                </a:lnTo>
                <a:lnTo>
                  <a:pt x="5934427" y="1029515"/>
                </a:lnTo>
                <a:lnTo>
                  <a:pt x="5926928" y="1034580"/>
                </a:lnTo>
                <a:close/>
              </a:path>
            </a:pathLst>
          </a:custGeom>
          <a:solidFill>
            <a:srgbClr val="4B3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7000" y="523079"/>
            <a:ext cx="1251861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4400" b="1" spc="-30" dirty="0">
                <a:solidFill>
                  <a:srgbClr val="28059D"/>
                </a:solidFill>
                <a:latin typeface="Tahoma"/>
                <a:cs typeface="Tahoma"/>
              </a:rPr>
              <a:t>Conceptos subvencionables (Anexo II)</a:t>
            </a:r>
            <a:endParaRPr sz="440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4"/>
            <a:ext cx="2867024" cy="1095374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3BCA084-CF29-29AC-5575-1C066818E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40895"/>
              </p:ext>
            </p:extLst>
          </p:nvPr>
        </p:nvGraphicFramePr>
        <p:xfrm>
          <a:off x="734240" y="2424165"/>
          <a:ext cx="8153400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3400">
                  <a:extLst>
                    <a:ext uri="{9D8B030D-6E8A-4147-A177-3AD203B41FA5}">
                      <a16:colId xmlns:a16="http://schemas.microsoft.com/office/drawing/2014/main" val="229634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3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 Activos materiales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8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a) Terrenos y urbanización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460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b) Edificaciones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0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c) Instalaciones, maquinaria y equipo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3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2. Activos inmateriales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43206"/>
                  </a:ext>
                </a:extLst>
              </a:tr>
            </a:tbl>
          </a:graphicData>
        </a:graphic>
      </p:graphicFrame>
      <p:grpSp>
        <p:nvGrpSpPr>
          <p:cNvPr id="10" name="object 8">
            <a:extLst>
              <a:ext uri="{FF2B5EF4-FFF2-40B4-BE49-F238E27FC236}">
                <a16:creationId xmlns:a16="http://schemas.microsoft.com/office/drawing/2014/main" id="{3A637340-8938-12A3-F276-C96DCD7016F4}"/>
              </a:ext>
            </a:extLst>
          </p:cNvPr>
          <p:cNvGrpSpPr/>
          <p:nvPr/>
        </p:nvGrpSpPr>
        <p:grpSpPr>
          <a:xfrm>
            <a:off x="11222174" y="1943100"/>
            <a:ext cx="6255386" cy="1752599"/>
            <a:chOff x="1028700" y="3873840"/>
            <a:chExt cx="7800975" cy="2543175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A9A944E2-67B7-FE8A-EEA2-C823204C210B}"/>
                </a:ext>
              </a:extLst>
            </p:cNvPr>
            <p:cNvSpPr/>
            <p:nvPr/>
          </p:nvSpPr>
          <p:spPr>
            <a:xfrm>
              <a:off x="102870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0A792E11-5D51-B11B-12A3-44E3C9A7BFAE}"/>
                </a:ext>
              </a:extLst>
            </p:cNvPr>
            <p:cNvSpPr/>
            <p:nvPr/>
          </p:nvSpPr>
          <p:spPr>
            <a:xfrm>
              <a:off x="1028700" y="3873840"/>
              <a:ext cx="3419475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4">
            <a:extLst>
              <a:ext uri="{FF2B5EF4-FFF2-40B4-BE49-F238E27FC236}">
                <a16:creationId xmlns:a16="http://schemas.microsoft.com/office/drawing/2014/main" id="{1ACDB45C-71D5-3E7B-AF54-FF40284201A2}"/>
              </a:ext>
            </a:extLst>
          </p:cNvPr>
          <p:cNvSpPr txBox="1"/>
          <p:nvPr/>
        </p:nvSpPr>
        <p:spPr>
          <a:xfrm>
            <a:off x="11092061" y="2606959"/>
            <a:ext cx="2872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Tahoma"/>
                <a:cs typeface="Tahoma"/>
              </a:rPr>
              <a:t>Módulos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CE635E1C-B3A8-07B9-F039-159E90FB1A73}"/>
              </a:ext>
            </a:extLst>
          </p:cNvPr>
          <p:cNvSpPr txBox="1"/>
          <p:nvPr/>
        </p:nvSpPr>
        <p:spPr>
          <a:xfrm>
            <a:off x="14182428" y="2127208"/>
            <a:ext cx="307686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80" dirty="0">
                <a:solidFill>
                  <a:srgbClr val="181818"/>
                </a:solidFill>
                <a:latin typeface="Tahoma"/>
                <a:cs typeface="Tahoma"/>
              </a:rPr>
              <a:t>Adquisición Terreno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80" dirty="0">
                <a:solidFill>
                  <a:srgbClr val="181818"/>
                </a:solidFill>
                <a:latin typeface="Tahoma"/>
                <a:cs typeface="Tahoma"/>
              </a:rPr>
              <a:t>Urbanización Terreno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80" dirty="0">
                <a:solidFill>
                  <a:srgbClr val="181818"/>
                </a:solidFill>
                <a:latin typeface="Tahoma"/>
                <a:cs typeface="Tahoma"/>
              </a:rPr>
              <a:t>Edificación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80" dirty="0">
                <a:solidFill>
                  <a:srgbClr val="181818"/>
                </a:solidFill>
                <a:latin typeface="Tahoma"/>
                <a:cs typeface="Tahoma"/>
              </a:rPr>
              <a:t>Ingeniería Proyectos</a:t>
            </a:r>
            <a:endParaRPr sz="2000" b="1" dirty="0">
              <a:latin typeface="Tahoma"/>
              <a:cs typeface="Tahoma"/>
            </a:endParaRPr>
          </a:p>
        </p:txBody>
      </p:sp>
      <p:grpSp>
        <p:nvGrpSpPr>
          <p:cNvPr id="16" name="object 8">
            <a:extLst>
              <a:ext uri="{FF2B5EF4-FFF2-40B4-BE49-F238E27FC236}">
                <a16:creationId xmlns:a16="http://schemas.microsoft.com/office/drawing/2014/main" id="{36A7AB6E-FF76-53BF-A472-C06E2DE4AED5}"/>
              </a:ext>
            </a:extLst>
          </p:cNvPr>
          <p:cNvGrpSpPr/>
          <p:nvPr/>
        </p:nvGrpSpPr>
        <p:grpSpPr>
          <a:xfrm>
            <a:off x="11222174" y="3996694"/>
            <a:ext cx="6255386" cy="1752599"/>
            <a:chOff x="1028700" y="3873840"/>
            <a:chExt cx="7800975" cy="254317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406970CC-B8CE-D104-0A4D-B58AA6DA83E0}"/>
                </a:ext>
              </a:extLst>
            </p:cNvPr>
            <p:cNvSpPr/>
            <p:nvPr/>
          </p:nvSpPr>
          <p:spPr>
            <a:xfrm>
              <a:off x="102870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E0ED65B7-1996-D0A6-0FBC-BDED7A275104}"/>
                </a:ext>
              </a:extLst>
            </p:cNvPr>
            <p:cNvSpPr/>
            <p:nvPr/>
          </p:nvSpPr>
          <p:spPr>
            <a:xfrm>
              <a:off x="1028700" y="3873840"/>
              <a:ext cx="3419475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4">
            <a:extLst>
              <a:ext uri="{FF2B5EF4-FFF2-40B4-BE49-F238E27FC236}">
                <a16:creationId xmlns:a16="http://schemas.microsoft.com/office/drawing/2014/main" id="{51F3DBF4-AE64-A357-EF52-2865DF126455}"/>
              </a:ext>
            </a:extLst>
          </p:cNvPr>
          <p:cNvSpPr txBox="1"/>
          <p:nvPr/>
        </p:nvSpPr>
        <p:spPr>
          <a:xfrm>
            <a:off x="11201197" y="4718390"/>
            <a:ext cx="28720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FFFFFF"/>
                </a:solidFill>
                <a:latin typeface="Tahoma"/>
                <a:cs typeface="Tahoma"/>
              </a:rPr>
              <a:t>Sector Industrial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502A439E-F6BC-84FC-31E5-657FA918FF11}"/>
              </a:ext>
            </a:extLst>
          </p:cNvPr>
          <p:cNvSpPr txBox="1"/>
          <p:nvPr/>
        </p:nvSpPr>
        <p:spPr>
          <a:xfrm>
            <a:off x="14182428" y="4180802"/>
            <a:ext cx="307686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80" dirty="0">
                <a:solidFill>
                  <a:srgbClr val="181818"/>
                </a:solidFill>
                <a:latin typeface="Tahoma"/>
                <a:cs typeface="Tahoma"/>
              </a:rPr>
              <a:t>Suma de a)  y b) no deberá superar el 70% de la inversión subvencionable total.</a:t>
            </a:r>
          </a:p>
        </p:txBody>
      </p:sp>
      <p:sp>
        <p:nvSpPr>
          <p:cNvPr id="21" name="Rectángulo: esquina doblada 20">
            <a:extLst>
              <a:ext uri="{FF2B5EF4-FFF2-40B4-BE49-F238E27FC236}">
                <a16:creationId xmlns:a16="http://schemas.microsoft.com/office/drawing/2014/main" id="{A0BB52F3-F956-9CDD-1085-1A342BBF672B}"/>
              </a:ext>
            </a:extLst>
          </p:cNvPr>
          <p:cNvSpPr/>
          <p:nvPr/>
        </p:nvSpPr>
        <p:spPr>
          <a:xfrm rot="1317369">
            <a:off x="4397429" y="6060780"/>
            <a:ext cx="3158371" cy="3096744"/>
          </a:xfrm>
          <a:prstGeom prst="foldedCorner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No elementos de transporte exterior (salvo vehículos especiales)</a:t>
            </a:r>
          </a:p>
          <a:p>
            <a:pPr algn="ctr"/>
            <a:endParaRPr lang="es-ES" sz="2400" b="1" dirty="0"/>
          </a:p>
        </p:txBody>
      </p:sp>
      <p:sp>
        <p:nvSpPr>
          <p:cNvPr id="22" name="Estrella: 5 puntas 21">
            <a:extLst>
              <a:ext uri="{FF2B5EF4-FFF2-40B4-BE49-F238E27FC236}">
                <a16:creationId xmlns:a16="http://schemas.microsoft.com/office/drawing/2014/main" id="{7CBB7AAA-3384-3088-A73C-7E3206C4320A}"/>
              </a:ext>
            </a:extLst>
          </p:cNvPr>
          <p:cNvSpPr>
            <a:spLocks noChangeAspect="1"/>
          </p:cNvSpPr>
          <p:nvPr/>
        </p:nvSpPr>
        <p:spPr>
          <a:xfrm rot="20261251">
            <a:off x="134421" y="5668573"/>
            <a:ext cx="4028571" cy="3600000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Excluido IVA</a:t>
            </a:r>
          </a:p>
        </p:txBody>
      </p:sp>
      <p:pic>
        <p:nvPicPr>
          <p:cNvPr id="23" name="Imagen 16">
            <a:extLst>
              <a:ext uri="{FF2B5EF4-FFF2-40B4-BE49-F238E27FC236}">
                <a16:creationId xmlns:a16="http://schemas.microsoft.com/office/drawing/2014/main" id="{F40710FB-CFB3-7B10-2669-5850127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áfico 24" descr="Camión volteo con relleno sólido">
            <a:extLst>
              <a:ext uri="{FF2B5EF4-FFF2-40B4-BE49-F238E27FC236}">
                <a16:creationId xmlns:a16="http://schemas.microsoft.com/office/drawing/2014/main" id="{006030F3-4600-F9D0-3F4E-986B5BFC0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9857" y="7841543"/>
            <a:ext cx="1080000" cy="1080000"/>
          </a:xfrm>
          <a:prstGeom prst="rect">
            <a:avLst/>
          </a:prstGeom>
        </p:spPr>
      </p:pic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id="{133C2C27-67BB-37FB-34A0-E17A38DF57AA}"/>
              </a:ext>
            </a:extLst>
          </p:cNvPr>
          <p:cNvSpPr>
            <a:spLocks noChangeAspect="1"/>
          </p:cNvSpPr>
          <p:nvPr/>
        </p:nvSpPr>
        <p:spPr>
          <a:xfrm>
            <a:off x="5114729" y="8027791"/>
            <a:ext cx="576000" cy="720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Nube 28">
            <a:extLst>
              <a:ext uri="{FF2B5EF4-FFF2-40B4-BE49-F238E27FC236}">
                <a16:creationId xmlns:a16="http://schemas.microsoft.com/office/drawing/2014/main" id="{803B5380-E74C-89BA-6A65-F0373704CE17}"/>
              </a:ext>
            </a:extLst>
          </p:cNvPr>
          <p:cNvSpPr/>
          <p:nvPr/>
        </p:nvSpPr>
        <p:spPr>
          <a:xfrm>
            <a:off x="14135088" y="6396000"/>
            <a:ext cx="3124200" cy="1848013"/>
          </a:xfrm>
          <a:prstGeom prst="cloud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Se acepta el leasing</a:t>
            </a:r>
          </a:p>
        </p:txBody>
      </p:sp>
      <p:grpSp>
        <p:nvGrpSpPr>
          <p:cNvPr id="24" name="object 8">
            <a:extLst>
              <a:ext uri="{FF2B5EF4-FFF2-40B4-BE49-F238E27FC236}">
                <a16:creationId xmlns:a16="http://schemas.microsoft.com/office/drawing/2014/main" id="{FD928464-00BF-A121-BDE2-0C3CB715E914}"/>
              </a:ext>
            </a:extLst>
          </p:cNvPr>
          <p:cNvGrpSpPr/>
          <p:nvPr/>
        </p:nvGrpSpPr>
        <p:grpSpPr>
          <a:xfrm>
            <a:off x="8289455" y="6464234"/>
            <a:ext cx="5041999" cy="1718309"/>
            <a:chOff x="1028700" y="3873840"/>
            <a:chExt cx="7800975" cy="254317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6E92D789-C054-44B5-CC35-4F01D2D30667}"/>
                </a:ext>
              </a:extLst>
            </p:cNvPr>
            <p:cNvSpPr/>
            <p:nvPr/>
          </p:nvSpPr>
          <p:spPr>
            <a:xfrm>
              <a:off x="1028700" y="3873845"/>
              <a:ext cx="7800975" cy="2543175"/>
            </a:xfrm>
            <a:custGeom>
              <a:avLst/>
              <a:gdLst/>
              <a:ahLst/>
              <a:cxnLst/>
              <a:rect l="l" t="t" r="r" b="b"/>
              <a:pathLst>
                <a:path w="7800975" h="2543175">
                  <a:moveTo>
                    <a:pt x="7433058" y="2543153"/>
                  </a:moveTo>
                  <a:lnTo>
                    <a:pt x="367915" y="2543153"/>
                  </a:lnTo>
                  <a:lnTo>
                    <a:pt x="321856" y="2540275"/>
                  </a:lnTo>
                  <a:lnTo>
                    <a:pt x="277479" y="2531871"/>
                  </a:lnTo>
                  <a:lnTo>
                    <a:pt x="235131" y="2518293"/>
                  </a:lnTo>
                  <a:lnTo>
                    <a:pt x="195162" y="2499888"/>
                  </a:lnTo>
                  <a:lnTo>
                    <a:pt x="157920" y="2477006"/>
                  </a:lnTo>
                  <a:lnTo>
                    <a:pt x="123755" y="2449996"/>
                  </a:lnTo>
                  <a:lnTo>
                    <a:pt x="93013" y="2419207"/>
                  </a:lnTo>
                  <a:lnTo>
                    <a:pt x="66045" y="2384989"/>
                  </a:lnTo>
                  <a:lnTo>
                    <a:pt x="43198" y="2347690"/>
                  </a:lnTo>
                  <a:lnTo>
                    <a:pt x="24822" y="2307659"/>
                  </a:lnTo>
                  <a:lnTo>
                    <a:pt x="11264" y="2265246"/>
                  </a:lnTo>
                  <a:lnTo>
                    <a:pt x="2874" y="2220800"/>
                  </a:lnTo>
                  <a:lnTo>
                    <a:pt x="0" y="2174670"/>
                  </a:lnTo>
                  <a:lnTo>
                    <a:pt x="0" y="368483"/>
                  </a:lnTo>
                  <a:lnTo>
                    <a:pt x="2874" y="322353"/>
                  </a:lnTo>
                  <a:lnTo>
                    <a:pt x="11264" y="277907"/>
                  </a:lnTo>
                  <a:lnTo>
                    <a:pt x="24822" y="235494"/>
                  </a:lnTo>
                  <a:lnTo>
                    <a:pt x="43198" y="195463"/>
                  </a:lnTo>
                  <a:lnTo>
                    <a:pt x="66045" y="158164"/>
                  </a:lnTo>
                  <a:lnTo>
                    <a:pt x="93013" y="123945"/>
                  </a:lnTo>
                  <a:lnTo>
                    <a:pt x="123755" y="93157"/>
                  </a:lnTo>
                  <a:lnTo>
                    <a:pt x="157920" y="66147"/>
                  </a:lnTo>
                  <a:lnTo>
                    <a:pt x="195162" y="43265"/>
                  </a:lnTo>
                  <a:lnTo>
                    <a:pt x="235131" y="24860"/>
                  </a:lnTo>
                  <a:lnTo>
                    <a:pt x="277479" y="11281"/>
                  </a:lnTo>
                  <a:lnTo>
                    <a:pt x="321856" y="2878"/>
                  </a:lnTo>
                  <a:lnTo>
                    <a:pt x="367915" y="0"/>
                  </a:lnTo>
                  <a:lnTo>
                    <a:pt x="7433058" y="0"/>
                  </a:lnTo>
                  <a:lnTo>
                    <a:pt x="7479117" y="2878"/>
                  </a:lnTo>
                  <a:lnTo>
                    <a:pt x="7523495" y="11281"/>
                  </a:lnTo>
                  <a:lnTo>
                    <a:pt x="7565842" y="24860"/>
                  </a:lnTo>
                  <a:lnTo>
                    <a:pt x="7605811" y="43265"/>
                  </a:lnTo>
                  <a:lnTo>
                    <a:pt x="7643053" y="66147"/>
                  </a:lnTo>
                  <a:lnTo>
                    <a:pt x="7677219" y="93157"/>
                  </a:lnTo>
                  <a:lnTo>
                    <a:pt x="7707960" y="123945"/>
                  </a:lnTo>
                  <a:lnTo>
                    <a:pt x="7734929" y="158164"/>
                  </a:lnTo>
                  <a:lnTo>
                    <a:pt x="7757775" y="195463"/>
                  </a:lnTo>
                  <a:lnTo>
                    <a:pt x="7776152" y="235494"/>
                  </a:lnTo>
                  <a:lnTo>
                    <a:pt x="7789710" y="277907"/>
                  </a:lnTo>
                  <a:lnTo>
                    <a:pt x="7798100" y="322353"/>
                  </a:lnTo>
                  <a:lnTo>
                    <a:pt x="7800974" y="368483"/>
                  </a:lnTo>
                  <a:lnTo>
                    <a:pt x="7800974" y="2174670"/>
                  </a:lnTo>
                  <a:lnTo>
                    <a:pt x="7798100" y="2220800"/>
                  </a:lnTo>
                  <a:lnTo>
                    <a:pt x="7789710" y="2265246"/>
                  </a:lnTo>
                  <a:lnTo>
                    <a:pt x="7776152" y="2307659"/>
                  </a:lnTo>
                  <a:lnTo>
                    <a:pt x="7757775" y="2347690"/>
                  </a:lnTo>
                  <a:lnTo>
                    <a:pt x="7734929" y="2384989"/>
                  </a:lnTo>
                  <a:lnTo>
                    <a:pt x="7707960" y="2419207"/>
                  </a:lnTo>
                  <a:lnTo>
                    <a:pt x="7677219" y="2449996"/>
                  </a:lnTo>
                  <a:lnTo>
                    <a:pt x="7643053" y="2477006"/>
                  </a:lnTo>
                  <a:lnTo>
                    <a:pt x="7605811" y="2499888"/>
                  </a:lnTo>
                  <a:lnTo>
                    <a:pt x="7565842" y="2518293"/>
                  </a:lnTo>
                  <a:lnTo>
                    <a:pt x="7523495" y="2531871"/>
                  </a:lnTo>
                  <a:lnTo>
                    <a:pt x="7479117" y="2540275"/>
                  </a:lnTo>
                  <a:lnTo>
                    <a:pt x="7433058" y="2543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0">
              <a:extLst>
                <a:ext uri="{FF2B5EF4-FFF2-40B4-BE49-F238E27FC236}">
                  <a16:creationId xmlns:a16="http://schemas.microsoft.com/office/drawing/2014/main" id="{E562D0F4-A444-F8EF-6E7A-19F4BACA8FAA}"/>
                </a:ext>
              </a:extLst>
            </p:cNvPr>
            <p:cNvSpPr/>
            <p:nvPr/>
          </p:nvSpPr>
          <p:spPr>
            <a:xfrm>
              <a:off x="1028700" y="3873840"/>
              <a:ext cx="3419475" cy="2543175"/>
            </a:xfrm>
            <a:custGeom>
              <a:avLst/>
              <a:gdLst/>
              <a:ahLst/>
              <a:cxnLst/>
              <a:rect l="l" t="t" r="r" b="b"/>
              <a:pathLst>
                <a:path w="3419475" h="2543175">
                  <a:moveTo>
                    <a:pt x="3051662" y="2543164"/>
                  </a:moveTo>
                  <a:lnTo>
                    <a:pt x="367812" y="2543164"/>
                  </a:lnTo>
                  <a:lnTo>
                    <a:pt x="321766" y="2540285"/>
                  </a:lnTo>
                  <a:lnTo>
                    <a:pt x="277400" y="2531882"/>
                  </a:lnTo>
                  <a:lnTo>
                    <a:pt x="235065" y="2518303"/>
                  </a:lnTo>
                  <a:lnTo>
                    <a:pt x="195107" y="2499899"/>
                  </a:lnTo>
                  <a:lnTo>
                    <a:pt x="157876" y="2477016"/>
                  </a:lnTo>
                  <a:lnTo>
                    <a:pt x="123720" y="2450006"/>
                  </a:lnTo>
                  <a:lnTo>
                    <a:pt x="92987" y="2419217"/>
                  </a:lnTo>
                  <a:lnTo>
                    <a:pt x="66026" y="2384999"/>
                  </a:lnTo>
                  <a:lnTo>
                    <a:pt x="43186" y="2347699"/>
                  </a:lnTo>
                  <a:lnTo>
                    <a:pt x="24815" y="2307669"/>
                  </a:lnTo>
                  <a:lnTo>
                    <a:pt x="11261" y="2265256"/>
                  </a:lnTo>
                  <a:lnTo>
                    <a:pt x="2873" y="2220809"/>
                  </a:lnTo>
                  <a:lnTo>
                    <a:pt x="0" y="2174679"/>
                  </a:lnTo>
                  <a:lnTo>
                    <a:pt x="0" y="368484"/>
                  </a:lnTo>
                  <a:lnTo>
                    <a:pt x="2873" y="322354"/>
                  </a:lnTo>
                  <a:lnTo>
                    <a:pt x="11261" y="277908"/>
                  </a:lnTo>
                  <a:lnTo>
                    <a:pt x="24815" y="235495"/>
                  </a:lnTo>
                  <a:lnTo>
                    <a:pt x="43186" y="195464"/>
                  </a:lnTo>
                  <a:lnTo>
                    <a:pt x="66026" y="158165"/>
                  </a:lnTo>
                  <a:lnTo>
                    <a:pt x="92987" y="123946"/>
                  </a:lnTo>
                  <a:lnTo>
                    <a:pt x="123720" y="93157"/>
                  </a:lnTo>
                  <a:lnTo>
                    <a:pt x="157876" y="66147"/>
                  </a:lnTo>
                  <a:lnTo>
                    <a:pt x="195107" y="43265"/>
                  </a:lnTo>
                  <a:lnTo>
                    <a:pt x="235065" y="24860"/>
                  </a:lnTo>
                  <a:lnTo>
                    <a:pt x="277400" y="11281"/>
                  </a:lnTo>
                  <a:lnTo>
                    <a:pt x="321766" y="2878"/>
                  </a:lnTo>
                  <a:lnTo>
                    <a:pt x="367812" y="0"/>
                  </a:lnTo>
                  <a:lnTo>
                    <a:pt x="3051662" y="0"/>
                  </a:lnTo>
                  <a:lnTo>
                    <a:pt x="3097708" y="2878"/>
                  </a:lnTo>
                  <a:lnTo>
                    <a:pt x="3142074" y="11281"/>
                  </a:lnTo>
                  <a:lnTo>
                    <a:pt x="3184409" y="24860"/>
                  </a:lnTo>
                  <a:lnTo>
                    <a:pt x="3224367" y="43265"/>
                  </a:lnTo>
                  <a:lnTo>
                    <a:pt x="3261598" y="66147"/>
                  </a:lnTo>
                  <a:lnTo>
                    <a:pt x="3295754" y="93157"/>
                  </a:lnTo>
                  <a:lnTo>
                    <a:pt x="3326487" y="123946"/>
                  </a:lnTo>
                  <a:lnTo>
                    <a:pt x="3353448" y="158165"/>
                  </a:lnTo>
                  <a:lnTo>
                    <a:pt x="3376288" y="195464"/>
                  </a:lnTo>
                  <a:lnTo>
                    <a:pt x="3394659" y="235495"/>
                  </a:lnTo>
                  <a:lnTo>
                    <a:pt x="3408213" y="277908"/>
                  </a:lnTo>
                  <a:lnTo>
                    <a:pt x="3416601" y="322354"/>
                  </a:lnTo>
                  <a:lnTo>
                    <a:pt x="3419474" y="368484"/>
                  </a:lnTo>
                  <a:lnTo>
                    <a:pt x="3419474" y="2174679"/>
                  </a:lnTo>
                  <a:lnTo>
                    <a:pt x="3416601" y="2220809"/>
                  </a:lnTo>
                  <a:lnTo>
                    <a:pt x="3408213" y="2265256"/>
                  </a:lnTo>
                  <a:lnTo>
                    <a:pt x="3394659" y="2307669"/>
                  </a:lnTo>
                  <a:lnTo>
                    <a:pt x="3376288" y="2347699"/>
                  </a:lnTo>
                  <a:lnTo>
                    <a:pt x="3353448" y="2384999"/>
                  </a:lnTo>
                  <a:lnTo>
                    <a:pt x="3326487" y="2419217"/>
                  </a:lnTo>
                  <a:lnTo>
                    <a:pt x="3295754" y="2450006"/>
                  </a:lnTo>
                  <a:lnTo>
                    <a:pt x="3261598" y="2477016"/>
                  </a:lnTo>
                  <a:lnTo>
                    <a:pt x="3224367" y="2499899"/>
                  </a:lnTo>
                  <a:lnTo>
                    <a:pt x="3184409" y="2518303"/>
                  </a:lnTo>
                  <a:lnTo>
                    <a:pt x="3142074" y="2531882"/>
                  </a:lnTo>
                  <a:lnTo>
                    <a:pt x="3097708" y="2540285"/>
                  </a:lnTo>
                  <a:lnTo>
                    <a:pt x="3051662" y="2543164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5">
            <a:extLst>
              <a:ext uri="{FF2B5EF4-FFF2-40B4-BE49-F238E27FC236}">
                <a16:creationId xmlns:a16="http://schemas.microsoft.com/office/drawing/2014/main" id="{448AAF64-86D3-DC2A-1309-DB9AE91C7BB6}"/>
              </a:ext>
            </a:extLst>
          </p:cNvPr>
          <p:cNvSpPr txBox="1"/>
          <p:nvPr/>
        </p:nvSpPr>
        <p:spPr>
          <a:xfrm>
            <a:off x="10499561" y="6672393"/>
            <a:ext cx="2831893" cy="1295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spc="80" dirty="0">
                <a:solidFill>
                  <a:srgbClr val="181818"/>
                </a:solidFill>
                <a:latin typeface="Tahoma"/>
                <a:cs typeface="Tahoma"/>
              </a:rPr>
              <a:t>Suministros y Servicios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spc="80" dirty="0">
                <a:solidFill>
                  <a:srgbClr val="181818"/>
                </a:solidFill>
                <a:latin typeface="Tahoma"/>
                <a:cs typeface="Tahoma"/>
              </a:rPr>
              <a:t>(supere 15.000 €)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s-ES" sz="1600" b="1" spc="80" dirty="0">
              <a:solidFill>
                <a:srgbClr val="181818"/>
              </a:solidFill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spc="80" dirty="0">
                <a:solidFill>
                  <a:srgbClr val="181818"/>
                </a:solidFill>
                <a:latin typeface="Tahoma"/>
                <a:cs typeface="Tahoma"/>
              </a:rPr>
              <a:t>Obras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spc="80" dirty="0">
                <a:solidFill>
                  <a:srgbClr val="181818"/>
                </a:solidFill>
                <a:latin typeface="Tahoma"/>
                <a:cs typeface="Tahoma"/>
              </a:rPr>
              <a:t>(supere 40.000 €)</a:t>
            </a:r>
            <a:endParaRPr sz="1600" b="1" dirty="0">
              <a:latin typeface="Tahoma"/>
              <a:cs typeface="Tahoma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B9B5C7AE-8DCF-9E08-1B31-8A12B753ABC2}"/>
              </a:ext>
            </a:extLst>
          </p:cNvPr>
          <p:cNvSpPr txBox="1"/>
          <p:nvPr/>
        </p:nvSpPr>
        <p:spPr>
          <a:xfrm>
            <a:off x="8457079" y="6937787"/>
            <a:ext cx="187485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solidFill>
                  <a:srgbClr val="FFFFFF"/>
                </a:solidFill>
                <a:latin typeface="Tahoma"/>
                <a:cs typeface="Tahoma"/>
              </a:rPr>
              <a:t>3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solidFill>
                  <a:srgbClr val="FFFFFF"/>
                </a:solidFill>
                <a:latin typeface="Tahoma"/>
                <a:cs typeface="Tahoma"/>
              </a:rPr>
              <a:t>presupuestos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8 Tabla">
            <a:extLst>
              <a:ext uri="{FF2B5EF4-FFF2-40B4-BE49-F238E27FC236}">
                <a16:creationId xmlns:a16="http://schemas.microsoft.com/office/drawing/2014/main" id="{7D32041B-DD39-BE4D-8726-930F24F03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88781"/>
              </p:ext>
            </p:extLst>
          </p:nvPr>
        </p:nvGraphicFramePr>
        <p:xfrm>
          <a:off x="3581399" y="2035739"/>
          <a:ext cx="9829797" cy="54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s-E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Publicidad</a:t>
                      </a:r>
                    </a:p>
                  </a:txBody>
                  <a:tcPr marL="91445" marR="91445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9 Tabla">
            <a:extLst>
              <a:ext uri="{FF2B5EF4-FFF2-40B4-BE49-F238E27FC236}">
                <a16:creationId xmlns:a16="http://schemas.microsoft.com/office/drawing/2014/main" id="{601DB72B-12F0-0379-BEF8-C8EA099A2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49369"/>
              </p:ext>
            </p:extLst>
          </p:nvPr>
        </p:nvGraphicFramePr>
        <p:xfrm>
          <a:off x="310339" y="5681672"/>
          <a:ext cx="8986061" cy="183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668">
                <a:tc gridSpan="2">
                  <a:txBody>
                    <a:bodyPr/>
                    <a:lstStyle/>
                    <a:p>
                      <a:pPr algn="ctr"/>
                      <a:r>
                        <a:rPr lang="es-E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Mantenimiento </a:t>
                      </a:r>
                    </a:p>
                  </a:txBody>
                  <a:tcPr marL="91427" marR="91427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 activos subvencionados</a:t>
                      </a:r>
                    </a:p>
                  </a:txBody>
                  <a:tcPr marL="91427" marR="91427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años</a:t>
                      </a:r>
                    </a:p>
                  </a:txBody>
                  <a:tcPr marL="91427" marR="91427" marT="45738" marB="45738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02">
                <a:tc>
                  <a:txBody>
                    <a:bodyPr/>
                    <a:lstStyle/>
                    <a:p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 empleo indefinido </a:t>
                      </a:r>
                      <a:r>
                        <a:rPr lang="es-ES" sz="2000" b="1" u="none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existente y, en su caso, creado</a:t>
                      </a:r>
                    </a:p>
                  </a:txBody>
                  <a:tcPr marL="91427" marR="91427" marT="45738" marB="457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años</a:t>
                      </a:r>
                    </a:p>
                  </a:txBody>
                  <a:tcPr marL="91427" marR="91427" marT="45738" marB="45738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10 Tabla">
            <a:extLst>
              <a:ext uri="{FF2B5EF4-FFF2-40B4-BE49-F238E27FC236}">
                <a16:creationId xmlns:a16="http://schemas.microsoft.com/office/drawing/2014/main" id="{8D4192F9-3B0A-AA93-4E62-2F2CFDBDB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73164"/>
              </p:ext>
            </p:extLst>
          </p:nvPr>
        </p:nvGraphicFramePr>
        <p:xfrm>
          <a:off x="3581398" y="2966394"/>
          <a:ext cx="9829797" cy="54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s-E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Comunicación otras ayudas</a:t>
                      </a:r>
                    </a:p>
                  </a:txBody>
                  <a:tcPr marL="91445" marR="91445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11 Tabla">
            <a:extLst>
              <a:ext uri="{FF2B5EF4-FFF2-40B4-BE49-F238E27FC236}">
                <a16:creationId xmlns:a16="http://schemas.microsoft.com/office/drawing/2014/main" id="{48ED3C7B-6F1E-E452-4AA5-9D461DF1F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32337"/>
              </p:ext>
            </p:extLst>
          </p:nvPr>
        </p:nvGraphicFramePr>
        <p:xfrm>
          <a:off x="3581398" y="3897049"/>
          <a:ext cx="9829798" cy="54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s-ES" sz="3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Contabilidad separada</a:t>
                      </a:r>
                    </a:p>
                  </a:txBody>
                  <a:tcPr marL="91445" marR="91445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12 Tabla">
            <a:extLst>
              <a:ext uri="{FF2B5EF4-FFF2-40B4-BE49-F238E27FC236}">
                <a16:creationId xmlns:a16="http://schemas.microsoft.com/office/drawing/2014/main" id="{747B1689-BB2F-40B8-0589-B39125E54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47292"/>
              </p:ext>
            </p:extLst>
          </p:nvPr>
        </p:nvGraphicFramePr>
        <p:xfrm>
          <a:off x="1344960" y="4826989"/>
          <a:ext cx="15419040" cy="54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s-ES" sz="3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Cumplimiento</a:t>
                      </a:r>
                      <a:r>
                        <a:rPr lang="es-ES" sz="3000" baseline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de obligaciones fiscales y con la seguridad social</a:t>
                      </a:r>
                      <a:endParaRPr lang="es-ES" sz="3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45" marR="91445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7">
            <a:extLst>
              <a:ext uri="{FF2B5EF4-FFF2-40B4-BE49-F238E27FC236}">
                <a16:creationId xmlns:a16="http://schemas.microsoft.com/office/drawing/2014/main" id="{BBEF817F-5D7B-6443-B79B-B9378227BCE6}"/>
              </a:ext>
            </a:extLst>
          </p:cNvPr>
          <p:cNvSpPr txBox="1">
            <a:spLocks/>
          </p:cNvSpPr>
          <p:nvPr/>
        </p:nvSpPr>
        <p:spPr>
          <a:xfrm>
            <a:off x="595264" y="502561"/>
            <a:ext cx="10829666" cy="111633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s-ES" sz="7150" kern="0" spc="-245" dirty="0"/>
              <a:t>Obligaciones del beneficiario</a:t>
            </a:r>
            <a:endParaRPr lang="es-ES" sz="7150" kern="0" dirty="0"/>
          </a:p>
        </p:txBody>
      </p:sp>
      <p:pic>
        <p:nvPicPr>
          <p:cNvPr id="18" name="object 12">
            <a:extLst>
              <a:ext uri="{FF2B5EF4-FFF2-40B4-BE49-F238E27FC236}">
                <a16:creationId xmlns:a16="http://schemas.microsoft.com/office/drawing/2014/main" id="{A04A225D-A2E1-4789-41FB-177B2D83CC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19" name="object 23">
            <a:extLst>
              <a:ext uri="{FF2B5EF4-FFF2-40B4-BE49-F238E27FC236}">
                <a16:creationId xmlns:a16="http://schemas.microsoft.com/office/drawing/2014/main" id="{DF73FA00-25EF-A277-3CF9-99112A71C1C4}"/>
              </a:ext>
            </a:extLst>
          </p:cNvPr>
          <p:cNvGrpSpPr/>
          <p:nvPr/>
        </p:nvGrpSpPr>
        <p:grpSpPr>
          <a:xfrm>
            <a:off x="381000" y="7929535"/>
            <a:ext cx="6991350" cy="1952625"/>
            <a:chOff x="8488969" y="7306023"/>
            <a:chExt cx="6991350" cy="1952625"/>
          </a:xfrm>
        </p:grpSpPr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DB0DD9FC-A013-1F6A-A5AD-D3481D277FC2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id="{9A757B76-5A81-1D6E-7CCF-30599BB5788B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6DFDC1CD-8313-7CD0-85FB-82397F6822E5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51CBCEE1-3895-E382-2591-A6BC071E5B78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8">
            <a:extLst>
              <a:ext uri="{FF2B5EF4-FFF2-40B4-BE49-F238E27FC236}">
                <a16:creationId xmlns:a16="http://schemas.microsoft.com/office/drawing/2014/main" id="{AF79D3FE-2032-0525-A2EE-F88915E4B368}"/>
              </a:ext>
            </a:extLst>
          </p:cNvPr>
          <p:cNvSpPr txBox="1"/>
          <p:nvPr/>
        </p:nvSpPr>
        <p:spPr>
          <a:xfrm>
            <a:off x="2358213" y="8267145"/>
            <a:ext cx="2867024" cy="11131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Proyectos de </a:t>
            </a:r>
            <a:r>
              <a:rPr lang="es-ES" sz="2200" b="1" spc="-5" dirty="0">
                <a:solidFill>
                  <a:srgbClr val="181818"/>
                </a:solidFill>
                <a:latin typeface="Tahoma"/>
                <a:cs typeface="Tahoma"/>
              </a:rPr>
              <a:t>Inversión Empresarial (PIE)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5" name="object 34">
            <a:extLst>
              <a:ext uri="{FF2B5EF4-FFF2-40B4-BE49-F238E27FC236}">
                <a16:creationId xmlns:a16="http://schemas.microsoft.com/office/drawing/2014/main" id="{0571AD75-B47E-E561-02AC-468FD5C23B4F}"/>
              </a:ext>
            </a:extLst>
          </p:cNvPr>
          <p:cNvGrpSpPr/>
          <p:nvPr/>
        </p:nvGrpSpPr>
        <p:grpSpPr>
          <a:xfrm>
            <a:off x="1247011" y="8648878"/>
            <a:ext cx="514984" cy="514984"/>
            <a:chOff x="9354980" y="8025366"/>
            <a:chExt cx="514984" cy="514984"/>
          </a:xfrm>
        </p:grpSpPr>
        <p:sp>
          <p:nvSpPr>
            <p:cNvPr id="26" name="object 35">
              <a:extLst>
                <a:ext uri="{FF2B5EF4-FFF2-40B4-BE49-F238E27FC236}">
                  <a16:creationId xmlns:a16="http://schemas.microsoft.com/office/drawing/2014/main" id="{F0189EC1-D182-2764-FCA8-99A84ECC4D0E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36">
              <a:extLst>
                <a:ext uri="{FF2B5EF4-FFF2-40B4-BE49-F238E27FC236}">
                  <a16:creationId xmlns:a16="http://schemas.microsoft.com/office/drawing/2014/main" id="{2D639C62-8C84-B5FF-4D6D-152358B22C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28" name="object 37">
              <a:extLst>
                <a:ext uri="{FF2B5EF4-FFF2-40B4-BE49-F238E27FC236}">
                  <a16:creationId xmlns:a16="http://schemas.microsoft.com/office/drawing/2014/main" id="{B7A49DBC-96A8-6A04-34B1-5B2A6435D4FF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38">
              <a:extLst>
                <a:ext uri="{FF2B5EF4-FFF2-40B4-BE49-F238E27FC236}">
                  <a16:creationId xmlns:a16="http://schemas.microsoft.com/office/drawing/2014/main" id="{AEBC9BEF-DAC6-26AD-D5F5-D76050CCB31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pic>
        <p:nvPicPr>
          <p:cNvPr id="30" name="Imagen 16">
            <a:extLst>
              <a:ext uri="{FF2B5EF4-FFF2-40B4-BE49-F238E27FC236}">
                <a16:creationId xmlns:a16="http://schemas.microsoft.com/office/drawing/2014/main" id="{6CD2D514-B524-30AD-7A6B-B51655A5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11 Tabla">
            <a:extLst>
              <a:ext uri="{FF2B5EF4-FFF2-40B4-BE49-F238E27FC236}">
                <a16:creationId xmlns:a16="http://schemas.microsoft.com/office/drawing/2014/main" id="{D7557DCE-A495-AC21-72D2-33C6CB662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66553"/>
              </p:ext>
            </p:extLst>
          </p:nvPr>
        </p:nvGraphicFramePr>
        <p:xfrm>
          <a:off x="9525000" y="5681672"/>
          <a:ext cx="6934195" cy="192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68000">
                <a:tc>
                  <a:txBody>
                    <a:bodyPr/>
                    <a:lstStyle/>
                    <a:p>
                      <a:pPr algn="ctr"/>
                      <a:r>
                        <a:rPr lang="es-ES" sz="3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Contribución financiera mínima del 25% </a:t>
                      </a:r>
                    </a:p>
                    <a:p>
                      <a:pPr algn="ctr"/>
                      <a:r>
                        <a:rPr lang="es-ES" sz="30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(recursos propios o financiación externa)</a:t>
                      </a:r>
                    </a:p>
                  </a:txBody>
                  <a:tcPr marL="91445" marR="91445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9F193AD1-22AB-4774-CA35-5F4403702DEF}"/>
              </a:ext>
            </a:extLst>
          </p:cNvPr>
          <p:cNvSpPr>
            <a:spLocks noChangeAspect="1"/>
          </p:cNvSpPr>
          <p:nvPr/>
        </p:nvSpPr>
        <p:spPr>
          <a:xfrm rot="1406081">
            <a:off x="13308858" y="-125902"/>
            <a:ext cx="4834285" cy="4320000"/>
          </a:xfrm>
          <a:prstGeom prst="star5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s-ES" sz="2600" b="1" dirty="0"/>
              <a:t>Morosidad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s-ES" sz="2600" b="1" dirty="0"/>
              <a:t>DNSH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689693"/>
            <a:ext cx="16230600" cy="7023438"/>
          </a:xfrm>
          <a:custGeom>
            <a:avLst/>
            <a:gdLst/>
            <a:ahLst/>
            <a:cxnLst/>
            <a:rect l="l" t="t" r="r" b="b"/>
            <a:pathLst>
              <a:path w="16230600" h="6029325">
                <a:moveTo>
                  <a:pt x="15862448" y="6029324"/>
                </a:moveTo>
                <a:lnTo>
                  <a:pt x="367924" y="6029324"/>
                </a:lnTo>
                <a:lnTo>
                  <a:pt x="321863" y="6026450"/>
                </a:lnTo>
                <a:lnTo>
                  <a:pt x="277485" y="6018059"/>
                </a:lnTo>
                <a:lnTo>
                  <a:pt x="235136" y="6004500"/>
                </a:lnTo>
                <a:lnTo>
                  <a:pt x="195166" y="5986121"/>
                </a:lnTo>
                <a:lnTo>
                  <a:pt x="157924" y="5963272"/>
                </a:lnTo>
                <a:lnTo>
                  <a:pt x="123757" y="5936302"/>
                </a:lnTo>
                <a:lnTo>
                  <a:pt x="93015" y="5905557"/>
                </a:lnTo>
                <a:lnTo>
                  <a:pt x="66046" y="5871388"/>
                </a:lnTo>
                <a:lnTo>
                  <a:pt x="43199" y="5834143"/>
                </a:lnTo>
                <a:lnTo>
                  <a:pt x="24822" y="5794170"/>
                </a:lnTo>
                <a:lnTo>
                  <a:pt x="11264" y="5751819"/>
                </a:lnTo>
                <a:lnTo>
                  <a:pt x="2874" y="5707437"/>
                </a:lnTo>
                <a:lnTo>
                  <a:pt x="0" y="5661373"/>
                </a:lnTo>
                <a:lnTo>
                  <a:pt x="0" y="367951"/>
                </a:lnTo>
                <a:lnTo>
                  <a:pt x="2874" y="321887"/>
                </a:lnTo>
                <a:lnTo>
                  <a:pt x="11264" y="277505"/>
                </a:lnTo>
                <a:lnTo>
                  <a:pt x="24822" y="235154"/>
                </a:lnTo>
                <a:lnTo>
                  <a:pt x="43199" y="195181"/>
                </a:lnTo>
                <a:lnTo>
                  <a:pt x="66046" y="157936"/>
                </a:lnTo>
                <a:lnTo>
                  <a:pt x="93015" y="123766"/>
                </a:lnTo>
                <a:lnTo>
                  <a:pt x="123757" y="93022"/>
                </a:lnTo>
                <a:lnTo>
                  <a:pt x="157924" y="66051"/>
                </a:lnTo>
                <a:lnTo>
                  <a:pt x="195166" y="43202"/>
                </a:lnTo>
                <a:lnTo>
                  <a:pt x="235136" y="24824"/>
                </a:lnTo>
                <a:lnTo>
                  <a:pt x="277485" y="11265"/>
                </a:lnTo>
                <a:lnTo>
                  <a:pt x="321863" y="2874"/>
                </a:lnTo>
                <a:lnTo>
                  <a:pt x="367924" y="0"/>
                </a:lnTo>
                <a:lnTo>
                  <a:pt x="15862448" y="0"/>
                </a:lnTo>
                <a:lnTo>
                  <a:pt x="15908508" y="2874"/>
                </a:lnTo>
                <a:lnTo>
                  <a:pt x="15952886" y="11265"/>
                </a:lnTo>
                <a:lnTo>
                  <a:pt x="15995235" y="24824"/>
                </a:lnTo>
                <a:lnTo>
                  <a:pt x="16035205" y="43202"/>
                </a:lnTo>
                <a:lnTo>
                  <a:pt x="16072447" y="66051"/>
                </a:lnTo>
                <a:lnTo>
                  <a:pt x="16106614" y="93022"/>
                </a:lnTo>
                <a:lnTo>
                  <a:pt x="16137356" y="123766"/>
                </a:lnTo>
                <a:lnTo>
                  <a:pt x="16164325" y="157936"/>
                </a:lnTo>
                <a:lnTo>
                  <a:pt x="16187172" y="195181"/>
                </a:lnTo>
                <a:lnTo>
                  <a:pt x="16205549" y="235154"/>
                </a:lnTo>
                <a:lnTo>
                  <a:pt x="16219107" y="277505"/>
                </a:lnTo>
                <a:lnTo>
                  <a:pt x="16227497" y="321887"/>
                </a:lnTo>
                <a:lnTo>
                  <a:pt x="16230372" y="367951"/>
                </a:lnTo>
                <a:lnTo>
                  <a:pt x="16230372" y="5661373"/>
                </a:lnTo>
                <a:lnTo>
                  <a:pt x="16227497" y="5707437"/>
                </a:lnTo>
                <a:lnTo>
                  <a:pt x="16219107" y="5751819"/>
                </a:lnTo>
                <a:lnTo>
                  <a:pt x="16205549" y="5794170"/>
                </a:lnTo>
                <a:lnTo>
                  <a:pt x="16187172" y="5834143"/>
                </a:lnTo>
                <a:lnTo>
                  <a:pt x="16164325" y="5871388"/>
                </a:lnTo>
                <a:lnTo>
                  <a:pt x="16137356" y="5905557"/>
                </a:lnTo>
                <a:lnTo>
                  <a:pt x="16106614" y="5936302"/>
                </a:lnTo>
                <a:lnTo>
                  <a:pt x="16072447" y="5963272"/>
                </a:lnTo>
                <a:lnTo>
                  <a:pt x="16035205" y="5986121"/>
                </a:lnTo>
                <a:lnTo>
                  <a:pt x="15995235" y="6004500"/>
                </a:lnTo>
                <a:lnTo>
                  <a:pt x="15952886" y="6018059"/>
                </a:lnTo>
                <a:lnTo>
                  <a:pt x="15908508" y="6026450"/>
                </a:lnTo>
                <a:lnTo>
                  <a:pt x="15862448" y="6029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8699" y="2056881"/>
            <a:ext cx="15077228" cy="5983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1">
              <a:spcBef>
                <a:spcPct val="0"/>
              </a:spcBef>
              <a:tabLst>
                <a:tab pos="4040188" algn="l"/>
              </a:tabLst>
            </a:pP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Enmarcadas en el Reglamento (UE) </a:t>
            </a:r>
            <a:r>
              <a:rPr lang="es-ES" altLang="es-E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nº</a:t>
            </a: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651/2014 de la Comisión.</a:t>
            </a: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Leer con atención bases reguladoras y convocatoria.</a:t>
            </a: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Efecto incentivador. No empezar el proyecto antes de presentar la solicitud, ni facturas, ni ingresos a cuenta, ni reservas de maquinaria. Excepción, LIR e ITJ.</a:t>
            </a: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Fijarse bien en los criterios de valoración </a:t>
            </a: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Concurrencia competitiva</a:t>
            </a: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No dejar la solicitud para el último día </a:t>
            </a: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Registro telemático</a:t>
            </a: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Presentar correctamente la documentación y explicar el proyecto de forma adecuada.</a:t>
            </a: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</a:b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Llamar o comunicarse con nosotros ante cualquier duda.</a:t>
            </a: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Comunicar modificaciones, prorrogas….</a:t>
            </a:r>
            <a:r>
              <a:rPr lang="es-ES" altLang="es-ES" sz="2800" b="1" u="sng" dirty="0">
                <a:latin typeface="Verdana" panose="020B0604030504040204" pitchFamily="34" charset="0"/>
                <a:ea typeface="Verdana" panose="020B0604030504040204" pitchFamily="34" charset="0"/>
              </a:rPr>
              <a:t>con tiempo</a:t>
            </a: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alt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Justificación </a:t>
            </a:r>
            <a:r>
              <a:rPr lang="es-ES" sz="1800" u="none" strike="noStrike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hlinkClick r:id="rId2"/>
              </a:rPr>
              <a:t>https://youtu.be/h5Y0AF_0KAs</a:t>
            </a:r>
            <a:br>
              <a:rPr lang="es-ES" altLang="es-ES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2000" dirty="0"/>
          </a:p>
        </p:txBody>
      </p:sp>
      <p:sp>
        <p:nvSpPr>
          <p:cNvPr id="8" name="object 8"/>
          <p:cNvSpPr/>
          <p:nvPr/>
        </p:nvSpPr>
        <p:spPr>
          <a:xfrm>
            <a:off x="1028700" y="729171"/>
            <a:ext cx="16230600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0705" y="1137229"/>
            <a:ext cx="82797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b="1" spc="60" dirty="0">
                <a:solidFill>
                  <a:srgbClr val="FFFFFF"/>
                </a:solidFill>
                <a:latin typeface="Tahoma"/>
                <a:cs typeface="Tahoma"/>
              </a:rPr>
              <a:t>Otras cuestiones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grpSp>
        <p:nvGrpSpPr>
          <p:cNvPr id="15" name="object 23">
            <a:extLst>
              <a:ext uri="{FF2B5EF4-FFF2-40B4-BE49-F238E27FC236}">
                <a16:creationId xmlns:a16="http://schemas.microsoft.com/office/drawing/2014/main" id="{B9675239-52E0-8263-1398-CF828393C8EF}"/>
              </a:ext>
            </a:extLst>
          </p:cNvPr>
          <p:cNvGrpSpPr/>
          <p:nvPr/>
        </p:nvGrpSpPr>
        <p:grpSpPr>
          <a:xfrm>
            <a:off x="381000" y="7929535"/>
            <a:ext cx="6991350" cy="1952625"/>
            <a:chOff x="8488969" y="7306023"/>
            <a:chExt cx="6991350" cy="1952625"/>
          </a:xfrm>
        </p:grpSpPr>
        <p:sp>
          <p:nvSpPr>
            <p:cNvPr id="16" name="object 24">
              <a:extLst>
                <a:ext uri="{FF2B5EF4-FFF2-40B4-BE49-F238E27FC236}">
                  <a16:creationId xmlns:a16="http://schemas.microsoft.com/office/drawing/2014/main" id="{4F7BE4BC-14EB-5398-7587-8C4DE477A48B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>
              <a:extLst>
                <a:ext uri="{FF2B5EF4-FFF2-40B4-BE49-F238E27FC236}">
                  <a16:creationId xmlns:a16="http://schemas.microsoft.com/office/drawing/2014/main" id="{1659370D-5B07-3F6A-5C0F-2A618AAD8266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6">
              <a:extLst>
                <a:ext uri="{FF2B5EF4-FFF2-40B4-BE49-F238E27FC236}">
                  <a16:creationId xmlns:a16="http://schemas.microsoft.com/office/drawing/2014/main" id="{AC92E4CA-0633-4B5B-2A2D-BE77F6BEBE70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7">
              <a:extLst>
                <a:ext uri="{FF2B5EF4-FFF2-40B4-BE49-F238E27FC236}">
                  <a16:creationId xmlns:a16="http://schemas.microsoft.com/office/drawing/2014/main" id="{09E1A6F3-0361-299A-05C3-57EE1763D3A3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8">
            <a:extLst>
              <a:ext uri="{FF2B5EF4-FFF2-40B4-BE49-F238E27FC236}">
                <a16:creationId xmlns:a16="http://schemas.microsoft.com/office/drawing/2014/main" id="{DDFA16F3-07D3-5A1E-86BF-A4B4406D0CC8}"/>
              </a:ext>
            </a:extLst>
          </p:cNvPr>
          <p:cNvSpPr txBox="1"/>
          <p:nvPr/>
        </p:nvSpPr>
        <p:spPr>
          <a:xfrm>
            <a:off x="2358213" y="8267145"/>
            <a:ext cx="2867024" cy="11131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Proyectos de </a:t>
            </a:r>
            <a:r>
              <a:rPr lang="es-ES" sz="2200" b="1" spc="-5" dirty="0">
                <a:solidFill>
                  <a:srgbClr val="181818"/>
                </a:solidFill>
                <a:latin typeface="Tahoma"/>
                <a:cs typeface="Tahoma"/>
              </a:rPr>
              <a:t>Inversión Empresarial (PIE)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21" name="object 34">
            <a:extLst>
              <a:ext uri="{FF2B5EF4-FFF2-40B4-BE49-F238E27FC236}">
                <a16:creationId xmlns:a16="http://schemas.microsoft.com/office/drawing/2014/main" id="{8167C35F-F81F-640B-3492-329F543E9B94}"/>
              </a:ext>
            </a:extLst>
          </p:cNvPr>
          <p:cNvGrpSpPr/>
          <p:nvPr/>
        </p:nvGrpSpPr>
        <p:grpSpPr>
          <a:xfrm>
            <a:off x="1247011" y="8648878"/>
            <a:ext cx="514984" cy="514984"/>
            <a:chOff x="9354980" y="8025366"/>
            <a:chExt cx="514984" cy="514984"/>
          </a:xfrm>
        </p:grpSpPr>
        <p:sp>
          <p:nvSpPr>
            <p:cNvPr id="22" name="object 35">
              <a:extLst>
                <a:ext uri="{FF2B5EF4-FFF2-40B4-BE49-F238E27FC236}">
                  <a16:creationId xmlns:a16="http://schemas.microsoft.com/office/drawing/2014/main" id="{2A26D1CE-3D23-8666-1E59-62C7A49168D9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36">
              <a:extLst>
                <a:ext uri="{FF2B5EF4-FFF2-40B4-BE49-F238E27FC236}">
                  <a16:creationId xmlns:a16="http://schemas.microsoft.com/office/drawing/2014/main" id="{C68D1750-A7E6-24CB-F97F-698353BD037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5AD50CCA-CA3E-4650-58B6-01B0184D97CB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38">
              <a:extLst>
                <a:ext uri="{FF2B5EF4-FFF2-40B4-BE49-F238E27FC236}">
                  <a16:creationId xmlns:a16="http://schemas.microsoft.com/office/drawing/2014/main" id="{26E0FB95-008C-736C-8BD7-5D11113491C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pic>
        <p:nvPicPr>
          <p:cNvPr id="26" name="Imagen 16">
            <a:extLst>
              <a:ext uri="{FF2B5EF4-FFF2-40B4-BE49-F238E27FC236}">
                <a16:creationId xmlns:a16="http://schemas.microsoft.com/office/drawing/2014/main" id="{E78C0893-E495-89A4-B489-23E9BD43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áfico 4" descr="Portapapeles con relleno sólido">
            <a:extLst>
              <a:ext uri="{FF2B5EF4-FFF2-40B4-BE49-F238E27FC236}">
                <a16:creationId xmlns:a16="http://schemas.microsoft.com/office/drawing/2014/main" id="{63850031-D90F-40C3-DA91-8066036C3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11399" y="5023399"/>
            <a:ext cx="1567901" cy="15679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64186" y="761192"/>
            <a:ext cx="12039600" cy="3460381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3592" y="2163988"/>
            <a:ext cx="1139539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"/>
              <a:defRPr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través de la dirección 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https://sede.idepa.es/</a:t>
            </a:r>
            <a:endParaRPr lang="es-E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"/>
              <a:defRPr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Formulario solicitud firmado electrónicamente en formato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pdf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"/>
              <a:defRPr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Memoria Técnica en formato </a:t>
            </a:r>
            <a:r>
              <a:rPr lang="es-ES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pdf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lvl="2" indent="-342900" eaLnBrk="1" hangingPunct="1">
              <a:spcBef>
                <a:spcPct val="0"/>
              </a:spcBef>
              <a:buFont typeface="Wingdings" panose="05000000000000000000" pitchFamily="2" charset="2"/>
              <a:buChar char=""/>
              <a:defRPr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</a:rPr>
              <a:t>Datos Generales en formato xlsx.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32161" y="1223778"/>
            <a:ext cx="8510866" cy="4349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lang="es-ES" sz="2800" b="1" spc="20" dirty="0">
                <a:solidFill>
                  <a:srgbClr val="181818"/>
                </a:solidFill>
                <a:latin typeface="Tahoma"/>
                <a:cs typeface="Tahoma"/>
              </a:rPr>
              <a:t>Presentación electrónica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85618" y="9010943"/>
            <a:ext cx="2867024" cy="1095374"/>
          </a:xfrm>
          <a:prstGeom prst="rect">
            <a:avLst/>
          </a:prstGeom>
        </p:spPr>
      </p:pic>
      <p:sp>
        <p:nvSpPr>
          <p:cNvPr id="32" name="object 3">
            <a:extLst>
              <a:ext uri="{FF2B5EF4-FFF2-40B4-BE49-F238E27FC236}">
                <a16:creationId xmlns:a16="http://schemas.microsoft.com/office/drawing/2014/main" id="{0C00B24E-F57D-3699-3B93-2EAD557C8FEF}"/>
              </a:ext>
            </a:extLst>
          </p:cNvPr>
          <p:cNvSpPr/>
          <p:nvPr/>
        </p:nvSpPr>
        <p:spPr>
          <a:xfrm>
            <a:off x="464186" y="4751387"/>
            <a:ext cx="12039600" cy="2100715"/>
          </a:xfrm>
          <a:custGeom>
            <a:avLst/>
            <a:gdLst/>
            <a:ahLst/>
            <a:cxnLst/>
            <a:rect l="l" t="t" r="r" b="b"/>
            <a:pathLst>
              <a:path w="7917815" h="5631815">
                <a:moveTo>
                  <a:pt x="7848289" y="5631281"/>
                </a:moveTo>
                <a:lnTo>
                  <a:pt x="69018" y="5631281"/>
                </a:lnTo>
                <a:lnTo>
                  <a:pt x="42282" y="5625819"/>
                </a:lnTo>
                <a:lnTo>
                  <a:pt x="20329" y="5610967"/>
                </a:lnTo>
                <a:lnTo>
                  <a:pt x="5466" y="5589030"/>
                </a:lnTo>
                <a:lnTo>
                  <a:pt x="0" y="5562314"/>
                </a:lnTo>
                <a:lnTo>
                  <a:pt x="0" y="68967"/>
                </a:lnTo>
                <a:lnTo>
                  <a:pt x="5466" y="42251"/>
                </a:lnTo>
                <a:lnTo>
                  <a:pt x="20329" y="20314"/>
                </a:lnTo>
                <a:lnTo>
                  <a:pt x="42282" y="5462"/>
                </a:lnTo>
                <a:lnTo>
                  <a:pt x="69018" y="0"/>
                </a:lnTo>
                <a:lnTo>
                  <a:pt x="7848289" y="0"/>
                </a:lnTo>
                <a:lnTo>
                  <a:pt x="7875025" y="5462"/>
                </a:lnTo>
                <a:lnTo>
                  <a:pt x="7889471" y="15235"/>
                </a:lnTo>
                <a:lnTo>
                  <a:pt x="69018" y="15235"/>
                </a:lnTo>
                <a:lnTo>
                  <a:pt x="48223" y="19503"/>
                </a:lnTo>
                <a:lnTo>
                  <a:pt x="31116" y="31093"/>
                </a:lnTo>
                <a:lnTo>
                  <a:pt x="19517" y="48188"/>
                </a:lnTo>
                <a:lnTo>
                  <a:pt x="15247" y="68967"/>
                </a:lnTo>
                <a:lnTo>
                  <a:pt x="15247" y="5562314"/>
                </a:lnTo>
                <a:lnTo>
                  <a:pt x="19517" y="5583093"/>
                </a:lnTo>
                <a:lnTo>
                  <a:pt x="31116" y="5600187"/>
                </a:lnTo>
                <a:lnTo>
                  <a:pt x="48223" y="5611778"/>
                </a:lnTo>
                <a:lnTo>
                  <a:pt x="69018" y="5616045"/>
                </a:lnTo>
                <a:lnTo>
                  <a:pt x="7889471" y="5616045"/>
                </a:lnTo>
                <a:lnTo>
                  <a:pt x="7875025" y="5625819"/>
                </a:lnTo>
                <a:lnTo>
                  <a:pt x="7848289" y="5631281"/>
                </a:lnTo>
                <a:close/>
              </a:path>
              <a:path w="7917815" h="5631815">
                <a:moveTo>
                  <a:pt x="7889471" y="5616045"/>
                </a:moveTo>
                <a:lnTo>
                  <a:pt x="7848289" y="5616045"/>
                </a:lnTo>
                <a:lnTo>
                  <a:pt x="7869084" y="5611778"/>
                </a:lnTo>
                <a:lnTo>
                  <a:pt x="7886191" y="5600187"/>
                </a:lnTo>
                <a:lnTo>
                  <a:pt x="7897789" y="5583093"/>
                </a:lnTo>
                <a:lnTo>
                  <a:pt x="7902060" y="5562314"/>
                </a:lnTo>
                <a:lnTo>
                  <a:pt x="7902060" y="68967"/>
                </a:lnTo>
                <a:lnTo>
                  <a:pt x="7897789" y="48188"/>
                </a:lnTo>
                <a:lnTo>
                  <a:pt x="7886191" y="31093"/>
                </a:lnTo>
                <a:lnTo>
                  <a:pt x="7869084" y="19503"/>
                </a:lnTo>
                <a:lnTo>
                  <a:pt x="7848289" y="15235"/>
                </a:lnTo>
                <a:lnTo>
                  <a:pt x="7889471" y="15235"/>
                </a:lnTo>
                <a:lnTo>
                  <a:pt x="7896978" y="20314"/>
                </a:lnTo>
                <a:lnTo>
                  <a:pt x="7911841" y="42251"/>
                </a:lnTo>
                <a:lnTo>
                  <a:pt x="7917307" y="68967"/>
                </a:lnTo>
                <a:lnTo>
                  <a:pt x="7917307" y="5562314"/>
                </a:lnTo>
                <a:lnTo>
                  <a:pt x="7911841" y="5589030"/>
                </a:lnTo>
                <a:lnTo>
                  <a:pt x="7896978" y="5610967"/>
                </a:lnTo>
                <a:lnTo>
                  <a:pt x="7889471" y="5616045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47270C36-FE2D-9373-7A5B-C5C4B5DD26F5}"/>
              </a:ext>
            </a:extLst>
          </p:cNvPr>
          <p:cNvSpPr txBox="1"/>
          <p:nvPr/>
        </p:nvSpPr>
        <p:spPr>
          <a:xfrm>
            <a:off x="492358" y="6127104"/>
            <a:ext cx="11996762" cy="30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362" lvl="1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s-ES" sz="2400" b="1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Hasta el 27 de julio de 2023, a las 14:00 h</a:t>
            </a: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4B0DFB2A-4A76-F941-E1BD-72D66CE413BA}"/>
              </a:ext>
            </a:extLst>
          </p:cNvPr>
          <p:cNvSpPr txBox="1">
            <a:spLocks/>
          </p:cNvSpPr>
          <p:nvPr/>
        </p:nvSpPr>
        <p:spPr>
          <a:xfrm>
            <a:off x="1414640" y="5205063"/>
            <a:ext cx="10294914" cy="438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lang="es-ES" sz="2800" kern="0" spc="20" dirty="0"/>
              <a:t>Plazo de presentación de solicitudes</a:t>
            </a:r>
            <a:endParaRPr lang="es-ES" sz="2800" kern="0" dirty="0"/>
          </a:p>
        </p:txBody>
      </p:sp>
      <p:grpSp>
        <p:nvGrpSpPr>
          <p:cNvPr id="13" name="object 23">
            <a:extLst>
              <a:ext uri="{FF2B5EF4-FFF2-40B4-BE49-F238E27FC236}">
                <a16:creationId xmlns:a16="http://schemas.microsoft.com/office/drawing/2014/main" id="{524445EE-C07F-ED3F-51A2-E4144D592EDD}"/>
              </a:ext>
            </a:extLst>
          </p:cNvPr>
          <p:cNvGrpSpPr/>
          <p:nvPr/>
        </p:nvGrpSpPr>
        <p:grpSpPr>
          <a:xfrm>
            <a:off x="381000" y="7929535"/>
            <a:ext cx="6991350" cy="1952625"/>
            <a:chOff x="8488969" y="7306023"/>
            <a:chExt cx="6991350" cy="1952625"/>
          </a:xfrm>
        </p:grpSpPr>
        <p:sp>
          <p:nvSpPr>
            <p:cNvPr id="14" name="object 24">
              <a:extLst>
                <a:ext uri="{FF2B5EF4-FFF2-40B4-BE49-F238E27FC236}">
                  <a16:creationId xmlns:a16="http://schemas.microsoft.com/office/drawing/2014/main" id="{9C0E2783-9E8E-CF0E-6609-4B5E0AB0CB79}"/>
                </a:ext>
              </a:extLst>
            </p:cNvPr>
            <p:cNvSpPr/>
            <p:nvPr/>
          </p:nvSpPr>
          <p:spPr>
            <a:xfrm>
              <a:off x="8488969" y="7306023"/>
              <a:ext cx="6991350" cy="1952625"/>
            </a:xfrm>
            <a:custGeom>
              <a:avLst/>
              <a:gdLst/>
              <a:ahLst/>
              <a:cxnLst/>
              <a:rect l="l" t="t" r="r" b="b"/>
              <a:pathLst>
                <a:path w="6991350" h="1952625">
                  <a:moveTo>
                    <a:pt x="6623084" y="1952625"/>
                  </a:moveTo>
                  <a:lnTo>
                    <a:pt x="367910" y="1952625"/>
                  </a:lnTo>
                  <a:lnTo>
                    <a:pt x="321852" y="1949750"/>
                  </a:lnTo>
                  <a:lnTo>
                    <a:pt x="277475" y="1941358"/>
                  </a:lnTo>
                  <a:lnTo>
                    <a:pt x="235128" y="1927797"/>
                  </a:lnTo>
                  <a:lnTo>
                    <a:pt x="195159" y="1909417"/>
                  </a:lnTo>
                  <a:lnTo>
                    <a:pt x="157918" y="1886565"/>
                  </a:lnTo>
                  <a:lnTo>
                    <a:pt x="123753" y="1859591"/>
                  </a:lnTo>
                  <a:lnTo>
                    <a:pt x="93012" y="1828843"/>
                  </a:lnTo>
                  <a:lnTo>
                    <a:pt x="66044" y="1794670"/>
                  </a:lnTo>
                  <a:lnTo>
                    <a:pt x="43197" y="1757420"/>
                  </a:lnTo>
                  <a:lnTo>
                    <a:pt x="24821" y="1717443"/>
                  </a:lnTo>
                  <a:lnTo>
                    <a:pt x="11264" y="1675086"/>
                  </a:lnTo>
                  <a:lnTo>
                    <a:pt x="2874" y="1630699"/>
                  </a:lnTo>
                  <a:lnTo>
                    <a:pt x="0" y="1584630"/>
                  </a:lnTo>
                  <a:lnTo>
                    <a:pt x="0" y="367994"/>
                  </a:lnTo>
                  <a:lnTo>
                    <a:pt x="2874" y="321925"/>
                  </a:lnTo>
                  <a:lnTo>
                    <a:pt x="11264" y="277538"/>
                  </a:lnTo>
                  <a:lnTo>
                    <a:pt x="24821" y="235181"/>
                  </a:lnTo>
                  <a:lnTo>
                    <a:pt x="43197" y="195204"/>
                  </a:lnTo>
                  <a:lnTo>
                    <a:pt x="66044" y="157954"/>
                  </a:lnTo>
                  <a:lnTo>
                    <a:pt x="93012" y="123781"/>
                  </a:lnTo>
                  <a:lnTo>
                    <a:pt x="123753" y="93033"/>
                  </a:lnTo>
                  <a:lnTo>
                    <a:pt x="157918" y="66059"/>
                  </a:lnTo>
                  <a:lnTo>
                    <a:pt x="195159" y="43207"/>
                  </a:lnTo>
                  <a:lnTo>
                    <a:pt x="235128" y="24827"/>
                  </a:lnTo>
                  <a:lnTo>
                    <a:pt x="277475" y="11266"/>
                  </a:lnTo>
                  <a:lnTo>
                    <a:pt x="321852" y="2874"/>
                  </a:lnTo>
                  <a:lnTo>
                    <a:pt x="367910" y="0"/>
                  </a:lnTo>
                  <a:lnTo>
                    <a:pt x="6623084" y="0"/>
                  </a:lnTo>
                  <a:lnTo>
                    <a:pt x="6669143" y="2874"/>
                  </a:lnTo>
                  <a:lnTo>
                    <a:pt x="6713520" y="11266"/>
                  </a:lnTo>
                  <a:lnTo>
                    <a:pt x="6755867" y="24827"/>
                  </a:lnTo>
                  <a:lnTo>
                    <a:pt x="6795835" y="43207"/>
                  </a:lnTo>
                  <a:lnTo>
                    <a:pt x="6833076" y="66059"/>
                  </a:lnTo>
                  <a:lnTo>
                    <a:pt x="6867242" y="93033"/>
                  </a:lnTo>
                  <a:lnTo>
                    <a:pt x="6897983" y="123781"/>
                  </a:lnTo>
                  <a:lnTo>
                    <a:pt x="6924951" y="157954"/>
                  </a:lnTo>
                  <a:lnTo>
                    <a:pt x="6947797" y="195204"/>
                  </a:lnTo>
                  <a:lnTo>
                    <a:pt x="6966173" y="235181"/>
                  </a:lnTo>
                  <a:lnTo>
                    <a:pt x="6979731" y="277538"/>
                  </a:lnTo>
                  <a:lnTo>
                    <a:pt x="6988121" y="321925"/>
                  </a:lnTo>
                  <a:lnTo>
                    <a:pt x="6990995" y="367994"/>
                  </a:lnTo>
                  <a:lnTo>
                    <a:pt x="6990995" y="1584630"/>
                  </a:lnTo>
                  <a:lnTo>
                    <a:pt x="6988121" y="1630699"/>
                  </a:lnTo>
                  <a:lnTo>
                    <a:pt x="6979731" y="1675086"/>
                  </a:lnTo>
                  <a:lnTo>
                    <a:pt x="6966173" y="1717443"/>
                  </a:lnTo>
                  <a:lnTo>
                    <a:pt x="6947797" y="1757420"/>
                  </a:lnTo>
                  <a:lnTo>
                    <a:pt x="6924951" y="1794670"/>
                  </a:lnTo>
                  <a:lnTo>
                    <a:pt x="6897983" y="1828843"/>
                  </a:lnTo>
                  <a:lnTo>
                    <a:pt x="6867242" y="1859591"/>
                  </a:lnTo>
                  <a:lnTo>
                    <a:pt x="6833076" y="1886565"/>
                  </a:lnTo>
                  <a:lnTo>
                    <a:pt x="6795835" y="1909417"/>
                  </a:lnTo>
                  <a:lnTo>
                    <a:pt x="6755867" y="1927797"/>
                  </a:lnTo>
                  <a:lnTo>
                    <a:pt x="6713520" y="1941358"/>
                  </a:lnTo>
                  <a:lnTo>
                    <a:pt x="6669143" y="1949750"/>
                  </a:lnTo>
                  <a:lnTo>
                    <a:pt x="6623084" y="1952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>
              <a:extLst>
                <a:ext uri="{FF2B5EF4-FFF2-40B4-BE49-F238E27FC236}">
                  <a16:creationId xmlns:a16="http://schemas.microsoft.com/office/drawing/2014/main" id="{79F90BC9-667A-D3D5-A338-7FB6314FAE0E}"/>
                </a:ext>
              </a:extLst>
            </p:cNvPr>
            <p:cNvSpPr/>
            <p:nvPr/>
          </p:nvSpPr>
          <p:spPr>
            <a:xfrm>
              <a:off x="9080261" y="7811243"/>
              <a:ext cx="964565" cy="945515"/>
            </a:xfrm>
            <a:custGeom>
              <a:avLst/>
              <a:gdLst/>
              <a:ahLst/>
              <a:cxnLst/>
              <a:rect l="l" t="t" r="r" b="b"/>
              <a:pathLst>
                <a:path w="964565" h="945515">
                  <a:moveTo>
                    <a:pt x="895242" y="945013"/>
                  </a:moveTo>
                  <a:lnTo>
                    <a:pt x="68755" y="945013"/>
                  </a:lnTo>
                  <a:lnTo>
                    <a:pt x="42121" y="939531"/>
                  </a:lnTo>
                  <a:lnTo>
                    <a:pt x="20252" y="924625"/>
                  </a:lnTo>
                  <a:lnTo>
                    <a:pt x="5445" y="902608"/>
                  </a:lnTo>
                  <a:lnTo>
                    <a:pt x="0" y="875794"/>
                  </a:lnTo>
                  <a:lnTo>
                    <a:pt x="0" y="69219"/>
                  </a:lnTo>
                  <a:lnTo>
                    <a:pt x="5445" y="42405"/>
                  </a:lnTo>
                  <a:lnTo>
                    <a:pt x="20252" y="20388"/>
                  </a:lnTo>
                  <a:lnTo>
                    <a:pt x="42121" y="5482"/>
                  </a:lnTo>
                  <a:lnTo>
                    <a:pt x="68755" y="0"/>
                  </a:lnTo>
                  <a:lnTo>
                    <a:pt x="895242" y="0"/>
                  </a:lnTo>
                  <a:lnTo>
                    <a:pt x="921876" y="5482"/>
                  </a:lnTo>
                  <a:lnTo>
                    <a:pt x="936267" y="15291"/>
                  </a:lnTo>
                  <a:lnTo>
                    <a:pt x="68755" y="15291"/>
                  </a:lnTo>
                  <a:lnTo>
                    <a:pt x="48040" y="19574"/>
                  </a:lnTo>
                  <a:lnTo>
                    <a:pt x="30998" y="31207"/>
                  </a:lnTo>
                  <a:lnTo>
                    <a:pt x="19443" y="48364"/>
                  </a:lnTo>
                  <a:lnTo>
                    <a:pt x="15189" y="69219"/>
                  </a:lnTo>
                  <a:lnTo>
                    <a:pt x="15189" y="875794"/>
                  </a:lnTo>
                  <a:lnTo>
                    <a:pt x="19443" y="896649"/>
                  </a:lnTo>
                  <a:lnTo>
                    <a:pt x="30998" y="913806"/>
                  </a:lnTo>
                  <a:lnTo>
                    <a:pt x="48040" y="925439"/>
                  </a:lnTo>
                  <a:lnTo>
                    <a:pt x="68755" y="929722"/>
                  </a:lnTo>
                  <a:lnTo>
                    <a:pt x="936267" y="929722"/>
                  </a:lnTo>
                  <a:lnTo>
                    <a:pt x="921876" y="939531"/>
                  </a:lnTo>
                  <a:lnTo>
                    <a:pt x="895242" y="945013"/>
                  </a:lnTo>
                  <a:close/>
                </a:path>
                <a:path w="964565" h="945515">
                  <a:moveTo>
                    <a:pt x="936267" y="929722"/>
                  </a:moveTo>
                  <a:lnTo>
                    <a:pt x="895242" y="929722"/>
                  </a:lnTo>
                  <a:lnTo>
                    <a:pt x="915957" y="925439"/>
                  </a:lnTo>
                  <a:lnTo>
                    <a:pt x="932999" y="913806"/>
                  </a:lnTo>
                  <a:lnTo>
                    <a:pt x="944554" y="896649"/>
                  </a:lnTo>
                  <a:lnTo>
                    <a:pt x="948808" y="875794"/>
                  </a:lnTo>
                  <a:lnTo>
                    <a:pt x="948808" y="69219"/>
                  </a:lnTo>
                  <a:lnTo>
                    <a:pt x="944554" y="48364"/>
                  </a:lnTo>
                  <a:lnTo>
                    <a:pt x="932999" y="31207"/>
                  </a:lnTo>
                  <a:lnTo>
                    <a:pt x="915957" y="19574"/>
                  </a:lnTo>
                  <a:lnTo>
                    <a:pt x="895242" y="15291"/>
                  </a:lnTo>
                  <a:lnTo>
                    <a:pt x="936267" y="15291"/>
                  </a:lnTo>
                  <a:lnTo>
                    <a:pt x="943745" y="20388"/>
                  </a:lnTo>
                  <a:lnTo>
                    <a:pt x="958552" y="42405"/>
                  </a:lnTo>
                  <a:lnTo>
                    <a:pt x="963998" y="69219"/>
                  </a:lnTo>
                  <a:lnTo>
                    <a:pt x="963998" y="875794"/>
                  </a:lnTo>
                  <a:lnTo>
                    <a:pt x="958552" y="902608"/>
                  </a:lnTo>
                  <a:lnTo>
                    <a:pt x="943745" y="924625"/>
                  </a:lnTo>
                  <a:lnTo>
                    <a:pt x="936267" y="929722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id="{D81D425A-E72B-2FD7-7B5F-82CCE3AE704B}"/>
                </a:ext>
              </a:extLst>
            </p:cNvPr>
            <p:cNvSpPr/>
            <p:nvPr/>
          </p:nvSpPr>
          <p:spPr>
            <a:xfrm>
              <a:off x="14118066" y="7903500"/>
              <a:ext cx="762000" cy="762000"/>
            </a:xfrm>
            <a:custGeom>
              <a:avLst/>
              <a:gdLst/>
              <a:ahLst/>
              <a:cxnLst/>
              <a:rect l="l" t="t" r="r" b="b"/>
              <a:pathLst>
                <a:path w="762000" h="762000">
                  <a:moveTo>
                    <a:pt x="381000" y="762000"/>
                  </a:moveTo>
                  <a:lnTo>
                    <a:pt x="333208" y="759031"/>
                  </a:lnTo>
                  <a:lnTo>
                    <a:pt x="287187" y="750363"/>
                  </a:lnTo>
                  <a:lnTo>
                    <a:pt x="243296" y="736354"/>
                  </a:lnTo>
                  <a:lnTo>
                    <a:pt x="201889" y="717359"/>
                  </a:lnTo>
                  <a:lnTo>
                    <a:pt x="163326" y="693737"/>
                  </a:lnTo>
                  <a:lnTo>
                    <a:pt x="127962" y="665844"/>
                  </a:lnTo>
                  <a:lnTo>
                    <a:pt x="96155" y="634037"/>
                  </a:lnTo>
                  <a:lnTo>
                    <a:pt x="68262" y="598673"/>
                  </a:lnTo>
                  <a:lnTo>
                    <a:pt x="44640" y="560110"/>
                  </a:lnTo>
                  <a:lnTo>
                    <a:pt x="25645" y="518703"/>
                  </a:lnTo>
                  <a:lnTo>
                    <a:pt x="11636" y="474812"/>
                  </a:lnTo>
                  <a:lnTo>
                    <a:pt x="2968" y="428791"/>
                  </a:lnTo>
                  <a:lnTo>
                    <a:pt x="0" y="381000"/>
                  </a:lnTo>
                  <a:lnTo>
                    <a:pt x="2968" y="333208"/>
                  </a:lnTo>
                  <a:lnTo>
                    <a:pt x="11636" y="287187"/>
                  </a:lnTo>
                  <a:lnTo>
                    <a:pt x="25645" y="243296"/>
                  </a:lnTo>
                  <a:lnTo>
                    <a:pt x="44640" y="201889"/>
                  </a:lnTo>
                  <a:lnTo>
                    <a:pt x="68262" y="163326"/>
                  </a:lnTo>
                  <a:lnTo>
                    <a:pt x="96155" y="127962"/>
                  </a:lnTo>
                  <a:lnTo>
                    <a:pt x="127962" y="96155"/>
                  </a:lnTo>
                  <a:lnTo>
                    <a:pt x="163326" y="68262"/>
                  </a:lnTo>
                  <a:lnTo>
                    <a:pt x="201889" y="44640"/>
                  </a:lnTo>
                  <a:lnTo>
                    <a:pt x="243296" y="25645"/>
                  </a:lnTo>
                  <a:lnTo>
                    <a:pt x="287187" y="11636"/>
                  </a:lnTo>
                  <a:lnTo>
                    <a:pt x="333208" y="2968"/>
                  </a:lnTo>
                  <a:lnTo>
                    <a:pt x="381000" y="0"/>
                  </a:lnTo>
                  <a:lnTo>
                    <a:pt x="428791" y="2968"/>
                  </a:lnTo>
                  <a:lnTo>
                    <a:pt x="474812" y="11636"/>
                  </a:lnTo>
                  <a:lnTo>
                    <a:pt x="518703" y="25645"/>
                  </a:lnTo>
                  <a:lnTo>
                    <a:pt x="560110" y="44640"/>
                  </a:lnTo>
                  <a:lnTo>
                    <a:pt x="598673" y="68262"/>
                  </a:lnTo>
                  <a:lnTo>
                    <a:pt x="634037" y="96155"/>
                  </a:lnTo>
                  <a:lnTo>
                    <a:pt x="665844" y="127962"/>
                  </a:lnTo>
                  <a:lnTo>
                    <a:pt x="693737" y="163326"/>
                  </a:lnTo>
                  <a:lnTo>
                    <a:pt x="717359" y="201889"/>
                  </a:lnTo>
                  <a:lnTo>
                    <a:pt x="736354" y="243296"/>
                  </a:lnTo>
                  <a:lnTo>
                    <a:pt x="750363" y="287187"/>
                  </a:lnTo>
                  <a:lnTo>
                    <a:pt x="759031" y="333208"/>
                  </a:lnTo>
                  <a:lnTo>
                    <a:pt x="762000" y="381000"/>
                  </a:lnTo>
                  <a:lnTo>
                    <a:pt x="759031" y="428791"/>
                  </a:lnTo>
                  <a:lnTo>
                    <a:pt x="750363" y="474812"/>
                  </a:lnTo>
                  <a:lnTo>
                    <a:pt x="736354" y="518703"/>
                  </a:lnTo>
                  <a:lnTo>
                    <a:pt x="717359" y="560110"/>
                  </a:lnTo>
                  <a:lnTo>
                    <a:pt x="693737" y="598673"/>
                  </a:lnTo>
                  <a:lnTo>
                    <a:pt x="665844" y="634037"/>
                  </a:lnTo>
                  <a:lnTo>
                    <a:pt x="634037" y="665844"/>
                  </a:lnTo>
                  <a:lnTo>
                    <a:pt x="598673" y="693737"/>
                  </a:lnTo>
                  <a:lnTo>
                    <a:pt x="560110" y="717359"/>
                  </a:lnTo>
                  <a:lnTo>
                    <a:pt x="518703" y="736354"/>
                  </a:lnTo>
                  <a:lnTo>
                    <a:pt x="474812" y="750363"/>
                  </a:lnTo>
                  <a:lnTo>
                    <a:pt x="428791" y="759031"/>
                  </a:lnTo>
                  <a:lnTo>
                    <a:pt x="381000" y="762000"/>
                  </a:lnTo>
                  <a:close/>
                </a:path>
              </a:pathLst>
            </a:custGeom>
            <a:solidFill>
              <a:srgbClr val="280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7">
              <a:extLst>
                <a:ext uri="{FF2B5EF4-FFF2-40B4-BE49-F238E27FC236}">
                  <a16:creationId xmlns:a16="http://schemas.microsoft.com/office/drawing/2014/main" id="{43034841-BBE7-DEAA-8ECE-751C404CA232}"/>
                </a:ext>
              </a:extLst>
            </p:cNvPr>
            <p:cNvSpPr/>
            <p:nvPr/>
          </p:nvSpPr>
          <p:spPr>
            <a:xfrm>
              <a:off x="14439555" y="8166818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302" y="114299"/>
                  </a:moveTo>
                  <a:lnTo>
                    <a:pt x="0" y="228599"/>
                  </a:lnTo>
                  <a:lnTo>
                    <a:pt x="0" y="0"/>
                  </a:lnTo>
                  <a:lnTo>
                    <a:pt x="152302" y="114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28">
            <a:extLst>
              <a:ext uri="{FF2B5EF4-FFF2-40B4-BE49-F238E27FC236}">
                <a16:creationId xmlns:a16="http://schemas.microsoft.com/office/drawing/2014/main" id="{74410A29-F7D8-A09C-C823-4BC01F726E72}"/>
              </a:ext>
            </a:extLst>
          </p:cNvPr>
          <p:cNvSpPr txBox="1"/>
          <p:nvPr/>
        </p:nvSpPr>
        <p:spPr>
          <a:xfrm>
            <a:off x="2358213" y="8267145"/>
            <a:ext cx="2867024" cy="11131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es-ES" sz="2200" b="1" spc="-35" dirty="0">
                <a:solidFill>
                  <a:srgbClr val="181818"/>
                </a:solidFill>
                <a:latin typeface="Tahoma"/>
                <a:cs typeface="Tahoma"/>
              </a:rPr>
              <a:t>Proyectos de </a:t>
            </a:r>
            <a:r>
              <a:rPr lang="es-ES" sz="2200" b="1" spc="-5" dirty="0">
                <a:solidFill>
                  <a:srgbClr val="181818"/>
                </a:solidFill>
                <a:latin typeface="Tahoma"/>
                <a:cs typeface="Tahoma"/>
              </a:rPr>
              <a:t>Inversión Empresarial (PIE)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19" name="object 34">
            <a:extLst>
              <a:ext uri="{FF2B5EF4-FFF2-40B4-BE49-F238E27FC236}">
                <a16:creationId xmlns:a16="http://schemas.microsoft.com/office/drawing/2014/main" id="{E617D1C6-0986-ACB4-E0F4-B6454ADB3557}"/>
              </a:ext>
            </a:extLst>
          </p:cNvPr>
          <p:cNvGrpSpPr/>
          <p:nvPr/>
        </p:nvGrpSpPr>
        <p:grpSpPr>
          <a:xfrm>
            <a:off x="1247011" y="8648878"/>
            <a:ext cx="514984" cy="514984"/>
            <a:chOff x="9354980" y="8025366"/>
            <a:chExt cx="514984" cy="514984"/>
          </a:xfrm>
        </p:grpSpPr>
        <p:sp>
          <p:nvSpPr>
            <p:cNvPr id="20" name="object 35">
              <a:extLst>
                <a:ext uri="{FF2B5EF4-FFF2-40B4-BE49-F238E27FC236}">
                  <a16:creationId xmlns:a16="http://schemas.microsoft.com/office/drawing/2014/main" id="{DCFE02E9-5ABB-9857-CFA7-559C9E3F3DF5}"/>
                </a:ext>
              </a:extLst>
            </p:cNvPr>
            <p:cNvSpPr/>
            <p:nvPr/>
          </p:nvSpPr>
          <p:spPr>
            <a:xfrm>
              <a:off x="9354972" y="8025370"/>
              <a:ext cx="514984" cy="514984"/>
            </a:xfrm>
            <a:custGeom>
              <a:avLst/>
              <a:gdLst/>
              <a:ahLst/>
              <a:cxnLst/>
              <a:rect l="l" t="t" r="r" b="b"/>
              <a:pathLst>
                <a:path w="514984" h="514984">
                  <a:moveTo>
                    <a:pt x="416458" y="120840"/>
                  </a:moveTo>
                  <a:lnTo>
                    <a:pt x="365467" y="94665"/>
                  </a:lnTo>
                  <a:lnTo>
                    <a:pt x="317271" y="87363"/>
                  </a:lnTo>
                  <a:lnTo>
                    <a:pt x="284594" y="90665"/>
                  </a:lnTo>
                  <a:lnTo>
                    <a:pt x="226606" y="115062"/>
                  </a:lnTo>
                  <a:lnTo>
                    <a:pt x="184213" y="156832"/>
                  </a:lnTo>
                  <a:lnTo>
                    <a:pt x="160108" y="209511"/>
                  </a:lnTo>
                  <a:lnTo>
                    <a:pt x="155473" y="239141"/>
                  </a:lnTo>
                  <a:lnTo>
                    <a:pt x="176187" y="239141"/>
                  </a:lnTo>
                  <a:lnTo>
                    <a:pt x="180378" y="213664"/>
                  </a:lnTo>
                  <a:lnTo>
                    <a:pt x="188912" y="189953"/>
                  </a:lnTo>
                  <a:lnTo>
                    <a:pt x="217233" y="149466"/>
                  </a:lnTo>
                  <a:lnTo>
                    <a:pt x="262191" y="119151"/>
                  </a:lnTo>
                  <a:lnTo>
                    <a:pt x="317246" y="108038"/>
                  </a:lnTo>
                  <a:lnTo>
                    <a:pt x="338797" y="109664"/>
                  </a:lnTo>
                  <a:lnTo>
                    <a:pt x="359321" y="114388"/>
                  </a:lnTo>
                  <a:lnTo>
                    <a:pt x="378561" y="121983"/>
                  </a:lnTo>
                  <a:lnTo>
                    <a:pt x="396328" y="132181"/>
                  </a:lnTo>
                  <a:lnTo>
                    <a:pt x="404888" y="137972"/>
                  </a:lnTo>
                  <a:lnTo>
                    <a:pt x="416458" y="120840"/>
                  </a:lnTo>
                  <a:close/>
                </a:path>
                <a:path w="514984" h="514984">
                  <a:moveTo>
                    <a:pt x="514413" y="257200"/>
                  </a:moveTo>
                  <a:lnTo>
                    <a:pt x="509181" y="205384"/>
                  </a:lnTo>
                  <a:lnTo>
                    <a:pt x="494195" y="157086"/>
                  </a:lnTo>
                  <a:lnTo>
                    <a:pt x="493750" y="156273"/>
                  </a:lnTo>
                  <a:lnTo>
                    <a:pt x="493750" y="257200"/>
                  </a:lnTo>
                  <a:lnTo>
                    <a:pt x="488937" y="304888"/>
                  </a:lnTo>
                  <a:lnTo>
                    <a:pt x="475157" y="349275"/>
                  </a:lnTo>
                  <a:lnTo>
                    <a:pt x="453351" y="389445"/>
                  </a:lnTo>
                  <a:lnTo>
                    <a:pt x="424472" y="424459"/>
                  </a:lnTo>
                  <a:lnTo>
                    <a:pt x="389458" y="453351"/>
                  </a:lnTo>
                  <a:lnTo>
                    <a:pt x="349288" y="475157"/>
                  </a:lnTo>
                  <a:lnTo>
                    <a:pt x="304888" y="488937"/>
                  </a:lnTo>
                  <a:lnTo>
                    <a:pt x="257213" y="493750"/>
                  </a:lnTo>
                  <a:lnTo>
                    <a:pt x="209524" y="488937"/>
                  </a:lnTo>
                  <a:lnTo>
                    <a:pt x="165138" y="475157"/>
                  </a:lnTo>
                  <a:lnTo>
                    <a:pt x="124968" y="453351"/>
                  </a:lnTo>
                  <a:lnTo>
                    <a:pt x="89954" y="424459"/>
                  </a:lnTo>
                  <a:lnTo>
                    <a:pt x="61061" y="389445"/>
                  </a:lnTo>
                  <a:lnTo>
                    <a:pt x="39255" y="349275"/>
                  </a:lnTo>
                  <a:lnTo>
                    <a:pt x="25476" y="304888"/>
                  </a:lnTo>
                  <a:lnTo>
                    <a:pt x="20675" y="257200"/>
                  </a:lnTo>
                  <a:lnTo>
                    <a:pt x="25476" y="209524"/>
                  </a:lnTo>
                  <a:lnTo>
                    <a:pt x="39255" y="165138"/>
                  </a:lnTo>
                  <a:lnTo>
                    <a:pt x="61061" y="124968"/>
                  </a:lnTo>
                  <a:lnTo>
                    <a:pt x="89954" y="89954"/>
                  </a:lnTo>
                  <a:lnTo>
                    <a:pt x="124968" y="61061"/>
                  </a:lnTo>
                  <a:lnTo>
                    <a:pt x="165138" y="39255"/>
                  </a:lnTo>
                  <a:lnTo>
                    <a:pt x="209524" y="25476"/>
                  </a:lnTo>
                  <a:lnTo>
                    <a:pt x="257213" y="20662"/>
                  </a:lnTo>
                  <a:lnTo>
                    <a:pt x="304888" y="25476"/>
                  </a:lnTo>
                  <a:lnTo>
                    <a:pt x="349288" y="39255"/>
                  </a:lnTo>
                  <a:lnTo>
                    <a:pt x="389458" y="61061"/>
                  </a:lnTo>
                  <a:lnTo>
                    <a:pt x="424472" y="89954"/>
                  </a:lnTo>
                  <a:lnTo>
                    <a:pt x="453351" y="124968"/>
                  </a:lnTo>
                  <a:lnTo>
                    <a:pt x="475170" y="165138"/>
                  </a:lnTo>
                  <a:lnTo>
                    <a:pt x="488937" y="209524"/>
                  </a:lnTo>
                  <a:lnTo>
                    <a:pt x="493750" y="257200"/>
                  </a:lnTo>
                  <a:lnTo>
                    <a:pt x="493750" y="156273"/>
                  </a:lnTo>
                  <a:lnTo>
                    <a:pt x="470484" y="113385"/>
                  </a:lnTo>
                  <a:lnTo>
                    <a:pt x="439077" y="75336"/>
                  </a:lnTo>
                  <a:lnTo>
                    <a:pt x="401027" y="43942"/>
                  </a:lnTo>
                  <a:lnTo>
                    <a:pt x="357327" y="20218"/>
                  </a:lnTo>
                  <a:lnTo>
                    <a:pt x="309054" y="5232"/>
                  </a:lnTo>
                  <a:lnTo>
                    <a:pt x="257225" y="0"/>
                  </a:lnTo>
                  <a:lnTo>
                    <a:pt x="205384" y="5232"/>
                  </a:lnTo>
                  <a:lnTo>
                    <a:pt x="157086" y="20218"/>
                  </a:lnTo>
                  <a:lnTo>
                    <a:pt x="113398" y="43929"/>
                  </a:lnTo>
                  <a:lnTo>
                    <a:pt x="75336" y="75336"/>
                  </a:lnTo>
                  <a:lnTo>
                    <a:pt x="43929" y="113385"/>
                  </a:lnTo>
                  <a:lnTo>
                    <a:pt x="20218" y="157086"/>
                  </a:lnTo>
                  <a:lnTo>
                    <a:pt x="5232" y="205384"/>
                  </a:lnTo>
                  <a:lnTo>
                    <a:pt x="0" y="257200"/>
                  </a:lnTo>
                  <a:lnTo>
                    <a:pt x="5232" y="309029"/>
                  </a:lnTo>
                  <a:lnTo>
                    <a:pt x="20218" y="357327"/>
                  </a:lnTo>
                  <a:lnTo>
                    <a:pt x="43929" y="401015"/>
                  </a:lnTo>
                  <a:lnTo>
                    <a:pt x="75336" y="439077"/>
                  </a:lnTo>
                  <a:lnTo>
                    <a:pt x="113385" y="470471"/>
                  </a:lnTo>
                  <a:lnTo>
                    <a:pt x="157086" y="494195"/>
                  </a:lnTo>
                  <a:lnTo>
                    <a:pt x="205371" y="509181"/>
                  </a:lnTo>
                  <a:lnTo>
                    <a:pt x="257187" y="514413"/>
                  </a:lnTo>
                  <a:lnTo>
                    <a:pt x="309029" y="509181"/>
                  </a:lnTo>
                  <a:lnTo>
                    <a:pt x="357327" y="494195"/>
                  </a:lnTo>
                  <a:lnTo>
                    <a:pt x="401027" y="470484"/>
                  </a:lnTo>
                  <a:lnTo>
                    <a:pt x="439077" y="439077"/>
                  </a:lnTo>
                  <a:lnTo>
                    <a:pt x="470484" y="401015"/>
                  </a:lnTo>
                  <a:lnTo>
                    <a:pt x="494195" y="357327"/>
                  </a:lnTo>
                  <a:lnTo>
                    <a:pt x="509181" y="309029"/>
                  </a:lnTo>
                  <a:lnTo>
                    <a:pt x="514413" y="257200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36">
              <a:extLst>
                <a:ext uri="{FF2B5EF4-FFF2-40B4-BE49-F238E27FC236}">
                  <a16:creationId xmlns:a16="http://schemas.microsoft.com/office/drawing/2014/main" id="{68067E5D-8F1B-C2C6-BA9D-AF73AEED9E8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1385" y="8264507"/>
              <a:ext cx="118137" cy="104279"/>
            </a:xfrm>
            <a:prstGeom prst="rect">
              <a:avLst/>
            </a:prstGeom>
          </p:spPr>
        </p:pic>
        <p:sp>
          <p:nvSpPr>
            <p:cNvPr id="22" name="object 37">
              <a:extLst>
                <a:ext uri="{FF2B5EF4-FFF2-40B4-BE49-F238E27FC236}">
                  <a16:creationId xmlns:a16="http://schemas.microsoft.com/office/drawing/2014/main" id="{C1BC847D-6528-F6EC-A86A-6C491EE52B92}"/>
                </a:ext>
              </a:extLst>
            </p:cNvPr>
            <p:cNvSpPr/>
            <p:nvPr/>
          </p:nvSpPr>
          <p:spPr>
            <a:xfrm>
              <a:off x="9452929" y="8300633"/>
              <a:ext cx="261620" cy="152400"/>
            </a:xfrm>
            <a:custGeom>
              <a:avLst/>
              <a:gdLst/>
              <a:ahLst/>
              <a:cxnLst/>
              <a:rect l="l" t="t" r="r" b="b"/>
              <a:pathLst>
                <a:path w="261620" h="152400">
                  <a:moveTo>
                    <a:pt x="99193" y="151773"/>
                  </a:moveTo>
                  <a:lnTo>
                    <a:pt x="51002" y="144481"/>
                  </a:lnTo>
                  <a:lnTo>
                    <a:pt x="8567" y="124084"/>
                  </a:lnTo>
                  <a:lnTo>
                    <a:pt x="0" y="118298"/>
                  </a:lnTo>
                  <a:lnTo>
                    <a:pt x="11570" y="101173"/>
                  </a:lnTo>
                  <a:lnTo>
                    <a:pt x="20133" y="106959"/>
                  </a:lnTo>
                  <a:lnTo>
                    <a:pt x="37894" y="117167"/>
                  </a:lnTo>
                  <a:lnTo>
                    <a:pt x="57144" y="124753"/>
                  </a:lnTo>
                  <a:lnTo>
                    <a:pt x="77658" y="129480"/>
                  </a:lnTo>
                  <a:lnTo>
                    <a:pt x="99210" y="131110"/>
                  </a:lnTo>
                  <a:lnTo>
                    <a:pt x="127724" y="128236"/>
                  </a:lnTo>
                  <a:lnTo>
                    <a:pt x="178282" y="106960"/>
                  </a:lnTo>
                  <a:lnTo>
                    <a:pt x="215131" y="70735"/>
                  </a:lnTo>
                  <a:lnTo>
                    <a:pt x="236084" y="25477"/>
                  </a:lnTo>
                  <a:lnTo>
                    <a:pt x="240281" y="0"/>
                  </a:lnTo>
                  <a:lnTo>
                    <a:pt x="260995" y="0"/>
                  </a:lnTo>
                  <a:lnTo>
                    <a:pt x="246601" y="57245"/>
                  </a:lnTo>
                  <a:lnTo>
                    <a:pt x="213838" y="104291"/>
                  </a:lnTo>
                  <a:lnTo>
                    <a:pt x="162307" y="139029"/>
                  </a:lnTo>
                  <a:lnTo>
                    <a:pt x="131868" y="148480"/>
                  </a:lnTo>
                  <a:lnTo>
                    <a:pt x="99193" y="151773"/>
                  </a:lnTo>
                  <a:close/>
                </a:path>
              </a:pathLst>
            </a:custGeom>
            <a:solidFill>
              <a:srgbClr val="4B3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38">
              <a:extLst>
                <a:ext uri="{FF2B5EF4-FFF2-40B4-BE49-F238E27FC236}">
                  <a16:creationId xmlns:a16="http://schemas.microsoft.com/office/drawing/2014/main" id="{DB695A34-E64C-4416-7043-17315C83023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4842" y="8196350"/>
              <a:ext cx="118145" cy="104283"/>
            </a:xfrm>
            <a:prstGeom prst="rect">
              <a:avLst/>
            </a:prstGeom>
          </p:spPr>
        </p:pic>
      </p:grpSp>
      <p:pic>
        <p:nvPicPr>
          <p:cNvPr id="24" name="Imagen 16">
            <a:extLst>
              <a:ext uri="{FF2B5EF4-FFF2-40B4-BE49-F238E27FC236}">
                <a16:creationId xmlns:a16="http://schemas.microsoft.com/office/drawing/2014/main" id="{2293050F-25B7-E3B7-2849-6EC9DFBD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105" y="9010943"/>
            <a:ext cx="3700800" cy="108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ject 8">
            <a:extLst>
              <a:ext uri="{FF2B5EF4-FFF2-40B4-BE49-F238E27FC236}">
                <a16:creationId xmlns:a16="http://schemas.microsoft.com/office/drawing/2014/main" id="{25A65CA3-ADB3-5C97-7775-C71A5B1E162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6650" y="2373527"/>
            <a:ext cx="5670740" cy="31894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15" dirty="0"/>
              <a:t>¡</a:t>
            </a:r>
            <a:r>
              <a:rPr spc="-505" dirty="0"/>
              <a:t>M</a:t>
            </a:r>
            <a:r>
              <a:rPr spc="-440" dirty="0"/>
              <a:t>u</a:t>
            </a:r>
            <a:r>
              <a:rPr spc="-315" dirty="0"/>
              <a:t>c</a:t>
            </a:r>
            <a:r>
              <a:rPr spc="-385" dirty="0"/>
              <a:t>h</a:t>
            </a:r>
            <a:r>
              <a:rPr spc="85" dirty="0"/>
              <a:t>a</a:t>
            </a:r>
            <a:r>
              <a:rPr spc="-95" dirty="0"/>
              <a:t>s</a:t>
            </a:r>
            <a:r>
              <a:rPr spc="-420" dirty="0"/>
              <a:t> </a:t>
            </a:r>
            <a:r>
              <a:rPr spc="-130" dirty="0"/>
              <a:t>g</a:t>
            </a:r>
            <a:r>
              <a:rPr spc="-355" dirty="0"/>
              <a:t>r</a:t>
            </a:r>
            <a:r>
              <a:rPr spc="85" dirty="0"/>
              <a:t>a</a:t>
            </a:r>
            <a:r>
              <a:rPr spc="-315" dirty="0"/>
              <a:t>c</a:t>
            </a:r>
            <a:r>
              <a:rPr spc="-390" dirty="0"/>
              <a:t>i</a:t>
            </a:r>
            <a:r>
              <a:rPr spc="85" dirty="0"/>
              <a:t>a</a:t>
            </a:r>
            <a:r>
              <a:rPr spc="-260" dirty="0"/>
              <a:t>s</a:t>
            </a:r>
            <a:r>
              <a:rPr spc="-650" dirty="0"/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676</Words>
  <Application>Microsoft Office PowerPoint</Application>
  <PresentationFormat>Personalizado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Lucida Sans Unicode</vt:lpstr>
      <vt:lpstr>Roboto</vt:lpstr>
      <vt:lpstr>Tahoma</vt:lpstr>
      <vt:lpstr>Verdana</vt:lpstr>
      <vt:lpstr>Wingdings</vt:lpstr>
      <vt:lpstr>Office Theme</vt:lpstr>
      <vt:lpstr>Presentación de PowerPoint</vt:lpstr>
      <vt:lpstr>¿Qué tipo de proyectos son subvencionables?</vt:lpstr>
      <vt:lpstr>Presentación de PowerPoint</vt:lpstr>
      <vt:lpstr>Presentación de PowerPoint</vt:lpstr>
      <vt:lpstr>Presentación de PowerPoint</vt:lpstr>
      <vt:lpstr>Presentación de PowerPoint</vt:lpstr>
      <vt:lpstr>Enmarcadas en el Reglamento (UE) nº 651/2014 de la Comisión.  Leer con atención bases reguladoras y convocatoria.  Efecto incentivador. No empezar el proyecto antes de presentar la solicitud, ni facturas, ni ingresos a cuenta, ni reservas de maquinaria. Excepción, LIR e ITJ.  Fijarse bien en los criterios de valoración  Concurrencia competitiva  No dejar la solicitud para el último día  Registro telemático  Presentar correctamente la documentación y explicar el proyecto de forma adecuada.  Llamar o comunicarse con nosotros ante cualquier duda.  Comunicar modificaciones, prorrogas….con tiempo  Justificación https://youtu.be/h5Y0AF_0KAs </vt:lpstr>
      <vt:lpstr>Presentación de PowerPoint</vt:lpstr>
      <vt:lpstr>¡Muchas gracias!</vt:lpstr>
      <vt:lpstr>¡Contacta con nosotros!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Coviella García - IDEPA</dc:creator>
  <cp:lastModifiedBy>Paula Coviella Garcia</cp:lastModifiedBy>
  <cp:revision>17</cp:revision>
  <dcterms:created xsi:type="dcterms:W3CDTF">2022-05-25T08:50:21Z</dcterms:created>
  <dcterms:modified xsi:type="dcterms:W3CDTF">2023-04-17T09:15:04Z</dcterms:modified>
</cp:coreProperties>
</file>