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0" r:id="rId4"/>
    <p:sldId id="289" r:id="rId5"/>
    <p:sldId id="295" r:id="rId6"/>
    <p:sldId id="294" r:id="rId7"/>
    <p:sldId id="296" r:id="rId8"/>
    <p:sldId id="297" r:id="rId9"/>
    <p:sldId id="299" r:id="rId10"/>
    <p:sldId id="300" r:id="rId11"/>
    <p:sldId id="298" r:id="rId12"/>
    <p:sldId id="278" r:id="rId13"/>
    <p:sldId id="279" r:id="rId14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100" y="2369071"/>
            <a:ext cx="146558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6100" y="6482244"/>
            <a:ext cx="146558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8723" y="3539650"/>
            <a:ext cx="16297275" cy="3209925"/>
          </a:xfrm>
          <a:custGeom>
            <a:avLst/>
            <a:gdLst/>
            <a:ahLst/>
            <a:cxnLst/>
            <a:rect l="l" t="t" r="r" b="b"/>
            <a:pathLst>
              <a:path w="16297275" h="3209925">
                <a:moveTo>
                  <a:pt x="15929365" y="3209924"/>
                </a:moveTo>
                <a:lnTo>
                  <a:pt x="367860" y="3209924"/>
                </a:lnTo>
                <a:lnTo>
                  <a:pt x="321808" y="3207048"/>
                </a:lnTo>
                <a:lnTo>
                  <a:pt x="277437" y="3198652"/>
                </a:lnTo>
                <a:lnTo>
                  <a:pt x="235096" y="3185084"/>
                </a:lnTo>
                <a:lnTo>
                  <a:pt x="195133" y="3166694"/>
                </a:lnTo>
                <a:lnTo>
                  <a:pt x="157897" y="3143831"/>
                </a:lnTo>
                <a:lnTo>
                  <a:pt x="123736" y="3116843"/>
                </a:lnTo>
                <a:lnTo>
                  <a:pt x="92999" y="3086079"/>
                </a:lnTo>
                <a:lnTo>
                  <a:pt x="66035" y="3051888"/>
                </a:lnTo>
                <a:lnTo>
                  <a:pt x="43192" y="3014620"/>
                </a:lnTo>
                <a:lnTo>
                  <a:pt x="24818" y="2974622"/>
                </a:lnTo>
                <a:lnTo>
                  <a:pt x="11262" y="2932243"/>
                </a:lnTo>
                <a:lnTo>
                  <a:pt x="2873" y="2887833"/>
                </a:lnTo>
                <a:lnTo>
                  <a:pt x="0" y="2841741"/>
                </a:lnTo>
                <a:lnTo>
                  <a:pt x="0" y="368183"/>
                </a:lnTo>
                <a:lnTo>
                  <a:pt x="2873" y="322091"/>
                </a:lnTo>
                <a:lnTo>
                  <a:pt x="11262" y="277681"/>
                </a:lnTo>
                <a:lnTo>
                  <a:pt x="24818" y="235302"/>
                </a:lnTo>
                <a:lnTo>
                  <a:pt x="43192" y="195304"/>
                </a:lnTo>
                <a:lnTo>
                  <a:pt x="66035" y="158035"/>
                </a:lnTo>
                <a:lnTo>
                  <a:pt x="92999" y="123845"/>
                </a:lnTo>
                <a:lnTo>
                  <a:pt x="123736" y="93081"/>
                </a:lnTo>
                <a:lnTo>
                  <a:pt x="157897" y="66093"/>
                </a:lnTo>
                <a:lnTo>
                  <a:pt x="195133" y="43230"/>
                </a:lnTo>
                <a:lnTo>
                  <a:pt x="235096" y="24840"/>
                </a:lnTo>
                <a:lnTo>
                  <a:pt x="277437" y="11272"/>
                </a:lnTo>
                <a:lnTo>
                  <a:pt x="321808" y="2876"/>
                </a:lnTo>
                <a:lnTo>
                  <a:pt x="367860" y="0"/>
                </a:lnTo>
                <a:lnTo>
                  <a:pt x="15929365" y="0"/>
                </a:lnTo>
                <a:lnTo>
                  <a:pt x="15975417" y="2876"/>
                </a:lnTo>
                <a:lnTo>
                  <a:pt x="16019789" y="11272"/>
                </a:lnTo>
                <a:lnTo>
                  <a:pt x="16062130" y="24840"/>
                </a:lnTo>
                <a:lnTo>
                  <a:pt x="16102093" y="43230"/>
                </a:lnTo>
                <a:lnTo>
                  <a:pt x="16139329" y="66093"/>
                </a:lnTo>
                <a:lnTo>
                  <a:pt x="16173490" y="93081"/>
                </a:lnTo>
                <a:lnTo>
                  <a:pt x="16204227" y="123845"/>
                </a:lnTo>
                <a:lnTo>
                  <a:pt x="16231191" y="158035"/>
                </a:lnTo>
                <a:lnTo>
                  <a:pt x="16254034" y="195304"/>
                </a:lnTo>
                <a:lnTo>
                  <a:pt x="16272408" y="235302"/>
                </a:lnTo>
                <a:lnTo>
                  <a:pt x="16285963" y="277681"/>
                </a:lnTo>
                <a:lnTo>
                  <a:pt x="16294352" y="322091"/>
                </a:lnTo>
                <a:lnTo>
                  <a:pt x="16297226" y="368183"/>
                </a:lnTo>
                <a:lnTo>
                  <a:pt x="16297226" y="2841741"/>
                </a:lnTo>
                <a:lnTo>
                  <a:pt x="16294352" y="2887833"/>
                </a:lnTo>
                <a:lnTo>
                  <a:pt x="16285963" y="2932243"/>
                </a:lnTo>
                <a:lnTo>
                  <a:pt x="16272408" y="2974622"/>
                </a:lnTo>
                <a:lnTo>
                  <a:pt x="16254034" y="3014620"/>
                </a:lnTo>
                <a:lnTo>
                  <a:pt x="16231191" y="3051888"/>
                </a:lnTo>
                <a:lnTo>
                  <a:pt x="16204227" y="3086079"/>
                </a:lnTo>
                <a:lnTo>
                  <a:pt x="16173490" y="3116843"/>
                </a:lnTo>
                <a:lnTo>
                  <a:pt x="16139329" y="3143831"/>
                </a:lnTo>
                <a:lnTo>
                  <a:pt x="16102093" y="3166694"/>
                </a:lnTo>
                <a:lnTo>
                  <a:pt x="16062130" y="3185084"/>
                </a:lnTo>
                <a:lnTo>
                  <a:pt x="16019789" y="3198652"/>
                </a:lnTo>
                <a:lnTo>
                  <a:pt x="15975417" y="3207048"/>
                </a:lnTo>
                <a:lnTo>
                  <a:pt x="15929365" y="3209924"/>
                </a:lnTo>
                <a:close/>
              </a:path>
            </a:pathLst>
          </a:custGeom>
          <a:solidFill>
            <a:srgbClr val="FFFFFF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5677" y="4495864"/>
            <a:ext cx="79566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0473" y="2774946"/>
            <a:ext cx="13927052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ede.idep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higiniofg@idepa.es" TargetMode="External"/><Relationship Id="rId3" Type="http://schemas.openxmlformats.org/officeDocument/2006/relationships/image" Target="../media/image25.jpg"/><Relationship Id="rId7" Type="http://schemas.openxmlformats.org/officeDocument/2006/relationships/hyperlink" Target="mailto:joseangelvc@idepa.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acg@idepa.es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mailto:daviddj@idepa.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ede.idep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6784" y="6468255"/>
            <a:ext cx="7334249" cy="2790824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2FA927FD-2E61-EEE2-1CE1-324CF3A2C089}"/>
              </a:ext>
            </a:extLst>
          </p:cNvPr>
          <p:cNvSpPr txBox="1"/>
          <p:nvPr/>
        </p:nvSpPr>
        <p:spPr>
          <a:xfrm>
            <a:off x="603444" y="1164000"/>
            <a:ext cx="10978956" cy="29328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200" marR="5080" indent="-571500" algn="just">
              <a:buFont typeface="Arial" panose="020B0604020202020204" pitchFamily="34" charset="0"/>
              <a:buChar char="•"/>
            </a:pPr>
            <a:r>
              <a:rPr lang="es-E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Ejecución de proyectos de I+D (PID)</a:t>
            </a: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endParaRPr lang="es-E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5080" indent="-571500" algn="just">
              <a:buFont typeface="Arial" panose="020B0604020202020204" pitchFamily="34" charset="0"/>
              <a:buChar char="•"/>
            </a:pPr>
            <a:r>
              <a:rPr lang="es-E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Movilidad de Recursos Humanos (MOV).</a:t>
            </a:r>
          </a:p>
          <a:p>
            <a:pPr marL="12700" marR="5080" algn="just"/>
            <a:endParaRPr lang="es-E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Llanera, a 25 de abril de 2023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3CAEA5E2-3FEC-BB23-0AA3-F9EF85651C7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3400" y="0"/>
            <a:ext cx="6144489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object 11">
            <a:extLst>
              <a:ext uri="{FF2B5EF4-FFF2-40B4-BE49-F238E27FC236}">
                <a16:creationId xmlns:a16="http://schemas.microsoft.com/office/drawing/2014/main" id="{C335BFAD-CDD2-FB86-3750-2EE6F518CD99}"/>
              </a:ext>
            </a:extLst>
          </p:cNvPr>
          <p:cNvGrpSpPr/>
          <p:nvPr/>
        </p:nvGrpSpPr>
        <p:grpSpPr>
          <a:xfrm>
            <a:off x="1095785" y="6272383"/>
            <a:ext cx="7186808" cy="1176299"/>
            <a:chOff x="9458040" y="3873840"/>
            <a:chExt cx="7800975" cy="2543180"/>
          </a:xfrm>
        </p:grpSpPr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48EEAF6F-6A49-304A-ACC2-1AE585C78BA9}"/>
                </a:ext>
              </a:extLst>
            </p:cNvPr>
            <p:cNvSpPr/>
            <p:nvPr/>
          </p:nvSpPr>
          <p:spPr>
            <a:xfrm>
              <a:off x="945804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" name="object 13">
              <a:extLst>
                <a:ext uri="{FF2B5EF4-FFF2-40B4-BE49-F238E27FC236}">
                  <a16:creationId xmlns:a16="http://schemas.microsoft.com/office/drawing/2014/main" id="{D50E59C4-3626-7CFE-3B31-8B788B574D8E}"/>
                </a:ext>
              </a:extLst>
            </p:cNvPr>
            <p:cNvSpPr/>
            <p:nvPr/>
          </p:nvSpPr>
          <p:spPr>
            <a:xfrm>
              <a:off x="9458041" y="3873840"/>
              <a:ext cx="2675971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39" name="object 16">
            <a:extLst>
              <a:ext uri="{FF2B5EF4-FFF2-40B4-BE49-F238E27FC236}">
                <a16:creationId xmlns:a16="http://schemas.microsoft.com/office/drawing/2014/main" id="{E880B0B9-B782-5E16-B84D-9AB71C713A70}"/>
              </a:ext>
            </a:extLst>
          </p:cNvPr>
          <p:cNvSpPr txBox="1"/>
          <p:nvPr/>
        </p:nvSpPr>
        <p:spPr>
          <a:xfrm>
            <a:off x="3932268" y="6529581"/>
            <a:ext cx="41094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s-E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Importe total de las ayudas concedidas por convocatoria</a:t>
            </a:r>
            <a:endParaRPr lang="es-ES" sz="2000" baseline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0FE1A492-62FC-5DE8-5DCD-90FB429A3646}"/>
              </a:ext>
            </a:extLst>
          </p:cNvPr>
          <p:cNvSpPr txBox="1"/>
          <p:nvPr/>
        </p:nvSpPr>
        <p:spPr>
          <a:xfrm>
            <a:off x="858938" y="6652691"/>
            <a:ext cx="287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50.000 €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EF7860DA-19BF-C1D5-CAED-DA5A364B3F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pic>
        <p:nvPicPr>
          <p:cNvPr id="34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F82E7E30-EF92-3B0D-2D96-F8961D55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4BEC20FA-681D-6BB8-ABA1-1AC78109B32A}"/>
              </a:ext>
            </a:extLst>
          </p:cNvPr>
          <p:cNvSpPr/>
          <p:nvPr/>
        </p:nvSpPr>
        <p:spPr>
          <a:xfrm>
            <a:off x="1101361" y="1239151"/>
            <a:ext cx="764038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8AD49D80-EF2B-9210-AF47-DD5EC196C756}"/>
              </a:ext>
            </a:extLst>
          </p:cNvPr>
          <p:cNvSpPr txBox="1"/>
          <p:nvPr/>
        </p:nvSpPr>
        <p:spPr>
          <a:xfrm>
            <a:off x="2323220" y="1531645"/>
            <a:ext cx="51966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Cuantía de la subvención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ED8F2C-C557-869D-9C33-6A01C283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76868"/>
              </p:ext>
            </p:extLst>
          </p:nvPr>
        </p:nvGraphicFramePr>
        <p:xfrm>
          <a:off x="1865083" y="2989673"/>
          <a:ext cx="5799647" cy="27912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56543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943104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Tamaño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 del proyecto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28205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Pequeñas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Grandes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</a:tbl>
          </a:graphicData>
        </a:graphic>
      </p:graphicFrame>
      <p:grpSp>
        <p:nvGrpSpPr>
          <p:cNvPr id="10" name="object 23">
            <a:extLst>
              <a:ext uri="{FF2B5EF4-FFF2-40B4-BE49-F238E27FC236}">
                <a16:creationId xmlns:a16="http://schemas.microsoft.com/office/drawing/2014/main" id="{BA1F20AB-F64D-899B-278B-BAB3990C9304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7306023"/>
            <a:chExt cx="6991350" cy="1952625"/>
          </a:xfrm>
        </p:grpSpPr>
        <p:sp>
          <p:nvSpPr>
            <p:cNvPr id="11" name="object 24">
              <a:extLst>
                <a:ext uri="{FF2B5EF4-FFF2-40B4-BE49-F238E27FC236}">
                  <a16:creationId xmlns:a16="http://schemas.microsoft.com/office/drawing/2014/main" id="{CD39035E-3591-9DCF-FC28-CDC01980DE8F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8139C0A6-5F6D-36E0-DD77-CB99E3A682C1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EA576F80-F208-771A-7D70-1E4B62260379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id="{67C2D412-A6AE-5ECE-91BA-3953FE2E90D2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8">
            <a:extLst>
              <a:ext uri="{FF2B5EF4-FFF2-40B4-BE49-F238E27FC236}">
                <a16:creationId xmlns:a16="http://schemas.microsoft.com/office/drawing/2014/main" id="{2151B6E3-51AA-02B9-285B-218ED31A087A}"/>
              </a:ext>
            </a:extLst>
          </p:cNvPr>
          <p:cNvSpPr txBox="1"/>
          <p:nvPr/>
        </p:nvSpPr>
        <p:spPr>
          <a:xfrm>
            <a:off x="2127392" y="8910778"/>
            <a:ext cx="346364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Movilidad de RRHH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0" name="object 34">
            <a:extLst>
              <a:ext uri="{FF2B5EF4-FFF2-40B4-BE49-F238E27FC236}">
                <a16:creationId xmlns:a16="http://schemas.microsoft.com/office/drawing/2014/main" id="{1C354AFA-2703-3173-925A-4D1A221C10B5}"/>
              </a:ext>
            </a:extLst>
          </p:cNvPr>
          <p:cNvGrpSpPr/>
          <p:nvPr/>
        </p:nvGrpSpPr>
        <p:grpSpPr>
          <a:xfrm>
            <a:off x="1101369" y="8873035"/>
            <a:ext cx="514984" cy="514984"/>
            <a:chOff x="9354980" y="8025366"/>
            <a:chExt cx="514984" cy="514984"/>
          </a:xfrm>
        </p:grpSpPr>
        <p:sp>
          <p:nvSpPr>
            <p:cNvPr id="21" name="object 35">
              <a:extLst>
                <a:ext uri="{FF2B5EF4-FFF2-40B4-BE49-F238E27FC236}">
                  <a16:creationId xmlns:a16="http://schemas.microsoft.com/office/drawing/2014/main" id="{E9C5E59D-A482-25AF-E67B-22E49B5B29D0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36">
              <a:extLst>
                <a:ext uri="{FF2B5EF4-FFF2-40B4-BE49-F238E27FC236}">
                  <a16:creationId xmlns:a16="http://schemas.microsoft.com/office/drawing/2014/main" id="{4435D725-E177-73E8-C8C9-DE3F8BDA05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3" name="object 37">
              <a:extLst>
                <a:ext uri="{FF2B5EF4-FFF2-40B4-BE49-F238E27FC236}">
                  <a16:creationId xmlns:a16="http://schemas.microsoft.com/office/drawing/2014/main" id="{11F01DEF-5DE6-DBBB-D3A8-E30986CB325A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38">
              <a:extLst>
                <a:ext uri="{FF2B5EF4-FFF2-40B4-BE49-F238E27FC236}">
                  <a16:creationId xmlns:a16="http://schemas.microsoft.com/office/drawing/2014/main" id="{47C9C88E-D701-5680-E4E9-747DA49AA5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B658A325-72AD-DE96-CF4B-DD6817ED811B}"/>
              </a:ext>
            </a:extLst>
          </p:cNvPr>
          <p:cNvSpPr/>
          <p:nvPr/>
        </p:nvSpPr>
        <p:spPr>
          <a:xfrm>
            <a:off x="9685639" y="5143500"/>
            <a:ext cx="7306961" cy="202253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DBF3663C-0162-29D5-552C-F1CB5A56455E}"/>
              </a:ext>
            </a:extLst>
          </p:cNvPr>
          <p:cNvSpPr txBox="1"/>
          <p:nvPr/>
        </p:nvSpPr>
        <p:spPr>
          <a:xfrm>
            <a:off x="10374737" y="5583542"/>
            <a:ext cx="45278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Duración mínima de la estancia</a:t>
            </a:r>
          </a:p>
          <a:p>
            <a:pPr marL="0" lvl="2">
              <a:spcBef>
                <a:spcPct val="0"/>
              </a:spcBef>
              <a:buClr>
                <a:schemeClr val="accent2"/>
              </a:buClr>
            </a:pPr>
            <a:endParaRPr lang="es-ES_tradnl" altLang="es-E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Mínimo de 3 meses.</a:t>
            </a:r>
          </a:p>
          <a:p>
            <a:pPr marL="285750" lvl="2" indent="-285750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 de 12 meses.</a:t>
            </a:r>
          </a:p>
        </p:txBody>
      </p:sp>
      <p:pic>
        <p:nvPicPr>
          <p:cNvPr id="33" name="Gráfico 32" descr="Calendario contorno">
            <a:extLst>
              <a:ext uri="{FF2B5EF4-FFF2-40B4-BE49-F238E27FC236}">
                <a16:creationId xmlns:a16="http://schemas.microsoft.com/office/drawing/2014/main" id="{C3803D4A-0B29-16AD-B3C4-3D65DC16F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54720" y="5749595"/>
            <a:ext cx="914400" cy="954767"/>
          </a:xfrm>
          <a:prstGeom prst="rect">
            <a:avLst/>
          </a:prstGeom>
        </p:spPr>
      </p:pic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DCEF4B2E-2EAF-554C-BDA5-C8BCF33BCFDC}"/>
              </a:ext>
            </a:extLst>
          </p:cNvPr>
          <p:cNvSpPr>
            <a:spLocks noChangeAspect="1"/>
          </p:cNvSpPr>
          <p:nvPr/>
        </p:nvSpPr>
        <p:spPr>
          <a:xfrm rot="1406081">
            <a:off x="11372146" y="107852"/>
            <a:ext cx="4834285" cy="432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Morosidad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DNSH</a:t>
            </a:r>
          </a:p>
        </p:txBody>
      </p:sp>
    </p:spTree>
    <p:extLst>
      <p:ext uri="{BB962C8B-B14F-4D97-AF65-F5344CB8AC3E}">
        <p14:creationId xmlns:p14="http://schemas.microsoft.com/office/powerpoint/2010/main" val="21171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D30A9D8-D7C3-5288-BA27-30D4083A0C43}"/>
              </a:ext>
            </a:extLst>
          </p:cNvPr>
          <p:cNvSpPr/>
          <p:nvPr/>
        </p:nvSpPr>
        <p:spPr>
          <a:xfrm>
            <a:off x="1028814" y="495300"/>
            <a:ext cx="16230600" cy="4903331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A4E0D66-FFBB-5723-FA4B-F9728D2DF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580" y="1789821"/>
            <a:ext cx="1521225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0" lvl="1" algn="l">
              <a:spcBef>
                <a:spcPct val="0"/>
              </a:spcBef>
              <a:spcAft>
                <a:spcPts val="600"/>
              </a:spcAft>
              <a:tabLst>
                <a:tab pos="4040188" algn="l"/>
              </a:tabLst>
            </a:pP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Enmarcadas en el Reglamento (UE) </a:t>
            </a:r>
            <a:r>
              <a:rPr lang="es-ES" altLang="es-E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nº</a:t>
            </a: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651/2014 de la Comisión.</a:t>
            </a:r>
            <a:b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Bases reguladoras comunes a todas las convocatorias de innovación del IDEPA. Leer con atención.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En concurrencia competitiva (consultar criterios de valoración).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Puntuación mínima de 50 puntos para la valoración total del proyecto y de 15 puntos en cada una de las tres categorías.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Efecto incentivador. No empezar el proyecto antes de presentar la solicitud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Subvención a fondo perdido.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12B362B-8D6C-E6DB-C172-A7648C832E7A}"/>
              </a:ext>
            </a:extLst>
          </p:cNvPr>
          <p:cNvSpPr/>
          <p:nvPr/>
        </p:nvSpPr>
        <p:spPr>
          <a:xfrm>
            <a:off x="1028700" y="507520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1ED9E33-7525-74B9-C931-02F1D4811529}"/>
              </a:ext>
            </a:extLst>
          </p:cNvPr>
          <p:cNvSpPr txBox="1"/>
          <p:nvPr/>
        </p:nvSpPr>
        <p:spPr>
          <a:xfrm>
            <a:off x="1480547" y="851220"/>
            <a:ext cx="15778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60" dirty="0">
                <a:solidFill>
                  <a:srgbClr val="FFFFFF"/>
                </a:solidFill>
                <a:latin typeface="Tahoma"/>
                <a:cs typeface="Tahoma"/>
              </a:rPr>
              <a:t>Otras características y recomendaciones para MOV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48DE70FC-678A-2152-4DD6-2626F370ACA0}"/>
              </a:ext>
            </a:extLst>
          </p:cNvPr>
          <p:cNvSpPr/>
          <p:nvPr/>
        </p:nvSpPr>
        <p:spPr>
          <a:xfrm>
            <a:off x="1028700" y="5611316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FC6998B9-8437-8279-36AC-9B1C653A9DC8}"/>
              </a:ext>
            </a:extLst>
          </p:cNvPr>
          <p:cNvSpPr txBox="1"/>
          <p:nvPr/>
        </p:nvSpPr>
        <p:spPr>
          <a:xfrm>
            <a:off x="1141253" y="6982818"/>
            <a:ext cx="7692708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" lvl="1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el 16 de junio de 2023, a las 14:00 horas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4979C858-508E-83DC-6A2A-49478527216E}"/>
              </a:ext>
            </a:extLst>
          </p:cNvPr>
          <p:cNvSpPr txBox="1">
            <a:spLocks/>
          </p:cNvSpPr>
          <p:nvPr/>
        </p:nvSpPr>
        <p:spPr>
          <a:xfrm>
            <a:off x="1498781" y="6059528"/>
            <a:ext cx="6770426" cy="43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lang="es-ES" sz="2800" kern="0" spc="20" dirty="0"/>
              <a:t>Plazo de presentación de solicitudes</a:t>
            </a:r>
            <a:endParaRPr lang="es-ES" sz="2800" kern="0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E33A5EA9-46B3-535D-9B4B-92A7F8AD792F}"/>
              </a:ext>
            </a:extLst>
          </p:cNvPr>
          <p:cNvSpPr/>
          <p:nvPr/>
        </p:nvSpPr>
        <p:spPr>
          <a:xfrm>
            <a:off x="9341485" y="5611316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0C818C2-B175-42E8-4E75-D2C95A56E9AC}"/>
              </a:ext>
            </a:extLst>
          </p:cNvPr>
          <p:cNvSpPr txBox="1"/>
          <p:nvPr/>
        </p:nvSpPr>
        <p:spPr>
          <a:xfrm>
            <a:off x="9680892" y="6761219"/>
            <a:ext cx="7239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dirección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https://sede.idepa.es/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dejar para el último momento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23E3291-76E5-2379-36DE-42208F683F08}"/>
              </a:ext>
            </a:extLst>
          </p:cNvPr>
          <p:cNvSpPr txBox="1"/>
          <p:nvPr/>
        </p:nvSpPr>
        <p:spPr>
          <a:xfrm>
            <a:off x="9680892" y="6062734"/>
            <a:ext cx="6184265" cy="4349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lang="es-ES" sz="2800" b="1" spc="20" dirty="0">
                <a:solidFill>
                  <a:srgbClr val="181818"/>
                </a:solidFill>
                <a:latin typeface="Tahoma"/>
                <a:cs typeface="Tahoma"/>
              </a:rPr>
              <a:t>Presentación electrónica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30" name="object 14">
            <a:extLst>
              <a:ext uri="{FF2B5EF4-FFF2-40B4-BE49-F238E27FC236}">
                <a16:creationId xmlns:a16="http://schemas.microsoft.com/office/drawing/2014/main" id="{EA74F01E-F460-1CBD-2860-9722B04722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pic>
        <p:nvPicPr>
          <p:cNvPr id="48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06CBB50D-C77F-0825-48E6-3A2D50E3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3">
            <a:extLst>
              <a:ext uri="{FF2B5EF4-FFF2-40B4-BE49-F238E27FC236}">
                <a16:creationId xmlns:a16="http://schemas.microsoft.com/office/drawing/2014/main" id="{5D339171-0C94-BF21-D129-21DBAB43B3DE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7306023"/>
            <a:chExt cx="6991350" cy="1952625"/>
          </a:xfrm>
        </p:grpSpPr>
        <p:sp>
          <p:nvSpPr>
            <p:cNvPr id="3" name="object 24">
              <a:extLst>
                <a:ext uri="{FF2B5EF4-FFF2-40B4-BE49-F238E27FC236}">
                  <a16:creationId xmlns:a16="http://schemas.microsoft.com/office/drawing/2014/main" id="{C1A395BF-3ABE-213F-E08E-5182662C1263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5">
              <a:extLst>
                <a:ext uri="{FF2B5EF4-FFF2-40B4-BE49-F238E27FC236}">
                  <a16:creationId xmlns:a16="http://schemas.microsoft.com/office/drawing/2014/main" id="{22F3A971-A9C2-3BED-D449-B9F460086842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CCB61547-2018-98DB-E52A-C311F455BA3A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B699BB50-A61B-7034-DD71-97F1C3451A8D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8">
            <a:extLst>
              <a:ext uri="{FF2B5EF4-FFF2-40B4-BE49-F238E27FC236}">
                <a16:creationId xmlns:a16="http://schemas.microsoft.com/office/drawing/2014/main" id="{D671029F-AB43-ACD7-B3E8-C47A4E9ED594}"/>
              </a:ext>
            </a:extLst>
          </p:cNvPr>
          <p:cNvSpPr txBox="1"/>
          <p:nvPr/>
        </p:nvSpPr>
        <p:spPr>
          <a:xfrm>
            <a:off x="2127392" y="8910778"/>
            <a:ext cx="346364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Movilidad de RRHH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8" name="object 34">
            <a:extLst>
              <a:ext uri="{FF2B5EF4-FFF2-40B4-BE49-F238E27FC236}">
                <a16:creationId xmlns:a16="http://schemas.microsoft.com/office/drawing/2014/main" id="{253CE7E8-6B02-FB83-B6B3-0E40D62C5798}"/>
              </a:ext>
            </a:extLst>
          </p:cNvPr>
          <p:cNvGrpSpPr/>
          <p:nvPr/>
        </p:nvGrpSpPr>
        <p:grpSpPr>
          <a:xfrm>
            <a:off x="1101369" y="8873035"/>
            <a:ext cx="514984" cy="514984"/>
            <a:chOff x="9354980" y="8025366"/>
            <a:chExt cx="514984" cy="514984"/>
          </a:xfrm>
        </p:grpSpPr>
        <p:sp>
          <p:nvSpPr>
            <p:cNvPr id="10" name="object 35">
              <a:extLst>
                <a:ext uri="{FF2B5EF4-FFF2-40B4-BE49-F238E27FC236}">
                  <a16:creationId xmlns:a16="http://schemas.microsoft.com/office/drawing/2014/main" id="{B37DB1A4-94E3-EB46-A068-04F8B195C6ED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36">
              <a:extLst>
                <a:ext uri="{FF2B5EF4-FFF2-40B4-BE49-F238E27FC236}">
                  <a16:creationId xmlns:a16="http://schemas.microsoft.com/office/drawing/2014/main" id="{D71CEA97-C9CD-3EA7-4F92-5C11392E2C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15" name="object 37">
              <a:extLst>
                <a:ext uri="{FF2B5EF4-FFF2-40B4-BE49-F238E27FC236}">
                  <a16:creationId xmlns:a16="http://schemas.microsoft.com/office/drawing/2014/main" id="{0054F73A-291B-8356-F7E0-847E5A221B23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38">
              <a:extLst>
                <a:ext uri="{FF2B5EF4-FFF2-40B4-BE49-F238E27FC236}">
                  <a16:creationId xmlns:a16="http://schemas.microsoft.com/office/drawing/2014/main" id="{D21CC5F2-F9D4-4A5C-5197-768F9A548F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09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5" dirty="0"/>
              <a:t>¡</a:t>
            </a:r>
            <a:r>
              <a:rPr spc="-505" dirty="0"/>
              <a:t>M</a:t>
            </a:r>
            <a:r>
              <a:rPr spc="-440" dirty="0"/>
              <a:t>u</a:t>
            </a:r>
            <a:r>
              <a:rPr spc="-315" dirty="0"/>
              <a:t>c</a:t>
            </a:r>
            <a:r>
              <a:rPr spc="-385" dirty="0"/>
              <a:t>h</a:t>
            </a:r>
            <a:r>
              <a:rPr spc="85" dirty="0"/>
              <a:t>a</a:t>
            </a:r>
            <a:r>
              <a:rPr spc="-95" dirty="0"/>
              <a:t>s</a:t>
            </a:r>
            <a:r>
              <a:rPr spc="-420" dirty="0"/>
              <a:t> </a:t>
            </a:r>
            <a:r>
              <a:rPr spc="-130" dirty="0"/>
              <a:t>g</a:t>
            </a:r>
            <a:r>
              <a:rPr spc="-355" dirty="0"/>
              <a:t>r</a:t>
            </a:r>
            <a:r>
              <a:rPr spc="85" dirty="0"/>
              <a:t>a</a:t>
            </a:r>
            <a:r>
              <a:rPr spc="-315" dirty="0"/>
              <a:t>c</a:t>
            </a:r>
            <a:r>
              <a:rPr spc="-390" dirty="0"/>
              <a:t>i</a:t>
            </a:r>
            <a:r>
              <a:rPr spc="85" dirty="0"/>
              <a:t>a</a:t>
            </a:r>
            <a:r>
              <a:rPr spc="-260" dirty="0"/>
              <a:t>s</a:t>
            </a:r>
            <a:r>
              <a:rPr spc="-650" dirty="0"/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3617"/>
            <a:ext cx="8343265" cy="3733800"/>
            <a:chOff x="0" y="6293617"/>
            <a:chExt cx="8343265" cy="3733800"/>
          </a:xfrm>
        </p:grpSpPr>
        <p:sp>
          <p:nvSpPr>
            <p:cNvPr id="3" name="object 3"/>
            <p:cNvSpPr/>
            <p:nvPr/>
          </p:nvSpPr>
          <p:spPr>
            <a:xfrm>
              <a:off x="837555" y="6293617"/>
              <a:ext cx="7505700" cy="3733800"/>
            </a:xfrm>
            <a:custGeom>
              <a:avLst/>
              <a:gdLst/>
              <a:ahLst/>
              <a:cxnLst/>
              <a:rect l="l" t="t" r="r" b="b"/>
              <a:pathLst>
                <a:path w="7505700" h="3733800">
                  <a:moveTo>
                    <a:pt x="7162152" y="3733732"/>
                  </a:moveTo>
                  <a:lnTo>
                    <a:pt x="343547" y="3733732"/>
                  </a:lnTo>
                  <a:lnTo>
                    <a:pt x="297021" y="3730591"/>
                  </a:lnTo>
                  <a:lnTo>
                    <a:pt x="252369" y="3721443"/>
                  </a:lnTo>
                  <a:lnTo>
                    <a:pt x="210006" y="3706701"/>
                  </a:lnTo>
                  <a:lnTo>
                    <a:pt x="170345" y="3686780"/>
                  </a:lnTo>
                  <a:lnTo>
                    <a:pt x="133800" y="3662092"/>
                  </a:lnTo>
                  <a:lnTo>
                    <a:pt x="100785" y="3633051"/>
                  </a:lnTo>
                  <a:lnTo>
                    <a:pt x="71714" y="3600070"/>
                  </a:lnTo>
                  <a:lnTo>
                    <a:pt x="47000" y="3563563"/>
                  </a:lnTo>
                  <a:lnTo>
                    <a:pt x="27058" y="3523943"/>
                  </a:lnTo>
                  <a:lnTo>
                    <a:pt x="12302" y="3481624"/>
                  </a:lnTo>
                  <a:lnTo>
                    <a:pt x="3144" y="3437019"/>
                  </a:lnTo>
                  <a:lnTo>
                    <a:pt x="0" y="3390541"/>
                  </a:lnTo>
                  <a:lnTo>
                    <a:pt x="0" y="343191"/>
                  </a:lnTo>
                  <a:lnTo>
                    <a:pt x="3144" y="296713"/>
                  </a:lnTo>
                  <a:lnTo>
                    <a:pt x="12302" y="252108"/>
                  </a:lnTo>
                  <a:lnTo>
                    <a:pt x="27058" y="209788"/>
                  </a:lnTo>
                  <a:lnTo>
                    <a:pt x="47000" y="170168"/>
                  </a:lnTo>
                  <a:lnTo>
                    <a:pt x="71714" y="133661"/>
                  </a:lnTo>
                  <a:lnTo>
                    <a:pt x="100785" y="100681"/>
                  </a:lnTo>
                  <a:lnTo>
                    <a:pt x="133800" y="71640"/>
                  </a:lnTo>
                  <a:lnTo>
                    <a:pt x="170345" y="46952"/>
                  </a:lnTo>
                  <a:lnTo>
                    <a:pt x="210006" y="27030"/>
                  </a:lnTo>
                  <a:lnTo>
                    <a:pt x="252369" y="12289"/>
                  </a:lnTo>
                  <a:lnTo>
                    <a:pt x="297021" y="3141"/>
                  </a:lnTo>
                  <a:lnTo>
                    <a:pt x="343547" y="0"/>
                  </a:lnTo>
                  <a:lnTo>
                    <a:pt x="7162152" y="0"/>
                  </a:lnTo>
                  <a:lnTo>
                    <a:pt x="7208678" y="3141"/>
                  </a:lnTo>
                  <a:lnTo>
                    <a:pt x="7253330" y="12289"/>
                  </a:lnTo>
                  <a:lnTo>
                    <a:pt x="7295693" y="27030"/>
                  </a:lnTo>
                  <a:lnTo>
                    <a:pt x="7335354" y="46952"/>
                  </a:lnTo>
                  <a:lnTo>
                    <a:pt x="7371899" y="71640"/>
                  </a:lnTo>
                  <a:lnTo>
                    <a:pt x="7404914" y="100681"/>
                  </a:lnTo>
                  <a:lnTo>
                    <a:pt x="7433985" y="133661"/>
                  </a:lnTo>
                  <a:lnTo>
                    <a:pt x="7458698" y="170168"/>
                  </a:lnTo>
                  <a:lnTo>
                    <a:pt x="7478640" y="209788"/>
                  </a:lnTo>
                  <a:lnTo>
                    <a:pt x="7493397" y="252108"/>
                  </a:lnTo>
                  <a:lnTo>
                    <a:pt x="7502555" y="296713"/>
                  </a:lnTo>
                  <a:lnTo>
                    <a:pt x="7505699" y="343191"/>
                  </a:lnTo>
                  <a:lnTo>
                    <a:pt x="7505699" y="3390541"/>
                  </a:lnTo>
                  <a:lnTo>
                    <a:pt x="7502555" y="3437019"/>
                  </a:lnTo>
                  <a:lnTo>
                    <a:pt x="7493397" y="3481624"/>
                  </a:lnTo>
                  <a:lnTo>
                    <a:pt x="7478640" y="3523943"/>
                  </a:lnTo>
                  <a:lnTo>
                    <a:pt x="7458698" y="3563563"/>
                  </a:lnTo>
                  <a:lnTo>
                    <a:pt x="7433985" y="3600070"/>
                  </a:lnTo>
                  <a:lnTo>
                    <a:pt x="7404914" y="3633051"/>
                  </a:lnTo>
                  <a:lnTo>
                    <a:pt x="7371899" y="3662092"/>
                  </a:lnTo>
                  <a:lnTo>
                    <a:pt x="7335354" y="3686780"/>
                  </a:lnTo>
                  <a:lnTo>
                    <a:pt x="7295693" y="3706701"/>
                  </a:lnTo>
                  <a:lnTo>
                    <a:pt x="7253330" y="3721443"/>
                  </a:lnTo>
                  <a:lnTo>
                    <a:pt x="7208678" y="3730591"/>
                  </a:lnTo>
                  <a:lnTo>
                    <a:pt x="7162152" y="3733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92754"/>
              <a:ext cx="2414563" cy="27034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69823" y="8597767"/>
            <a:ext cx="3771899" cy="1438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2353933"/>
            <a:ext cx="7038974" cy="32765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6988" y="6993189"/>
            <a:ext cx="647700" cy="647700"/>
            <a:chOff x="2766988" y="6993189"/>
            <a:chExt cx="647700" cy="647700"/>
          </a:xfrm>
        </p:grpSpPr>
        <p:sp>
          <p:nvSpPr>
            <p:cNvPr id="8" name="object 8"/>
            <p:cNvSpPr/>
            <p:nvPr/>
          </p:nvSpPr>
          <p:spPr>
            <a:xfrm>
              <a:off x="2766988" y="699318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49" y="647699"/>
                  </a:moveTo>
                  <a:lnTo>
                    <a:pt x="284204" y="645264"/>
                  </a:lnTo>
                  <a:lnTo>
                    <a:pt x="245160" y="637994"/>
                  </a:lnTo>
                  <a:lnTo>
                    <a:pt x="207300" y="626000"/>
                  </a:lnTo>
                  <a:lnTo>
                    <a:pt x="171188" y="609460"/>
                  </a:lnTo>
                  <a:lnTo>
                    <a:pt x="137372" y="588623"/>
                  </a:lnTo>
                  <a:lnTo>
                    <a:pt x="106365" y="563807"/>
                  </a:lnTo>
                  <a:lnTo>
                    <a:pt x="78629" y="535381"/>
                  </a:lnTo>
                  <a:lnTo>
                    <a:pt x="54578" y="503771"/>
                  </a:lnTo>
                  <a:lnTo>
                    <a:pt x="34578" y="469454"/>
                  </a:lnTo>
                  <a:lnTo>
                    <a:pt x="18930" y="432951"/>
                  </a:lnTo>
                  <a:lnTo>
                    <a:pt x="7869" y="394808"/>
                  </a:lnTo>
                  <a:lnTo>
                    <a:pt x="1559" y="355592"/>
                  </a:lnTo>
                  <a:lnTo>
                    <a:pt x="0" y="323849"/>
                  </a:lnTo>
                  <a:lnTo>
                    <a:pt x="97" y="315899"/>
                  </a:lnTo>
                  <a:lnTo>
                    <a:pt x="3504" y="276331"/>
                  </a:lnTo>
                  <a:lnTo>
                    <a:pt x="11730" y="237477"/>
                  </a:lnTo>
                  <a:lnTo>
                    <a:pt x="24651" y="199917"/>
                  </a:lnTo>
                  <a:lnTo>
                    <a:pt x="42073" y="164222"/>
                  </a:lnTo>
                  <a:lnTo>
                    <a:pt x="63731" y="130932"/>
                  </a:lnTo>
                  <a:lnTo>
                    <a:pt x="89300" y="100543"/>
                  </a:lnTo>
                  <a:lnTo>
                    <a:pt x="118401" y="73510"/>
                  </a:lnTo>
                  <a:lnTo>
                    <a:pt x="150592" y="50242"/>
                  </a:lnTo>
                  <a:lnTo>
                    <a:pt x="185386" y="31092"/>
                  </a:lnTo>
                  <a:lnTo>
                    <a:pt x="222261" y="16345"/>
                  </a:lnTo>
                  <a:lnTo>
                    <a:pt x="260669" y="6222"/>
                  </a:lnTo>
                  <a:lnTo>
                    <a:pt x="300028" y="877"/>
                  </a:lnTo>
                  <a:lnTo>
                    <a:pt x="323849" y="0"/>
                  </a:lnTo>
                  <a:lnTo>
                    <a:pt x="331800" y="97"/>
                  </a:lnTo>
                  <a:lnTo>
                    <a:pt x="371368" y="3504"/>
                  </a:lnTo>
                  <a:lnTo>
                    <a:pt x="410222" y="11730"/>
                  </a:lnTo>
                  <a:lnTo>
                    <a:pt x="447781" y="24651"/>
                  </a:lnTo>
                  <a:lnTo>
                    <a:pt x="483477" y="42073"/>
                  </a:lnTo>
                  <a:lnTo>
                    <a:pt x="516767" y="63731"/>
                  </a:lnTo>
                  <a:lnTo>
                    <a:pt x="547156" y="89300"/>
                  </a:lnTo>
                  <a:lnTo>
                    <a:pt x="574189" y="118401"/>
                  </a:lnTo>
                  <a:lnTo>
                    <a:pt x="597457" y="150592"/>
                  </a:lnTo>
                  <a:lnTo>
                    <a:pt x="616607" y="185386"/>
                  </a:lnTo>
                  <a:lnTo>
                    <a:pt x="631354" y="222261"/>
                  </a:lnTo>
                  <a:lnTo>
                    <a:pt x="641477" y="260669"/>
                  </a:lnTo>
                  <a:lnTo>
                    <a:pt x="646822" y="300028"/>
                  </a:lnTo>
                  <a:lnTo>
                    <a:pt x="647699" y="323849"/>
                  </a:lnTo>
                  <a:lnTo>
                    <a:pt x="647602" y="331800"/>
                  </a:lnTo>
                  <a:lnTo>
                    <a:pt x="644195" y="371368"/>
                  </a:lnTo>
                  <a:lnTo>
                    <a:pt x="635969" y="410222"/>
                  </a:lnTo>
                  <a:lnTo>
                    <a:pt x="623048" y="447781"/>
                  </a:lnTo>
                  <a:lnTo>
                    <a:pt x="605626" y="483477"/>
                  </a:lnTo>
                  <a:lnTo>
                    <a:pt x="583968" y="516767"/>
                  </a:lnTo>
                  <a:lnTo>
                    <a:pt x="558399" y="547156"/>
                  </a:lnTo>
                  <a:lnTo>
                    <a:pt x="529298" y="574189"/>
                  </a:lnTo>
                  <a:lnTo>
                    <a:pt x="497106" y="597457"/>
                  </a:lnTo>
                  <a:lnTo>
                    <a:pt x="462313" y="616607"/>
                  </a:lnTo>
                  <a:lnTo>
                    <a:pt x="425438" y="631354"/>
                  </a:lnTo>
                  <a:lnTo>
                    <a:pt x="387029" y="641477"/>
                  </a:lnTo>
                  <a:lnTo>
                    <a:pt x="347671" y="646822"/>
                  </a:lnTo>
                  <a:lnTo>
                    <a:pt x="323849" y="64769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2234" y="7178593"/>
              <a:ext cx="380365" cy="309880"/>
            </a:xfrm>
            <a:custGeom>
              <a:avLst/>
              <a:gdLst/>
              <a:ahLst/>
              <a:cxnLst/>
              <a:rect l="l" t="t" r="r" b="b"/>
              <a:pathLst>
                <a:path w="380364" h="309879">
                  <a:moveTo>
                    <a:pt x="119338" y="309276"/>
                  </a:moveTo>
                  <a:lnTo>
                    <a:pt x="86915" y="306903"/>
                  </a:lnTo>
                  <a:lnTo>
                    <a:pt x="55965" y="300006"/>
                  </a:lnTo>
                  <a:lnTo>
                    <a:pt x="26866" y="288919"/>
                  </a:lnTo>
                  <a:lnTo>
                    <a:pt x="0" y="273977"/>
                  </a:lnTo>
                  <a:lnTo>
                    <a:pt x="6153" y="274786"/>
                  </a:lnTo>
                  <a:lnTo>
                    <a:pt x="12306" y="275110"/>
                  </a:lnTo>
                  <a:lnTo>
                    <a:pt x="18621" y="275110"/>
                  </a:lnTo>
                  <a:lnTo>
                    <a:pt x="45457" y="272836"/>
                  </a:lnTo>
                  <a:lnTo>
                    <a:pt x="70821" y="266265"/>
                  </a:lnTo>
                  <a:lnTo>
                    <a:pt x="94333" y="255778"/>
                  </a:lnTo>
                  <a:lnTo>
                    <a:pt x="115614" y="241754"/>
                  </a:lnTo>
                  <a:lnTo>
                    <a:pt x="91204" y="237376"/>
                  </a:lnTo>
                  <a:lnTo>
                    <a:pt x="70073" y="226047"/>
                  </a:lnTo>
                  <a:lnTo>
                    <a:pt x="53495" y="209009"/>
                  </a:lnTo>
                  <a:lnTo>
                    <a:pt x="42748" y="187509"/>
                  </a:lnTo>
                  <a:lnTo>
                    <a:pt x="47605" y="188480"/>
                  </a:lnTo>
                  <a:lnTo>
                    <a:pt x="52463" y="188966"/>
                  </a:lnTo>
                  <a:lnTo>
                    <a:pt x="64608" y="188966"/>
                  </a:lnTo>
                  <a:lnTo>
                    <a:pt x="71570" y="187994"/>
                  </a:lnTo>
                  <a:lnTo>
                    <a:pt x="78047" y="186213"/>
                  </a:lnTo>
                  <a:lnTo>
                    <a:pt x="53159" y="176500"/>
                  </a:lnTo>
                  <a:lnTo>
                    <a:pt x="33295" y="159394"/>
                  </a:lnTo>
                  <a:lnTo>
                    <a:pt x="20141" y="136550"/>
                  </a:lnTo>
                  <a:lnTo>
                    <a:pt x="15382" y="109623"/>
                  </a:lnTo>
                  <a:lnTo>
                    <a:pt x="15382" y="108651"/>
                  </a:lnTo>
                  <a:lnTo>
                    <a:pt x="23539" y="112583"/>
                  </a:lnTo>
                  <a:lnTo>
                    <a:pt x="32182" y="115573"/>
                  </a:lnTo>
                  <a:lnTo>
                    <a:pt x="41250" y="117532"/>
                  </a:lnTo>
                  <a:lnTo>
                    <a:pt x="50682" y="118367"/>
                  </a:lnTo>
                  <a:lnTo>
                    <a:pt x="36362" y="106149"/>
                  </a:lnTo>
                  <a:lnTo>
                    <a:pt x="25381" y="90819"/>
                  </a:lnTo>
                  <a:lnTo>
                    <a:pt x="18348" y="73030"/>
                  </a:lnTo>
                  <a:lnTo>
                    <a:pt x="15868" y="53435"/>
                  </a:lnTo>
                  <a:lnTo>
                    <a:pt x="16579" y="42917"/>
                  </a:lnTo>
                  <a:lnTo>
                    <a:pt x="18641" y="32810"/>
                  </a:lnTo>
                  <a:lnTo>
                    <a:pt x="21948" y="23218"/>
                  </a:lnTo>
                  <a:lnTo>
                    <a:pt x="26393" y="14249"/>
                  </a:lnTo>
                  <a:lnTo>
                    <a:pt x="58669" y="46492"/>
                  </a:lnTo>
                  <a:lnTo>
                    <a:pt x="96972" y="71570"/>
                  </a:lnTo>
                  <a:lnTo>
                    <a:pt x="140224" y="88390"/>
                  </a:lnTo>
                  <a:lnTo>
                    <a:pt x="187347" y="95859"/>
                  </a:lnTo>
                  <a:lnTo>
                    <a:pt x="185889" y="90192"/>
                  </a:lnTo>
                  <a:lnTo>
                    <a:pt x="185242" y="84200"/>
                  </a:lnTo>
                  <a:lnTo>
                    <a:pt x="185242" y="78047"/>
                  </a:lnTo>
                  <a:lnTo>
                    <a:pt x="191380" y="47681"/>
                  </a:lnTo>
                  <a:lnTo>
                    <a:pt x="208114" y="22871"/>
                  </a:lnTo>
                  <a:lnTo>
                    <a:pt x="232924" y="6137"/>
                  </a:lnTo>
                  <a:lnTo>
                    <a:pt x="263290" y="0"/>
                  </a:lnTo>
                  <a:lnTo>
                    <a:pt x="279687" y="1705"/>
                  </a:lnTo>
                  <a:lnTo>
                    <a:pt x="294885" y="6598"/>
                  </a:lnTo>
                  <a:lnTo>
                    <a:pt x="308535" y="14345"/>
                  </a:lnTo>
                  <a:lnTo>
                    <a:pt x="320287" y="24612"/>
                  </a:lnTo>
                  <a:lnTo>
                    <a:pt x="333426" y="21401"/>
                  </a:lnTo>
                  <a:lnTo>
                    <a:pt x="346094" y="17143"/>
                  </a:lnTo>
                  <a:lnTo>
                    <a:pt x="358246" y="11883"/>
                  </a:lnTo>
                  <a:lnTo>
                    <a:pt x="369836" y="5667"/>
                  </a:lnTo>
                  <a:lnTo>
                    <a:pt x="364290" y="18775"/>
                  </a:lnTo>
                  <a:lnTo>
                    <a:pt x="356558" y="30502"/>
                  </a:lnTo>
                  <a:lnTo>
                    <a:pt x="346883" y="40620"/>
                  </a:lnTo>
                  <a:lnTo>
                    <a:pt x="335508" y="48901"/>
                  </a:lnTo>
                  <a:lnTo>
                    <a:pt x="347253" y="47024"/>
                  </a:lnTo>
                  <a:lnTo>
                    <a:pt x="358663" y="44326"/>
                  </a:lnTo>
                  <a:lnTo>
                    <a:pt x="369710" y="40840"/>
                  </a:lnTo>
                  <a:lnTo>
                    <a:pt x="380361" y="36595"/>
                  </a:lnTo>
                  <a:lnTo>
                    <a:pt x="371964" y="47998"/>
                  </a:lnTo>
                  <a:lnTo>
                    <a:pt x="362610" y="58596"/>
                  </a:lnTo>
                  <a:lnTo>
                    <a:pt x="352376" y="68314"/>
                  </a:lnTo>
                  <a:lnTo>
                    <a:pt x="341337" y="77076"/>
                  </a:lnTo>
                  <a:lnTo>
                    <a:pt x="341499" y="80314"/>
                  </a:lnTo>
                  <a:lnTo>
                    <a:pt x="341499" y="87115"/>
                  </a:lnTo>
                  <a:lnTo>
                    <a:pt x="337844" y="126275"/>
                  </a:lnTo>
                  <a:lnTo>
                    <a:pt x="326984" y="165343"/>
                  </a:lnTo>
                  <a:lnTo>
                    <a:pt x="309077" y="202736"/>
                  </a:lnTo>
                  <a:lnTo>
                    <a:pt x="284279" y="236876"/>
                  </a:lnTo>
                  <a:lnTo>
                    <a:pt x="252749" y="266180"/>
                  </a:lnTo>
                  <a:lnTo>
                    <a:pt x="214644" y="289068"/>
                  </a:lnTo>
                  <a:lnTo>
                    <a:pt x="170121" y="303961"/>
                  </a:lnTo>
                  <a:lnTo>
                    <a:pt x="119338" y="309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93680" y="7748223"/>
            <a:ext cx="619125" cy="619125"/>
            <a:chOff x="2793680" y="7748223"/>
            <a:chExt cx="619125" cy="619125"/>
          </a:xfrm>
        </p:grpSpPr>
        <p:sp>
          <p:nvSpPr>
            <p:cNvPr id="11" name="object 11"/>
            <p:cNvSpPr/>
            <p:nvPr/>
          </p:nvSpPr>
          <p:spPr>
            <a:xfrm>
              <a:off x="2793680" y="7748223"/>
              <a:ext cx="619125" cy="615950"/>
            </a:xfrm>
            <a:custGeom>
              <a:avLst/>
              <a:gdLst/>
              <a:ahLst/>
              <a:cxnLst/>
              <a:rect l="l" t="t" r="r" b="b"/>
              <a:pathLst>
                <a:path w="619125" h="615950">
                  <a:moveTo>
                    <a:pt x="357931" y="615365"/>
                  </a:moveTo>
                  <a:lnTo>
                    <a:pt x="357931" y="399045"/>
                  </a:lnTo>
                  <a:lnTo>
                    <a:pt x="430062" y="399045"/>
                  </a:lnTo>
                  <a:lnTo>
                    <a:pt x="443786" y="309562"/>
                  </a:lnTo>
                  <a:lnTo>
                    <a:pt x="357931" y="309562"/>
                  </a:lnTo>
                  <a:lnTo>
                    <a:pt x="357931" y="251493"/>
                  </a:lnTo>
                  <a:lnTo>
                    <a:pt x="360406" y="233612"/>
                  </a:lnTo>
                  <a:lnTo>
                    <a:pt x="368734" y="218142"/>
                  </a:lnTo>
                  <a:lnTo>
                    <a:pt x="384273" y="207261"/>
                  </a:lnTo>
                  <a:lnTo>
                    <a:pt x="408379" y="203150"/>
                  </a:lnTo>
                  <a:lnTo>
                    <a:pt x="447414" y="203150"/>
                  </a:lnTo>
                  <a:lnTo>
                    <a:pt x="447414" y="126968"/>
                  </a:lnTo>
                  <a:lnTo>
                    <a:pt x="441349" y="126024"/>
                  </a:lnTo>
                  <a:lnTo>
                    <a:pt x="425467" y="123945"/>
                  </a:lnTo>
                  <a:lnTo>
                    <a:pt x="403235" y="121867"/>
                  </a:lnTo>
                  <a:lnTo>
                    <a:pt x="378120" y="120922"/>
                  </a:lnTo>
                  <a:lnTo>
                    <a:pt x="330018" y="128831"/>
                  </a:lnTo>
                  <a:lnTo>
                    <a:pt x="293139" y="152048"/>
                  </a:lnTo>
                  <a:lnTo>
                    <a:pt x="269519" y="189812"/>
                  </a:lnTo>
                  <a:lnTo>
                    <a:pt x="261193" y="241361"/>
                  </a:lnTo>
                  <a:lnTo>
                    <a:pt x="261193" y="309562"/>
                  </a:lnTo>
                  <a:lnTo>
                    <a:pt x="182593" y="309562"/>
                  </a:lnTo>
                  <a:lnTo>
                    <a:pt x="182593" y="399045"/>
                  </a:lnTo>
                  <a:lnTo>
                    <a:pt x="261193" y="399045"/>
                  </a:lnTo>
                  <a:lnTo>
                    <a:pt x="261193" y="615365"/>
                  </a:lnTo>
                  <a:lnTo>
                    <a:pt x="213259" y="603848"/>
                  </a:lnTo>
                  <a:lnTo>
                    <a:pt x="168547" y="585210"/>
                  </a:lnTo>
                  <a:lnTo>
                    <a:pt x="127702" y="560097"/>
                  </a:lnTo>
                  <a:lnTo>
                    <a:pt x="91371" y="529153"/>
                  </a:lnTo>
                  <a:lnTo>
                    <a:pt x="60198" y="493024"/>
                  </a:lnTo>
                  <a:lnTo>
                    <a:pt x="34829" y="452355"/>
                  </a:lnTo>
                  <a:lnTo>
                    <a:pt x="15910" y="407792"/>
                  </a:lnTo>
                  <a:lnTo>
                    <a:pt x="4085" y="359979"/>
                  </a:lnTo>
                  <a:lnTo>
                    <a:pt x="0" y="309562"/>
                  </a:lnTo>
                  <a:lnTo>
                    <a:pt x="3356" y="263817"/>
                  </a:lnTo>
                  <a:lnTo>
                    <a:pt x="13106" y="220156"/>
                  </a:lnTo>
                  <a:lnTo>
                    <a:pt x="28771" y="179058"/>
                  </a:lnTo>
                  <a:lnTo>
                    <a:pt x="49872" y="141002"/>
                  </a:lnTo>
                  <a:lnTo>
                    <a:pt x="75930" y="106466"/>
                  </a:lnTo>
                  <a:lnTo>
                    <a:pt x="106466" y="75930"/>
                  </a:lnTo>
                  <a:lnTo>
                    <a:pt x="141002" y="49872"/>
                  </a:lnTo>
                  <a:lnTo>
                    <a:pt x="179058" y="28771"/>
                  </a:lnTo>
                  <a:lnTo>
                    <a:pt x="220156" y="13106"/>
                  </a:lnTo>
                  <a:lnTo>
                    <a:pt x="263817" y="3356"/>
                  </a:lnTo>
                  <a:lnTo>
                    <a:pt x="309562" y="0"/>
                  </a:lnTo>
                  <a:lnTo>
                    <a:pt x="355307" y="3356"/>
                  </a:lnTo>
                  <a:lnTo>
                    <a:pt x="398968" y="13106"/>
                  </a:lnTo>
                  <a:lnTo>
                    <a:pt x="440066" y="28771"/>
                  </a:lnTo>
                  <a:lnTo>
                    <a:pt x="478122" y="49872"/>
                  </a:lnTo>
                  <a:lnTo>
                    <a:pt x="512658" y="75930"/>
                  </a:lnTo>
                  <a:lnTo>
                    <a:pt x="543194" y="106466"/>
                  </a:lnTo>
                  <a:lnTo>
                    <a:pt x="569252" y="141002"/>
                  </a:lnTo>
                  <a:lnTo>
                    <a:pt x="590353" y="179058"/>
                  </a:lnTo>
                  <a:lnTo>
                    <a:pt x="606018" y="220156"/>
                  </a:lnTo>
                  <a:lnTo>
                    <a:pt x="615768" y="263817"/>
                  </a:lnTo>
                  <a:lnTo>
                    <a:pt x="619125" y="309562"/>
                  </a:lnTo>
                  <a:lnTo>
                    <a:pt x="615039" y="359979"/>
                  </a:lnTo>
                  <a:lnTo>
                    <a:pt x="603214" y="407792"/>
                  </a:lnTo>
                  <a:lnTo>
                    <a:pt x="584295" y="452355"/>
                  </a:lnTo>
                  <a:lnTo>
                    <a:pt x="558926" y="493024"/>
                  </a:lnTo>
                  <a:lnTo>
                    <a:pt x="527753" y="529153"/>
                  </a:lnTo>
                  <a:lnTo>
                    <a:pt x="491422" y="560097"/>
                  </a:lnTo>
                  <a:lnTo>
                    <a:pt x="450577" y="585210"/>
                  </a:lnTo>
                  <a:lnTo>
                    <a:pt x="405865" y="603848"/>
                  </a:lnTo>
                  <a:lnTo>
                    <a:pt x="357931" y="615365"/>
                  </a:lnTo>
                  <a:close/>
                </a:path>
              </a:pathLst>
            </a:custGeom>
            <a:solidFill>
              <a:srgbClr val="177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6273" y="7869146"/>
              <a:ext cx="265430" cy="498475"/>
            </a:xfrm>
            <a:custGeom>
              <a:avLst/>
              <a:gdLst/>
              <a:ahLst/>
              <a:cxnLst/>
              <a:rect l="l" t="t" r="r" b="b"/>
              <a:pathLst>
                <a:path w="265430" h="498475">
                  <a:moveTo>
                    <a:pt x="126968" y="498202"/>
                  </a:moveTo>
                  <a:lnTo>
                    <a:pt x="114685" y="497962"/>
                  </a:lnTo>
                  <a:lnTo>
                    <a:pt x="102524" y="497249"/>
                  </a:lnTo>
                  <a:lnTo>
                    <a:pt x="90492" y="496072"/>
                  </a:lnTo>
                  <a:lnTo>
                    <a:pt x="78599" y="494442"/>
                  </a:lnTo>
                  <a:lnTo>
                    <a:pt x="78599" y="278122"/>
                  </a:lnTo>
                  <a:lnTo>
                    <a:pt x="0" y="278122"/>
                  </a:lnTo>
                  <a:lnTo>
                    <a:pt x="0" y="188639"/>
                  </a:lnTo>
                  <a:lnTo>
                    <a:pt x="78599" y="188639"/>
                  </a:lnTo>
                  <a:lnTo>
                    <a:pt x="78599" y="120438"/>
                  </a:lnTo>
                  <a:lnTo>
                    <a:pt x="86925" y="68889"/>
                  </a:lnTo>
                  <a:lnTo>
                    <a:pt x="110546" y="31125"/>
                  </a:lnTo>
                  <a:lnTo>
                    <a:pt x="147425" y="7908"/>
                  </a:lnTo>
                  <a:lnTo>
                    <a:pt x="195526" y="0"/>
                  </a:lnTo>
                  <a:lnTo>
                    <a:pt x="220641" y="944"/>
                  </a:lnTo>
                  <a:lnTo>
                    <a:pt x="242874" y="3023"/>
                  </a:lnTo>
                  <a:lnTo>
                    <a:pt x="258756" y="5101"/>
                  </a:lnTo>
                  <a:lnTo>
                    <a:pt x="264821" y="6046"/>
                  </a:lnTo>
                  <a:lnTo>
                    <a:pt x="264821" y="82227"/>
                  </a:lnTo>
                  <a:lnTo>
                    <a:pt x="225785" y="82227"/>
                  </a:lnTo>
                  <a:lnTo>
                    <a:pt x="201680" y="86338"/>
                  </a:lnTo>
                  <a:lnTo>
                    <a:pt x="186141" y="97219"/>
                  </a:lnTo>
                  <a:lnTo>
                    <a:pt x="177812" y="112689"/>
                  </a:lnTo>
                  <a:lnTo>
                    <a:pt x="175338" y="130570"/>
                  </a:lnTo>
                  <a:lnTo>
                    <a:pt x="175338" y="188639"/>
                  </a:lnTo>
                  <a:lnTo>
                    <a:pt x="261193" y="188639"/>
                  </a:lnTo>
                  <a:lnTo>
                    <a:pt x="247469" y="278122"/>
                  </a:lnTo>
                  <a:lnTo>
                    <a:pt x="175338" y="278122"/>
                  </a:lnTo>
                  <a:lnTo>
                    <a:pt x="175338" y="494442"/>
                  </a:lnTo>
                  <a:lnTo>
                    <a:pt x="163445" y="496072"/>
                  </a:lnTo>
                  <a:lnTo>
                    <a:pt x="151413" y="497249"/>
                  </a:lnTo>
                  <a:lnTo>
                    <a:pt x="139252" y="497962"/>
                  </a:lnTo>
                  <a:lnTo>
                    <a:pt x="126968" y="498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66988" y="8548398"/>
            <a:ext cx="626745" cy="626745"/>
            <a:chOff x="2766988" y="8548398"/>
            <a:chExt cx="626745" cy="626745"/>
          </a:xfrm>
        </p:grpSpPr>
        <p:sp>
          <p:nvSpPr>
            <p:cNvPr id="14" name="object 14"/>
            <p:cNvSpPr/>
            <p:nvPr/>
          </p:nvSpPr>
          <p:spPr>
            <a:xfrm>
              <a:off x="2766988" y="8548398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13331" y="626662"/>
                  </a:moveTo>
                  <a:lnTo>
                    <a:pt x="267035" y="623264"/>
                  </a:lnTo>
                  <a:lnTo>
                    <a:pt x="222847" y="613393"/>
                  </a:lnTo>
                  <a:lnTo>
                    <a:pt x="181250" y="597535"/>
                  </a:lnTo>
                  <a:lnTo>
                    <a:pt x="142731" y="576175"/>
                  </a:lnTo>
                  <a:lnTo>
                    <a:pt x="107774" y="549798"/>
                  </a:lnTo>
                  <a:lnTo>
                    <a:pt x="76864" y="518888"/>
                  </a:lnTo>
                  <a:lnTo>
                    <a:pt x="50486" y="483930"/>
                  </a:lnTo>
                  <a:lnTo>
                    <a:pt x="29126" y="445411"/>
                  </a:lnTo>
                  <a:lnTo>
                    <a:pt x="13268" y="403815"/>
                  </a:lnTo>
                  <a:lnTo>
                    <a:pt x="3397" y="359626"/>
                  </a:lnTo>
                  <a:lnTo>
                    <a:pt x="0" y="313331"/>
                  </a:lnTo>
                  <a:lnTo>
                    <a:pt x="3397" y="267035"/>
                  </a:lnTo>
                  <a:lnTo>
                    <a:pt x="13268" y="222847"/>
                  </a:lnTo>
                  <a:lnTo>
                    <a:pt x="29126" y="181250"/>
                  </a:lnTo>
                  <a:lnTo>
                    <a:pt x="50486" y="142731"/>
                  </a:lnTo>
                  <a:lnTo>
                    <a:pt x="76864" y="107774"/>
                  </a:lnTo>
                  <a:lnTo>
                    <a:pt x="107774" y="76864"/>
                  </a:lnTo>
                  <a:lnTo>
                    <a:pt x="142731" y="50486"/>
                  </a:lnTo>
                  <a:lnTo>
                    <a:pt x="181250" y="29126"/>
                  </a:lnTo>
                  <a:lnTo>
                    <a:pt x="222847" y="13268"/>
                  </a:lnTo>
                  <a:lnTo>
                    <a:pt x="267035" y="3397"/>
                  </a:lnTo>
                  <a:lnTo>
                    <a:pt x="313331" y="0"/>
                  </a:lnTo>
                  <a:lnTo>
                    <a:pt x="359626" y="3397"/>
                  </a:lnTo>
                  <a:lnTo>
                    <a:pt x="403815" y="13268"/>
                  </a:lnTo>
                  <a:lnTo>
                    <a:pt x="445411" y="29126"/>
                  </a:lnTo>
                  <a:lnTo>
                    <a:pt x="483930" y="50486"/>
                  </a:lnTo>
                  <a:lnTo>
                    <a:pt x="518888" y="76864"/>
                  </a:lnTo>
                  <a:lnTo>
                    <a:pt x="549798" y="107774"/>
                  </a:lnTo>
                  <a:lnTo>
                    <a:pt x="576175" y="142731"/>
                  </a:lnTo>
                  <a:lnTo>
                    <a:pt x="597535" y="181250"/>
                  </a:lnTo>
                  <a:lnTo>
                    <a:pt x="613393" y="222847"/>
                  </a:lnTo>
                  <a:lnTo>
                    <a:pt x="623264" y="267035"/>
                  </a:lnTo>
                  <a:lnTo>
                    <a:pt x="626662" y="313331"/>
                  </a:lnTo>
                  <a:lnTo>
                    <a:pt x="623264" y="359626"/>
                  </a:lnTo>
                  <a:lnTo>
                    <a:pt x="613393" y="403815"/>
                  </a:lnTo>
                  <a:lnTo>
                    <a:pt x="597535" y="445411"/>
                  </a:lnTo>
                  <a:lnTo>
                    <a:pt x="576175" y="483930"/>
                  </a:lnTo>
                  <a:lnTo>
                    <a:pt x="549798" y="518888"/>
                  </a:lnTo>
                  <a:lnTo>
                    <a:pt x="518888" y="549798"/>
                  </a:lnTo>
                  <a:lnTo>
                    <a:pt x="483930" y="576175"/>
                  </a:lnTo>
                  <a:lnTo>
                    <a:pt x="445411" y="597535"/>
                  </a:lnTo>
                  <a:lnTo>
                    <a:pt x="403815" y="613393"/>
                  </a:lnTo>
                  <a:lnTo>
                    <a:pt x="359626" y="623264"/>
                  </a:lnTo>
                  <a:lnTo>
                    <a:pt x="313331" y="626662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8802" y="8640212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70">
                  <a:moveTo>
                    <a:pt x="243322" y="534057"/>
                  </a:moveTo>
                  <a:lnTo>
                    <a:pt x="199616" y="534057"/>
                  </a:lnTo>
                  <a:lnTo>
                    <a:pt x="156257" y="527989"/>
                  </a:lnTo>
                  <a:lnTo>
                    <a:pt x="113929" y="515852"/>
                  </a:lnTo>
                  <a:lnTo>
                    <a:pt x="73320" y="497647"/>
                  </a:lnTo>
                  <a:lnTo>
                    <a:pt x="35114" y="473374"/>
                  </a:lnTo>
                  <a:lnTo>
                    <a:pt x="0" y="443033"/>
                  </a:lnTo>
                  <a:lnTo>
                    <a:pt x="443033" y="0"/>
                  </a:lnTo>
                  <a:lnTo>
                    <a:pt x="473374" y="35146"/>
                  </a:lnTo>
                  <a:lnTo>
                    <a:pt x="497647" y="73376"/>
                  </a:lnTo>
                  <a:lnTo>
                    <a:pt x="515852" y="114004"/>
                  </a:lnTo>
                  <a:lnTo>
                    <a:pt x="527989" y="156344"/>
                  </a:lnTo>
                  <a:lnTo>
                    <a:pt x="534057" y="199710"/>
                  </a:lnTo>
                  <a:lnTo>
                    <a:pt x="534057" y="243416"/>
                  </a:lnTo>
                  <a:lnTo>
                    <a:pt x="527989" y="286776"/>
                  </a:lnTo>
                  <a:lnTo>
                    <a:pt x="515852" y="329103"/>
                  </a:lnTo>
                  <a:lnTo>
                    <a:pt x="497647" y="369713"/>
                  </a:lnTo>
                  <a:lnTo>
                    <a:pt x="473374" y="407918"/>
                  </a:lnTo>
                  <a:lnTo>
                    <a:pt x="443033" y="443033"/>
                  </a:lnTo>
                  <a:lnTo>
                    <a:pt x="407886" y="473374"/>
                  </a:lnTo>
                  <a:lnTo>
                    <a:pt x="369656" y="497647"/>
                  </a:lnTo>
                  <a:lnTo>
                    <a:pt x="329028" y="515852"/>
                  </a:lnTo>
                  <a:lnTo>
                    <a:pt x="286688" y="527989"/>
                  </a:lnTo>
                  <a:lnTo>
                    <a:pt x="243322" y="534057"/>
                  </a:lnTo>
                  <a:close/>
                </a:path>
              </a:pathLst>
            </a:custGeom>
            <a:solidFill>
              <a:srgbClr val="3C8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8748" y="8946471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861"/>
                  </a:moveTo>
                  <a:lnTo>
                    <a:pt x="1136" y="7324"/>
                  </a:lnTo>
                  <a:lnTo>
                    <a:pt x="3157" y="0"/>
                  </a:lnTo>
                  <a:lnTo>
                    <a:pt x="1136" y="7324"/>
                  </a:lnTo>
                  <a:lnTo>
                    <a:pt x="0" y="10861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0536" y="8676458"/>
              <a:ext cx="451484" cy="494665"/>
            </a:xfrm>
            <a:custGeom>
              <a:avLst/>
              <a:gdLst/>
              <a:ahLst/>
              <a:cxnLst/>
              <a:rect l="l" t="t" r="r" b="b"/>
              <a:pathLst>
                <a:path w="451485" h="494665">
                  <a:moveTo>
                    <a:pt x="202067" y="494055"/>
                  </a:moveTo>
                  <a:lnTo>
                    <a:pt x="0" y="292240"/>
                  </a:lnTo>
                  <a:lnTo>
                    <a:pt x="63525" y="228715"/>
                  </a:lnTo>
                  <a:lnTo>
                    <a:pt x="5430" y="170620"/>
                  </a:lnTo>
                  <a:lnTo>
                    <a:pt x="64914" y="111137"/>
                  </a:lnTo>
                  <a:lnTo>
                    <a:pt x="4167" y="50390"/>
                  </a:lnTo>
                  <a:lnTo>
                    <a:pt x="54558" y="0"/>
                  </a:lnTo>
                  <a:lnTo>
                    <a:pt x="62640" y="3157"/>
                  </a:lnTo>
                  <a:lnTo>
                    <a:pt x="193858" y="134374"/>
                  </a:lnTo>
                  <a:lnTo>
                    <a:pt x="216212" y="112021"/>
                  </a:lnTo>
                  <a:lnTo>
                    <a:pt x="242986" y="138921"/>
                  </a:lnTo>
                  <a:lnTo>
                    <a:pt x="281631" y="100276"/>
                  </a:lnTo>
                  <a:lnTo>
                    <a:pt x="451368" y="270012"/>
                  </a:lnTo>
                  <a:lnTo>
                    <a:pt x="429585" y="326251"/>
                  </a:lnTo>
                  <a:lnTo>
                    <a:pt x="404350" y="367827"/>
                  </a:lnTo>
                  <a:lnTo>
                    <a:pt x="373163" y="404825"/>
                  </a:lnTo>
                  <a:lnTo>
                    <a:pt x="336683" y="436597"/>
                  </a:lnTo>
                  <a:lnTo>
                    <a:pt x="295568" y="462492"/>
                  </a:lnTo>
                  <a:lnTo>
                    <a:pt x="250477" y="481861"/>
                  </a:lnTo>
                  <a:lnTo>
                    <a:pt x="202067" y="494055"/>
                  </a:lnTo>
                  <a:close/>
                </a:path>
              </a:pathLst>
            </a:custGeom>
            <a:solidFill>
              <a:srgbClr val="377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874" y="8669007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298850" y="127050"/>
                  </a:moveTo>
                  <a:lnTo>
                    <a:pt x="175925" y="127050"/>
                  </a:lnTo>
                  <a:lnTo>
                    <a:pt x="175925" y="126418"/>
                  </a:lnTo>
                  <a:lnTo>
                    <a:pt x="184155" y="115381"/>
                  </a:lnTo>
                  <a:lnTo>
                    <a:pt x="196210" y="104522"/>
                  </a:lnTo>
                  <a:lnTo>
                    <a:pt x="213309" y="96244"/>
                  </a:lnTo>
                  <a:lnTo>
                    <a:pt x="236671" y="92951"/>
                  </a:lnTo>
                  <a:lnTo>
                    <a:pt x="267489" y="98442"/>
                  </a:lnTo>
                  <a:lnTo>
                    <a:pt x="292066" y="115194"/>
                  </a:lnTo>
                  <a:lnTo>
                    <a:pt x="298850" y="127050"/>
                  </a:lnTo>
                  <a:close/>
                </a:path>
                <a:path w="314325" h="300354">
                  <a:moveTo>
                    <a:pt x="175925" y="300323"/>
                  </a:moveTo>
                  <a:lnTo>
                    <a:pt x="108611" y="300323"/>
                  </a:lnTo>
                  <a:lnTo>
                    <a:pt x="108735" y="271334"/>
                  </a:lnTo>
                  <a:lnTo>
                    <a:pt x="108942" y="206140"/>
                  </a:lnTo>
                  <a:lnTo>
                    <a:pt x="108886" y="127050"/>
                  </a:lnTo>
                  <a:lnTo>
                    <a:pt x="108611" y="97750"/>
                  </a:lnTo>
                  <a:lnTo>
                    <a:pt x="175925" y="97750"/>
                  </a:lnTo>
                  <a:lnTo>
                    <a:pt x="175925" y="126418"/>
                  </a:lnTo>
                  <a:lnTo>
                    <a:pt x="175672" y="126923"/>
                  </a:lnTo>
                  <a:lnTo>
                    <a:pt x="298850" y="127050"/>
                  </a:lnTo>
                  <a:lnTo>
                    <a:pt x="308332" y="143619"/>
                  </a:lnTo>
                  <a:lnTo>
                    <a:pt x="308695" y="146120"/>
                  </a:lnTo>
                  <a:lnTo>
                    <a:pt x="212802" y="146120"/>
                  </a:lnTo>
                  <a:lnTo>
                    <a:pt x="200256" y="148263"/>
                  </a:lnTo>
                  <a:lnTo>
                    <a:pt x="175925" y="181103"/>
                  </a:lnTo>
                  <a:lnTo>
                    <a:pt x="175925" y="300323"/>
                  </a:lnTo>
                  <a:close/>
                </a:path>
                <a:path w="314325" h="300354">
                  <a:moveTo>
                    <a:pt x="314215" y="300323"/>
                  </a:moveTo>
                  <a:lnTo>
                    <a:pt x="246901" y="300323"/>
                  </a:lnTo>
                  <a:lnTo>
                    <a:pt x="246901" y="191964"/>
                  </a:lnTo>
                  <a:lnTo>
                    <a:pt x="245001" y="173292"/>
                  </a:lnTo>
                  <a:lnTo>
                    <a:pt x="238992" y="158812"/>
                  </a:lnTo>
                  <a:lnTo>
                    <a:pt x="228413" y="149447"/>
                  </a:lnTo>
                  <a:lnTo>
                    <a:pt x="212802" y="146120"/>
                  </a:lnTo>
                  <a:lnTo>
                    <a:pt x="308695" y="146120"/>
                  </a:lnTo>
                  <a:lnTo>
                    <a:pt x="314215" y="184134"/>
                  </a:lnTo>
                  <a:lnTo>
                    <a:pt x="314215" y="300323"/>
                  </a:lnTo>
                  <a:close/>
                </a:path>
                <a:path w="314325" h="300354">
                  <a:moveTo>
                    <a:pt x="37761" y="69965"/>
                  </a:moveTo>
                  <a:lnTo>
                    <a:pt x="37256" y="69965"/>
                  </a:lnTo>
                  <a:lnTo>
                    <a:pt x="21897" y="67234"/>
                  </a:lnTo>
                  <a:lnTo>
                    <a:pt x="10150" y="59767"/>
                  </a:lnTo>
                  <a:lnTo>
                    <a:pt x="2642" y="48654"/>
                  </a:lnTo>
                  <a:lnTo>
                    <a:pt x="0" y="34982"/>
                  </a:lnTo>
                  <a:lnTo>
                    <a:pt x="2727" y="21151"/>
                  </a:lnTo>
                  <a:lnTo>
                    <a:pt x="10450" y="10056"/>
                  </a:lnTo>
                  <a:lnTo>
                    <a:pt x="22483" y="2677"/>
                  </a:lnTo>
                  <a:lnTo>
                    <a:pt x="38140" y="0"/>
                  </a:lnTo>
                  <a:lnTo>
                    <a:pt x="53648" y="2677"/>
                  </a:lnTo>
                  <a:lnTo>
                    <a:pt x="65403" y="10056"/>
                  </a:lnTo>
                  <a:lnTo>
                    <a:pt x="72967" y="21151"/>
                  </a:lnTo>
                  <a:lnTo>
                    <a:pt x="75901" y="34982"/>
                  </a:lnTo>
                  <a:lnTo>
                    <a:pt x="73245" y="48654"/>
                  </a:lnTo>
                  <a:lnTo>
                    <a:pt x="65640" y="59767"/>
                  </a:lnTo>
                  <a:lnTo>
                    <a:pt x="53630" y="67234"/>
                  </a:lnTo>
                  <a:lnTo>
                    <a:pt x="37761" y="69965"/>
                  </a:lnTo>
                  <a:close/>
                </a:path>
                <a:path w="314325" h="300354">
                  <a:moveTo>
                    <a:pt x="71355" y="300323"/>
                  </a:moveTo>
                  <a:lnTo>
                    <a:pt x="4041" y="300323"/>
                  </a:lnTo>
                  <a:lnTo>
                    <a:pt x="4041" y="97750"/>
                  </a:lnTo>
                  <a:lnTo>
                    <a:pt x="71355" y="97750"/>
                  </a:lnTo>
                  <a:lnTo>
                    <a:pt x="71355" y="300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4131" y="9276326"/>
            <a:ext cx="581024" cy="58102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2883" y="443336"/>
            <a:ext cx="13496925" cy="1485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50" spc="-960" dirty="0"/>
              <a:t>¡</a:t>
            </a:r>
            <a:r>
              <a:rPr sz="9550" spc="-10" dirty="0"/>
              <a:t>C</a:t>
            </a:r>
            <a:r>
              <a:rPr sz="9550" spc="-305" dirty="0"/>
              <a:t>o</a:t>
            </a:r>
            <a:r>
              <a:rPr sz="9550" spc="-440" dirty="0"/>
              <a:t>n</a:t>
            </a:r>
            <a:r>
              <a:rPr sz="9550" spc="-370" dirty="0"/>
              <a:t>t</a:t>
            </a:r>
            <a:r>
              <a:rPr sz="9550" spc="120" dirty="0"/>
              <a:t>a</a:t>
            </a:r>
            <a:r>
              <a:rPr sz="9550" spc="-355" dirty="0"/>
              <a:t>c</a:t>
            </a:r>
            <a:r>
              <a:rPr sz="9550" spc="-370" dirty="0"/>
              <a:t>t</a:t>
            </a:r>
            <a:r>
              <a:rPr sz="9550" spc="315" dirty="0"/>
              <a:t>a</a:t>
            </a:r>
            <a:r>
              <a:rPr sz="9550" spc="-490" dirty="0"/>
              <a:t> </a:t>
            </a:r>
            <a:r>
              <a:rPr sz="9550" spc="-355" dirty="0"/>
              <a:t>c</a:t>
            </a:r>
            <a:r>
              <a:rPr sz="9550" spc="-305" dirty="0"/>
              <a:t>o</a:t>
            </a:r>
            <a:r>
              <a:rPr sz="9550" spc="-245" dirty="0"/>
              <a:t>n</a:t>
            </a:r>
            <a:r>
              <a:rPr sz="9550" spc="-490" dirty="0"/>
              <a:t> </a:t>
            </a:r>
            <a:r>
              <a:rPr sz="9550" spc="-440" dirty="0"/>
              <a:t>n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305" dirty="0"/>
              <a:t>o</a:t>
            </a:r>
            <a:r>
              <a:rPr sz="9550" spc="-370" dirty="0"/>
              <a:t>t</a:t>
            </a:r>
            <a:r>
              <a:rPr sz="9550" spc="-409" dirty="0"/>
              <a:t>r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765" dirty="0"/>
              <a:t>!</a:t>
            </a:r>
            <a:endParaRPr sz="9550"/>
          </a:p>
        </p:txBody>
      </p:sp>
      <p:sp>
        <p:nvSpPr>
          <p:cNvPr id="21" name="object 21"/>
          <p:cNvSpPr txBox="1"/>
          <p:nvPr/>
        </p:nvSpPr>
        <p:spPr>
          <a:xfrm>
            <a:off x="3700033" y="6442404"/>
            <a:ext cx="3516629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í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200" b="1" spc="-15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13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70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so</a:t>
            </a:r>
            <a:r>
              <a:rPr sz="2200" b="1" spc="-114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200" b="1" spc="-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  <a:p>
            <a:pPr marL="79375" marR="1238885" indent="-67310">
              <a:lnSpc>
                <a:spcPct val="180700"/>
              </a:lnSpc>
              <a:spcBef>
                <a:spcPts val="1025"/>
              </a:spcBef>
            </a:pPr>
            <a:r>
              <a:rPr sz="2600" spc="100" dirty="0">
                <a:solidFill>
                  <a:srgbClr val="181818"/>
                </a:solidFill>
                <a:latin typeface="Lucida Sans Unicode"/>
                <a:cs typeface="Lucida Sans Unicode"/>
              </a:rPr>
              <a:t>@</a:t>
            </a:r>
            <a:r>
              <a:rPr sz="26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-60" dirty="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sz="2600" spc="35" dirty="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sz="2600" spc="125" dirty="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sz="2600" spc="-15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90" dirty="0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sz="2600" spc="-55" dirty="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sz="2600" spc="-20" dirty="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sz="26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sz="2600" spc="-9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s  </a:t>
            </a:r>
            <a:r>
              <a:rPr sz="2600" spc="5" dirty="0">
                <a:solidFill>
                  <a:srgbClr val="181818"/>
                </a:solidFill>
                <a:latin typeface="Lucida Sans Unicode"/>
                <a:cs typeface="Lucida Sans Unicode"/>
              </a:rPr>
              <a:t>@IDEPA</a:t>
            </a:r>
            <a:endParaRPr sz="2600" dirty="0">
              <a:latin typeface="Lucida Sans Unicode"/>
              <a:cs typeface="Lucida Sans Unicode"/>
            </a:endParaRPr>
          </a:p>
          <a:p>
            <a:pPr marL="79375">
              <a:lnSpc>
                <a:spcPct val="100000"/>
              </a:lnSpc>
              <a:spcBef>
                <a:spcPts val="2290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3B87D9-D05D-717E-77EA-2E0DFC8428BA}"/>
              </a:ext>
            </a:extLst>
          </p:cNvPr>
          <p:cNvSpPr txBox="1"/>
          <p:nvPr/>
        </p:nvSpPr>
        <p:spPr>
          <a:xfrm>
            <a:off x="8624467" y="2045884"/>
            <a:ext cx="7848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Paula Coviella García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paulacg@idepa.es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Ángel Vara Costales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joseangelvc@idepa.es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Higinio Fernández García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jhiginiofg@idepa.es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Díaz Jiménez</a:t>
            </a: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daviddj@idepa.es</a:t>
            </a:r>
            <a:endParaRPr lang="es-E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(tramitación)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9">
            <a:extLst>
              <a:ext uri="{FF2B5EF4-FFF2-40B4-BE49-F238E27FC236}">
                <a16:creationId xmlns:a16="http://schemas.microsoft.com/office/drawing/2014/main" id="{1ACCE697-AFB5-9F86-FC6E-EAA2C49843A5}"/>
              </a:ext>
            </a:extLst>
          </p:cNvPr>
          <p:cNvSpPr txBox="1">
            <a:spLocks/>
          </p:cNvSpPr>
          <p:nvPr/>
        </p:nvSpPr>
        <p:spPr>
          <a:xfrm>
            <a:off x="1065892" y="811929"/>
            <a:ext cx="14681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200" u="sng" kern="0" dirty="0"/>
              <a:t>Ayuda a la Ejecución de Proyectos de I+D (PID) 2023</a:t>
            </a:r>
          </a:p>
        </p:txBody>
      </p:sp>
      <p:pic>
        <p:nvPicPr>
          <p:cNvPr id="46" name="object 14">
            <a:extLst>
              <a:ext uri="{FF2B5EF4-FFF2-40B4-BE49-F238E27FC236}">
                <a16:creationId xmlns:a16="http://schemas.microsoft.com/office/drawing/2014/main" id="{5040D9E5-5CC1-D915-F6E5-8DEAD365E3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48" name="object 17">
            <a:extLst>
              <a:ext uri="{FF2B5EF4-FFF2-40B4-BE49-F238E27FC236}">
                <a16:creationId xmlns:a16="http://schemas.microsoft.com/office/drawing/2014/main" id="{550EA36F-B268-F1FB-DA91-BC3CCC4651F9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C3B77106-1C33-5AAC-1A67-7B8B976C3784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4464793-DDE2-4BA1-3EAC-7931AD33E477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0">
              <a:extLst>
                <a:ext uri="{FF2B5EF4-FFF2-40B4-BE49-F238E27FC236}">
                  <a16:creationId xmlns:a16="http://schemas.microsoft.com/office/drawing/2014/main" id="{8DEAFF0E-75D7-19BE-C68C-BC5B7DD9830F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E2C4968A-D1F3-683F-63B5-03EA9899D4BB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2">
            <a:extLst>
              <a:ext uri="{FF2B5EF4-FFF2-40B4-BE49-F238E27FC236}">
                <a16:creationId xmlns:a16="http://schemas.microsoft.com/office/drawing/2014/main" id="{458DA015-38BA-7F98-48B2-DB8A5084E402}"/>
              </a:ext>
            </a:extLst>
          </p:cNvPr>
          <p:cNvSpPr txBox="1"/>
          <p:nvPr/>
        </p:nvSpPr>
        <p:spPr>
          <a:xfrm>
            <a:off x="2235470" y="8773781"/>
            <a:ext cx="33769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Ejecución de proyectos de I+D (PID)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54" name="object 29">
            <a:extLst>
              <a:ext uri="{FF2B5EF4-FFF2-40B4-BE49-F238E27FC236}">
                <a16:creationId xmlns:a16="http://schemas.microsoft.com/office/drawing/2014/main" id="{51EA6B90-0F1E-DA57-24F4-5892205C103B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55" name="object 30">
              <a:extLst>
                <a:ext uri="{FF2B5EF4-FFF2-40B4-BE49-F238E27FC236}">
                  <a16:creationId xmlns:a16="http://schemas.microsoft.com/office/drawing/2014/main" id="{9739FE1E-3192-EAEC-FD5B-19AA3394BB73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31">
              <a:extLst>
                <a:ext uri="{FF2B5EF4-FFF2-40B4-BE49-F238E27FC236}">
                  <a16:creationId xmlns:a16="http://schemas.microsoft.com/office/drawing/2014/main" id="{5F137C44-6524-1075-DF9A-6CCD023CA2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57" name="object 32">
              <a:extLst>
                <a:ext uri="{FF2B5EF4-FFF2-40B4-BE49-F238E27FC236}">
                  <a16:creationId xmlns:a16="http://schemas.microsoft.com/office/drawing/2014/main" id="{927C0A21-CBB7-FA52-60EE-B79A56BBD4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58" name="object 33">
              <a:extLst>
                <a:ext uri="{FF2B5EF4-FFF2-40B4-BE49-F238E27FC236}">
                  <a16:creationId xmlns:a16="http://schemas.microsoft.com/office/drawing/2014/main" id="{035379EB-CEFD-DB43-70D6-F8664F885CA6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9FE09F66-4B99-7C8B-4BBE-F35B6FA3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Gráfico 77" descr="Microscopio con relleno sólido">
            <a:extLst>
              <a:ext uri="{FF2B5EF4-FFF2-40B4-BE49-F238E27FC236}">
                <a16:creationId xmlns:a16="http://schemas.microsoft.com/office/drawing/2014/main" id="{9167F4EF-1737-B1EA-E43A-ACEEC8191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61116" y="1038103"/>
            <a:ext cx="914400" cy="914400"/>
          </a:xfrm>
          <a:prstGeom prst="rect">
            <a:avLst/>
          </a:prstGeom>
        </p:spPr>
      </p:pic>
      <p:sp>
        <p:nvSpPr>
          <p:cNvPr id="92" name="object 2">
            <a:extLst>
              <a:ext uri="{FF2B5EF4-FFF2-40B4-BE49-F238E27FC236}">
                <a16:creationId xmlns:a16="http://schemas.microsoft.com/office/drawing/2014/main" id="{D91FC5B1-196B-6239-5FF4-3646807D4DB4}"/>
              </a:ext>
            </a:extLst>
          </p:cNvPr>
          <p:cNvSpPr/>
          <p:nvPr/>
        </p:nvSpPr>
        <p:spPr>
          <a:xfrm>
            <a:off x="9052873" y="2591197"/>
            <a:ext cx="8997592" cy="4586603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3" name="object 3">
            <a:extLst>
              <a:ext uri="{FF2B5EF4-FFF2-40B4-BE49-F238E27FC236}">
                <a16:creationId xmlns:a16="http://schemas.microsoft.com/office/drawing/2014/main" id="{D685F047-CF54-A6C0-02B1-79B50F501582}"/>
              </a:ext>
            </a:extLst>
          </p:cNvPr>
          <p:cNvSpPr txBox="1">
            <a:spLocks/>
          </p:cNvSpPr>
          <p:nvPr/>
        </p:nvSpPr>
        <p:spPr>
          <a:xfrm>
            <a:off x="9134194" y="3708877"/>
            <a:ext cx="8840108" cy="1551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Pymes y grandes empresas.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o más empleados por cuanta ajena o socios cuya relación puede considerarse como laboral. A tiempo completo o equivalente.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empresarios individuales/autónomos</a:t>
            </a:r>
          </a:p>
        </p:txBody>
      </p:sp>
      <p:sp>
        <p:nvSpPr>
          <p:cNvPr id="94" name="object 8">
            <a:extLst>
              <a:ext uri="{FF2B5EF4-FFF2-40B4-BE49-F238E27FC236}">
                <a16:creationId xmlns:a16="http://schemas.microsoft.com/office/drawing/2014/main" id="{15823166-9A5D-6FFC-5366-5CF64EB373E5}"/>
              </a:ext>
            </a:extLst>
          </p:cNvPr>
          <p:cNvSpPr/>
          <p:nvPr/>
        </p:nvSpPr>
        <p:spPr>
          <a:xfrm>
            <a:off x="9052873" y="2462216"/>
            <a:ext cx="899759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5" name="object 9">
            <a:extLst>
              <a:ext uri="{FF2B5EF4-FFF2-40B4-BE49-F238E27FC236}">
                <a16:creationId xmlns:a16="http://schemas.microsoft.com/office/drawing/2014/main" id="{1B8F19AA-6A93-5854-2AD5-B145F3E7A147}"/>
              </a:ext>
            </a:extLst>
          </p:cNvPr>
          <p:cNvSpPr txBox="1"/>
          <p:nvPr/>
        </p:nvSpPr>
        <p:spPr>
          <a:xfrm>
            <a:off x="9728246" y="2814667"/>
            <a:ext cx="45899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alt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los beneficiarios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6" name="object 3">
            <a:extLst>
              <a:ext uri="{FF2B5EF4-FFF2-40B4-BE49-F238E27FC236}">
                <a16:creationId xmlns:a16="http://schemas.microsoft.com/office/drawing/2014/main" id="{0BCCAEDF-3EFF-7043-F49B-C2F160C9B895}"/>
              </a:ext>
            </a:extLst>
          </p:cNvPr>
          <p:cNvSpPr txBox="1">
            <a:spLocks/>
          </p:cNvSpPr>
          <p:nvPr/>
        </p:nvSpPr>
        <p:spPr>
          <a:xfrm>
            <a:off x="9131615" y="5534025"/>
            <a:ext cx="8840108" cy="93615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Centros de I+D+i empresariales podrán participar en proyectos en colaboración del subprograma de circularidad (Anexo B).</a:t>
            </a:r>
          </a:p>
        </p:txBody>
      </p:sp>
      <p:sp>
        <p:nvSpPr>
          <p:cNvPr id="97" name="object 3">
            <a:extLst>
              <a:ext uri="{FF2B5EF4-FFF2-40B4-BE49-F238E27FC236}">
                <a16:creationId xmlns:a16="http://schemas.microsoft.com/office/drawing/2014/main" id="{355F70E0-4D08-9C8E-6F19-1CD10CE7DB8E}"/>
              </a:ext>
            </a:extLst>
          </p:cNvPr>
          <p:cNvSpPr txBox="1">
            <a:spLocks/>
          </p:cNvSpPr>
          <p:nvPr/>
        </p:nvSpPr>
        <p:spPr>
          <a:xfrm>
            <a:off x="9131615" y="6691976"/>
            <a:ext cx="8840108" cy="32060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Establecimiento localizado en el Principado de Asturias.</a:t>
            </a:r>
          </a:p>
        </p:txBody>
      </p:sp>
      <p:sp>
        <p:nvSpPr>
          <p:cNvPr id="98" name="object 12">
            <a:extLst>
              <a:ext uri="{FF2B5EF4-FFF2-40B4-BE49-F238E27FC236}">
                <a16:creationId xmlns:a16="http://schemas.microsoft.com/office/drawing/2014/main" id="{C638891C-691B-F955-7BBE-8DB5880409CE}"/>
              </a:ext>
            </a:extLst>
          </p:cNvPr>
          <p:cNvSpPr/>
          <p:nvPr/>
        </p:nvSpPr>
        <p:spPr>
          <a:xfrm>
            <a:off x="516391" y="2637534"/>
            <a:ext cx="5162550" cy="4410966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8">
            <a:extLst>
              <a:ext uri="{FF2B5EF4-FFF2-40B4-BE49-F238E27FC236}">
                <a16:creationId xmlns:a16="http://schemas.microsoft.com/office/drawing/2014/main" id="{EA1E1A35-B888-8C33-79ED-C8028ED15B30}"/>
              </a:ext>
            </a:extLst>
          </p:cNvPr>
          <p:cNvSpPr txBox="1"/>
          <p:nvPr/>
        </p:nvSpPr>
        <p:spPr>
          <a:xfrm>
            <a:off x="983133" y="2993100"/>
            <a:ext cx="3715133" cy="3395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0"/>
              </a:spcBef>
            </a:pPr>
            <a:r>
              <a:rPr lang="es-ES" sz="2400" b="1" spc="110" dirty="0">
                <a:solidFill>
                  <a:srgbClr val="181818"/>
                </a:solidFill>
                <a:latin typeface="Tahoma"/>
                <a:cs typeface="Tahoma"/>
              </a:rPr>
              <a:t>Concesión de subvenciones para la realización de proyectos de I+D enmarcados en los campos de especialización de la S3</a:t>
            </a:r>
            <a:endParaRPr sz="2400" b="1" dirty="0">
              <a:latin typeface="Tahoma"/>
              <a:cs typeface="Tahoma"/>
            </a:endParaRPr>
          </a:p>
        </p:txBody>
      </p:sp>
      <p:pic>
        <p:nvPicPr>
          <p:cNvPr id="103" name="object 6">
            <a:extLst>
              <a:ext uri="{FF2B5EF4-FFF2-40B4-BE49-F238E27FC236}">
                <a16:creationId xmlns:a16="http://schemas.microsoft.com/office/drawing/2014/main" id="{68B6D41E-55CF-EC6C-AB6B-6E7648DEC56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12290" y="1800546"/>
            <a:ext cx="3715133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14">
            <a:extLst>
              <a:ext uri="{FF2B5EF4-FFF2-40B4-BE49-F238E27FC236}">
                <a16:creationId xmlns:a16="http://schemas.microsoft.com/office/drawing/2014/main" id="{5040D9E5-5CC1-D915-F6E5-8DEAD365E3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48" name="object 17">
            <a:extLst>
              <a:ext uri="{FF2B5EF4-FFF2-40B4-BE49-F238E27FC236}">
                <a16:creationId xmlns:a16="http://schemas.microsoft.com/office/drawing/2014/main" id="{550EA36F-B268-F1FB-DA91-BC3CCC4651F9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C3B77106-1C33-5AAC-1A67-7B8B976C3784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4464793-DDE2-4BA1-3EAC-7931AD33E477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0">
              <a:extLst>
                <a:ext uri="{FF2B5EF4-FFF2-40B4-BE49-F238E27FC236}">
                  <a16:creationId xmlns:a16="http://schemas.microsoft.com/office/drawing/2014/main" id="{8DEAFF0E-75D7-19BE-C68C-BC5B7DD9830F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E2C4968A-D1F3-683F-63B5-03EA9899D4BB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2">
            <a:extLst>
              <a:ext uri="{FF2B5EF4-FFF2-40B4-BE49-F238E27FC236}">
                <a16:creationId xmlns:a16="http://schemas.microsoft.com/office/drawing/2014/main" id="{458DA015-38BA-7F98-48B2-DB8A5084E402}"/>
              </a:ext>
            </a:extLst>
          </p:cNvPr>
          <p:cNvSpPr txBox="1"/>
          <p:nvPr/>
        </p:nvSpPr>
        <p:spPr>
          <a:xfrm>
            <a:off x="2235470" y="8773781"/>
            <a:ext cx="33769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Ejecución de proyectos de I+D (PID)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54" name="object 29">
            <a:extLst>
              <a:ext uri="{FF2B5EF4-FFF2-40B4-BE49-F238E27FC236}">
                <a16:creationId xmlns:a16="http://schemas.microsoft.com/office/drawing/2014/main" id="{51EA6B90-0F1E-DA57-24F4-5892205C103B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55" name="object 30">
              <a:extLst>
                <a:ext uri="{FF2B5EF4-FFF2-40B4-BE49-F238E27FC236}">
                  <a16:creationId xmlns:a16="http://schemas.microsoft.com/office/drawing/2014/main" id="{9739FE1E-3192-EAEC-FD5B-19AA3394BB73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31">
              <a:extLst>
                <a:ext uri="{FF2B5EF4-FFF2-40B4-BE49-F238E27FC236}">
                  <a16:creationId xmlns:a16="http://schemas.microsoft.com/office/drawing/2014/main" id="{5F137C44-6524-1075-DF9A-6CCD023CA2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57" name="object 32">
              <a:extLst>
                <a:ext uri="{FF2B5EF4-FFF2-40B4-BE49-F238E27FC236}">
                  <a16:creationId xmlns:a16="http://schemas.microsoft.com/office/drawing/2014/main" id="{927C0A21-CBB7-FA52-60EE-B79A56BBD4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58" name="object 33">
              <a:extLst>
                <a:ext uri="{FF2B5EF4-FFF2-40B4-BE49-F238E27FC236}">
                  <a16:creationId xmlns:a16="http://schemas.microsoft.com/office/drawing/2014/main" id="{035379EB-CEFD-DB43-70D6-F8664F885CA6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2">
            <a:extLst>
              <a:ext uri="{FF2B5EF4-FFF2-40B4-BE49-F238E27FC236}">
                <a16:creationId xmlns:a16="http://schemas.microsoft.com/office/drawing/2014/main" id="{831382DC-E533-9DCE-7FF1-D655F0018D4C}"/>
              </a:ext>
            </a:extLst>
          </p:cNvPr>
          <p:cNvSpPr/>
          <p:nvPr/>
        </p:nvSpPr>
        <p:spPr>
          <a:xfrm>
            <a:off x="449849" y="495300"/>
            <a:ext cx="5162550" cy="202253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CD17B5EC-B9CE-743B-302C-64A78AB5C6D0}"/>
              </a:ext>
            </a:extLst>
          </p:cNvPr>
          <p:cNvSpPr/>
          <p:nvPr/>
        </p:nvSpPr>
        <p:spPr>
          <a:xfrm>
            <a:off x="449849" y="2715309"/>
            <a:ext cx="5162550" cy="202253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80DA18C2-31DE-7C30-4A81-DDA16C83E5A1}"/>
              </a:ext>
            </a:extLst>
          </p:cNvPr>
          <p:cNvSpPr txBox="1"/>
          <p:nvPr/>
        </p:nvSpPr>
        <p:spPr>
          <a:xfrm>
            <a:off x="820283" y="1022536"/>
            <a:ext cx="395101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 1</a:t>
            </a:r>
          </a:p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desarrollados directamente por la empresa</a:t>
            </a:r>
          </a:p>
        </p:txBody>
      </p:sp>
      <p:sp>
        <p:nvSpPr>
          <p:cNvPr id="62" name="object 18">
            <a:extLst>
              <a:ext uri="{FF2B5EF4-FFF2-40B4-BE49-F238E27FC236}">
                <a16:creationId xmlns:a16="http://schemas.microsoft.com/office/drawing/2014/main" id="{23A40DBB-0979-FC1A-00B7-5ACF4DB10A53}"/>
              </a:ext>
            </a:extLst>
          </p:cNvPr>
          <p:cNvSpPr txBox="1"/>
          <p:nvPr/>
        </p:nvSpPr>
        <p:spPr>
          <a:xfrm>
            <a:off x="820283" y="3226498"/>
            <a:ext cx="4174441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 2</a:t>
            </a:r>
          </a:p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subcontratados íntegramente a un proveedor externo de I+D</a:t>
            </a:r>
          </a:p>
        </p:txBody>
      </p:sp>
      <p:pic>
        <p:nvPicPr>
          <p:cNvPr id="1026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9FE09F66-4B99-7C8B-4BBE-F35B6FA3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bject 9">
            <a:extLst>
              <a:ext uri="{FF2B5EF4-FFF2-40B4-BE49-F238E27FC236}">
                <a16:creationId xmlns:a16="http://schemas.microsoft.com/office/drawing/2014/main" id="{D2C01C6F-4EEF-68DB-3C4D-9DE95A52A2F7}"/>
              </a:ext>
            </a:extLst>
          </p:cNvPr>
          <p:cNvSpPr/>
          <p:nvPr/>
        </p:nvSpPr>
        <p:spPr>
          <a:xfrm>
            <a:off x="7823562" y="815540"/>
            <a:ext cx="4990663" cy="659155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id="{65808748-C18D-03E7-885D-C8B540A4EABD}"/>
              </a:ext>
            </a:extLst>
          </p:cNvPr>
          <p:cNvSpPr txBox="1"/>
          <p:nvPr/>
        </p:nvSpPr>
        <p:spPr>
          <a:xfrm>
            <a:off x="8025337" y="1004668"/>
            <a:ext cx="3099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Individualmente</a:t>
            </a:r>
          </a:p>
        </p:txBody>
      </p:sp>
      <p:sp>
        <p:nvSpPr>
          <p:cNvPr id="84" name="object 9">
            <a:extLst>
              <a:ext uri="{FF2B5EF4-FFF2-40B4-BE49-F238E27FC236}">
                <a16:creationId xmlns:a16="http://schemas.microsoft.com/office/drawing/2014/main" id="{9B87B245-059D-4179-2D7E-D2A8125D24D7}"/>
              </a:ext>
            </a:extLst>
          </p:cNvPr>
          <p:cNvSpPr/>
          <p:nvPr/>
        </p:nvSpPr>
        <p:spPr>
          <a:xfrm>
            <a:off x="7823563" y="1549873"/>
            <a:ext cx="4990664" cy="659155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id="{B28C63BE-447F-2951-0CA0-8758523CEB72}"/>
              </a:ext>
            </a:extLst>
          </p:cNvPr>
          <p:cNvSpPr txBox="1"/>
          <p:nvPr/>
        </p:nvSpPr>
        <p:spPr>
          <a:xfrm>
            <a:off x="8025337" y="1707609"/>
            <a:ext cx="46502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colaboración (EFECTIVA o no)</a:t>
            </a:r>
          </a:p>
        </p:txBody>
      </p:sp>
      <p:sp>
        <p:nvSpPr>
          <p:cNvPr id="86" name="Flecha: a la derecha 85">
            <a:extLst>
              <a:ext uri="{FF2B5EF4-FFF2-40B4-BE49-F238E27FC236}">
                <a16:creationId xmlns:a16="http://schemas.microsoft.com/office/drawing/2014/main" id="{AE2DA92F-ACE9-5012-061B-FDF37CE50C0A}"/>
              </a:ext>
            </a:extLst>
          </p:cNvPr>
          <p:cNvSpPr/>
          <p:nvPr/>
        </p:nvSpPr>
        <p:spPr>
          <a:xfrm>
            <a:off x="5804789" y="1245428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5675DA59-E15A-BABE-6831-9BB7BED774B1}"/>
              </a:ext>
            </a:extLst>
          </p:cNvPr>
          <p:cNvSpPr/>
          <p:nvPr/>
        </p:nvSpPr>
        <p:spPr>
          <a:xfrm>
            <a:off x="5804789" y="3414530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1803F13-30EC-C90F-0633-61787C431DF8}"/>
              </a:ext>
            </a:extLst>
          </p:cNvPr>
          <p:cNvSpPr/>
          <p:nvPr/>
        </p:nvSpPr>
        <p:spPr>
          <a:xfrm flipH="1">
            <a:off x="12930244" y="1566491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EA649F9C-EA6E-3C8C-9270-E20EF611C6D1}"/>
              </a:ext>
            </a:extLst>
          </p:cNvPr>
          <p:cNvSpPr/>
          <p:nvPr/>
        </p:nvSpPr>
        <p:spPr>
          <a:xfrm>
            <a:off x="14288272" y="1434596"/>
            <a:ext cx="3608572" cy="863521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76905087-2034-4C66-7187-7CFFD1A4EBD6}"/>
              </a:ext>
            </a:extLst>
          </p:cNvPr>
          <p:cNvSpPr txBox="1"/>
          <p:nvPr/>
        </p:nvSpPr>
        <p:spPr>
          <a:xfrm>
            <a:off x="14441017" y="1557053"/>
            <a:ext cx="3455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bg1"/>
              </a:buClr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Subprograma de Circularidad (Anexo B)</a:t>
            </a: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AE696AE6-E5D0-C0C8-B359-63350CD88311}"/>
              </a:ext>
            </a:extLst>
          </p:cNvPr>
          <p:cNvSpPr/>
          <p:nvPr/>
        </p:nvSpPr>
        <p:spPr>
          <a:xfrm>
            <a:off x="623344" y="5521761"/>
            <a:ext cx="55626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Proyectos viables técnica, económica y financieramente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80DB81-5C30-9E61-D7F5-65DBCA417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22038"/>
          <a:stretch/>
        </p:blipFill>
        <p:spPr bwMode="auto">
          <a:xfrm>
            <a:off x="7260249" y="6633193"/>
            <a:ext cx="4398037" cy="12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24A7B08-5256-7FA1-193F-7ABE264FE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99085"/>
              </p:ext>
            </p:extLst>
          </p:nvPr>
        </p:nvGraphicFramePr>
        <p:xfrm>
          <a:off x="12732591" y="6071573"/>
          <a:ext cx="4582200" cy="24981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82200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 (reasignación de oficio)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Investigación Industrial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Desarrollo Experimental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Estudios de viabilidad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453758"/>
                  </a:ext>
                </a:extLst>
              </a:tr>
            </a:tbl>
          </a:graphicData>
        </a:graphic>
      </p:graphicFrame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31AE19F-3AE1-C5E0-06EA-AA12B4141939}"/>
              </a:ext>
            </a:extLst>
          </p:cNvPr>
          <p:cNvSpPr/>
          <p:nvPr/>
        </p:nvSpPr>
        <p:spPr>
          <a:xfrm flipH="1">
            <a:off x="12930244" y="3340705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CC579EE-6C2A-D15D-0254-DE992BE57CBA}"/>
              </a:ext>
            </a:extLst>
          </p:cNvPr>
          <p:cNvSpPr/>
          <p:nvPr/>
        </p:nvSpPr>
        <p:spPr>
          <a:xfrm>
            <a:off x="14288272" y="2912378"/>
            <a:ext cx="3608571" cy="1545322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42F2ED1-DABD-B85D-BEE6-03EEC4A6F954}"/>
              </a:ext>
            </a:extLst>
          </p:cNvPr>
          <p:cNvSpPr txBox="1"/>
          <p:nvPr/>
        </p:nvSpPr>
        <p:spPr>
          <a:xfrm>
            <a:off x="14441017" y="3126202"/>
            <a:ext cx="313159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específicos (borrador contrato…)</a:t>
            </a:r>
          </a:p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_tradnl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Estudios de viabilidad</a:t>
            </a:r>
          </a:p>
          <a:p>
            <a:pPr marL="0" lvl="2">
              <a:spcBef>
                <a:spcPct val="0"/>
              </a:spcBef>
              <a:buClr>
                <a:schemeClr val="bg1"/>
              </a:buClr>
            </a:pPr>
            <a:endParaRPr lang="es-ES_tradnl" alt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5BAF4A8-3A54-C213-0727-EADE0166B7B9}"/>
              </a:ext>
            </a:extLst>
          </p:cNvPr>
          <p:cNvSpPr/>
          <p:nvPr/>
        </p:nvSpPr>
        <p:spPr>
          <a:xfrm>
            <a:off x="7300611" y="2441372"/>
            <a:ext cx="5511437" cy="3433470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A69405AF-5BD0-2836-2A02-F4896CE0138E}"/>
              </a:ext>
            </a:extLst>
          </p:cNvPr>
          <p:cNvSpPr txBox="1"/>
          <p:nvPr/>
        </p:nvSpPr>
        <p:spPr>
          <a:xfrm>
            <a:off x="7502386" y="2736500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Públicos de Investigación</a:t>
            </a: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40BEDBF2-A7DB-4BCD-2315-3096BAAF9314}"/>
              </a:ext>
            </a:extLst>
          </p:cNvPr>
          <p:cNvSpPr txBox="1"/>
          <p:nvPr/>
        </p:nvSpPr>
        <p:spPr>
          <a:xfrm>
            <a:off x="7513272" y="3614886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Universidades privadas</a:t>
            </a: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C6F287D3-59C9-927D-7995-257B50FA2EA2}"/>
              </a:ext>
            </a:extLst>
          </p:cNvPr>
          <p:cNvSpPr txBox="1"/>
          <p:nvPr/>
        </p:nvSpPr>
        <p:spPr>
          <a:xfrm>
            <a:off x="7502386" y="3191498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Tecnológicos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136994B-03BB-1084-DA2C-13D5CAF60EBA}"/>
              </a:ext>
            </a:extLst>
          </p:cNvPr>
          <p:cNvSpPr txBox="1"/>
          <p:nvPr/>
        </p:nvSpPr>
        <p:spPr>
          <a:xfrm>
            <a:off x="7513272" y="4038274"/>
            <a:ext cx="50809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e instituciones sanitarias públicas y privadas vinculadas o concertadas con el Sistema Nacional de Salud</a:t>
            </a: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F12251F5-9FDE-FF2A-8CD0-A3F183318E14}"/>
              </a:ext>
            </a:extLst>
          </p:cNvPr>
          <p:cNvSpPr txBox="1"/>
          <p:nvPr/>
        </p:nvSpPr>
        <p:spPr>
          <a:xfrm>
            <a:off x="7513272" y="5334280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8150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1DA919F3-6A1F-BB6A-B5F7-7966BA6E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13376"/>
              </p:ext>
            </p:extLst>
          </p:nvPr>
        </p:nvGraphicFramePr>
        <p:xfrm>
          <a:off x="8175236" y="1770878"/>
          <a:ext cx="8674717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717">
                  <a:extLst>
                    <a:ext uri="{9D8B030D-6E8A-4147-A177-3AD203B41FA5}">
                      <a16:colId xmlns:a16="http://schemas.microsoft.com/office/drawing/2014/main" val="22963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b) Personal técnico (NO seguridad social)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6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c) Materiales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d) Colaboraciones externas (Máximo 50%)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e) Adquisición de patentes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4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j) Costes indirectos (15% costes directos personal) Simplificados.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29935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1BCF5BA-7C6B-C156-16C6-D7F618116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41148"/>
              </p:ext>
            </p:extLst>
          </p:nvPr>
        </p:nvGraphicFramePr>
        <p:xfrm>
          <a:off x="459014" y="1942743"/>
          <a:ext cx="7186808" cy="308052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535473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651335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</a:tblGrid>
              <a:tr h="1011451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Importe máximo subvencionable</a:t>
                      </a:r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1244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Investigación Industrial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18917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Desarrollo Experimental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18917"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Estudios de viabilidad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75.000 €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453758"/>
                  </a:ext>
                </a:extLst>
              </a:tr>
            </a:tbl>
          </a:graphicData>
        </a:graphic>
      </p:graphicFrame>
      <p:grpSp>
        <p:nvGrpSpPr>
          <p:cNvPr id="20" name="object 23">
            <a:extLst>
              <a:ext uri="{FF2B5EF4-FFF2-40B4-BE49-F238E27FC236}">
                <a16:creationId xmlns:a16="http://schemas.microsoft.com/office/drawing/2014/main" id="{A962D3A6-4408-E98D-3FE8-65E329D3FD2B}"/>
              </a:ext>
            </a:extLst>
          </p:cNvPr>
          <p:cNvGrpSpPr/>
          <p:nvPr/>
        </p:nvGrpSpPr>
        <p:grpSpPr>
          <a:xfrm>
            <a:off x="381000" y="502465"/>
            <a:ext cx="9041674" cy="542727"/>
            <a:chOff x="8488969" y="7306023"/>
            <a:chExt cx="6991350" cy="195262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5ED62852-48EC-2AE9-0376-107DE3028033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9B8833C-A8CD-D32C-9371-21A2E44F216D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8">
            <a:extLst>
              <a:ext uri="{FF2B5EF4-FFF2-40B4-BE49-F238E27FC236}">
                <a16:creationId xmlns:a16="http://schemas.microsoft.com/office/drawing/2014/main" id="{2999B958-328D-49BC-3820-F3C3E19FBA4B}"/>
              </a:ext>
            </a:extLst>
          </p:cNvPr>
          <p:cNvSpPr txBox="1"/>
          <p:nvPr/>
        </p:nvSpPr>
        <p:spPr>
          <a:xfrm>
            <a:off x="784229" y="510586"/>
            <a:ext cx="861060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Importe mínimo subvencionable de 10.000 € por proyecto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EF7860DA-19BF-C1D5-CAED-DA5A364B3F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6" name="object 17">
            <a:extLst>
              <a:ext uri="{FF2B5EF4-FFF2-40B4-BE49-F238E27FC236}">
                <a16:creationId xmlns:a16="http://schemas.microsoft.com/office/drawing/2014/main" id="{139CDD45-0681-521F-6FF5-1C3ED53F028B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0779679D-9AA3-4DB1-1D53-14FF924F6C6C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E48909B8-9EB2-635C-7870-AD3DA1C0010E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F34B2259-9921-654D-85D9-C9C4251355E8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EF1E8ECC-2C3A-1CB0-0948-08BEE98723D9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598DD59F-A8B3-70CA-D294-640797CFAC9D}"/>
              </a:ext>
            </a:extLst>
          </p:cNvPr>
          <p:cNvSpPr txBox="1"/>
          <p:nvPr/>
        </p:nvSpPr>
        <p:spPr>
          <a:xfrm>
            <a:off x="2235470" y="8773781"/>
            <a:ext cx="33769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Ejecución de proyectos de I+D (PID)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6928B088-DD9E-B114-1171-DE6F6FCA9C14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D9A3044-8DF1-23C3-C7AB-3A7A0E30B805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A53A551D-F434-7EE0-2A17-11161DCD73D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262F466C-6EB1-4815-9481-C383D238C8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DF46CA0-C84D-009E-0886-A433F3FDAB15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F82E7E30-EF92-3B0D-2D96-F8961D55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6C77260F-CA7D-73E7-BECD-797F5DB965D3}"/>
              </a:ext>
            </a:extLst>
          </p:cNvPr>
          <p:cNvSpPr>
            <a:spLocks noChangeAspect="1"/>
          </p:cNvSpPr>
          <p:nvPr/>
        </p:nvSpPr>
        <p:spPr>
          <a:xfrm rot="1406081">
            <a:off x="13906378" y="-8676"/>
            <a:ext cx="3520494" cy="3144672"/>
          </a:xfrm>
          <a:prstGeom prst="star5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Modalidad 1</a:t>
            </a:r>
          </a:p>
        </p:txBody>
      </p:sp>
      <p:graphicFrame>
        <p:nvGraphicFramePr>
          <p:cNvPr id="41" name="Tabla 9">
            <a:extLst>
              <a:ext uri="{FF2B5EF4-FFF2-40B4-BE49-F238E27FC236}">
                <a16:creationId xmlns:a16="http://schemas.microsoft.com/office/drawing/2014/main" id="{F09883F6-C5D7-8E07-50AC-C4EE9E6BF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40745"/>
              </p:ext>
            </p:extLst>
          </p:nvPr>
        </p:nvGraphicFramePr>
        <p:xfrm>
          <a:off x="8175236" y="5023272"/>
          <a:ext cx="8674717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717">
                  <a:extLst>
                    <a:ext uri="{9D8B030D-6E8A-4147-A177-3AD203B41FA5}">
                      <a16:colId xmlns:a16="http://schemas.microsoft.com/office/drawing/2014/main" val="22963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d) Colaboraciones externas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4554"/>
                  </a:ext>
                </a:extLst>
              </a:tr>
            </a:tbl>
          </a:graphicData>
        </a:graphic>
      </p:graphicFrame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2EB361B3-ED95-4145-6991-8D937DEC61DF}"/>
              </a:ext>
            </a:extLst>
          </p:cNvPr>
          <p:cNvSpPr>
            <a:spLocks noChangeAspect="1"/>
          </p:cNvSpPr>
          <p:nvPr/>
        </p:nvSpPr>
        <p:spPr>
          <a:xfrm rot="1406081">
            <a:off x="14082500" y="3304625"/>
            <a:ext cx="3520494" cy="3144672"/>
          </a:xfrm>
          <a:prstGeom prst="star5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Modalidad 2</a:t>
            </a: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011EAAD2-E85F-4591-46C5-A0D614625D22}"/>
              </a:ext>
            </a:extLst>
          </p:cNvPr>
          <p:cNvSpPr/>
          <p:nvPr/>
        </p:nvSpPr>
        <p:spPr>
          <a:xfrm>
            <a:off x="5612399" y="6720669"/>
            <a:ext cx="6321449" cy="135224"/>
          </a:xfrm>
          <a:custGeom>
            <a:avLst/>
            <a:gdLst/>
            <a:ahLst/>
            <a:cxnLst/>
            <a:rect l="l" t="t" r="r" b="b"/>
            <a:pathLst>
              <a:path w="15935960">
                <a:moveTo>
                  <a:pt x="0" y="0"/>
                </a:moveTo>
                <a:lnTo>
                  <a:pt x="15935435" y="0"/>
                </a:lnTo>
              </a:path>
            </a:pathLst>
          </a:custGeom>
          <a:ln w="857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7">
            <a:extLst>
              <a:ext uri="{FF2B5EF4-FFF2-40B4-BE49-F238E27FC236}">
                <a16:creationId xmlns:a16="http://schemas.microsoft.com/office/drawing/2014/main" id="{3780E3FC-0D87-492F-B199-460AFCDABB97}"/>
              </a:ext>
            </a:extLst>
          </p:cNvPr>
          <p:cNvSpPr/>
          <p:nvPr/>
        </p:nvSpPr>
        <p:spPr>
          <a:xfrm>
            <a:off x="5441974" y="655230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66687" y="333374"/>
                </a:moveTo>
                <a:lnTo>
                  <a:pt x="122375" y="327420"/>
                </a:lnTo>
                <a:lnTo>
                  <a:pt x="82557" y="310617"/>
                </a:lnTo>
                <a:lnTo>
                  <a:pt x="48821" y="284553"/>
                </a:lnTo>
                <a:lnTo>
                  <a:pt x="22757" y="250817"/>
                </a:lnTo>
                <a:lnTo>
                  <a:pt x="5954" y="210999"/>
                </a:lnTo>
                <a:lnTo>
                  <a:pt x="0" y="166687"/>
                </a:lnTo>
                <a:lnTo>
                  <a:pt x="5954" y="122375"/>
                </a:lnTo>
                <a:lnTo>
                  <a:pt x="22757" y="82557"/>
                </a:lnTo>
                <a:lnTo>
                  <a:pt x="48821" y="48821"/>
                </a:lnTo>
                <a:lnTo>
                  <a:pt x="82557" y="22757"/>
                </a:lnTo>
                <a:lnTo>
                  <a:pt x="122375" y="5954"/>
                </a:lnTo>
                <a:lnTo>
                  <a:pt x="166687" y="0"/>
                </a:lnTo>
                <a:lnTo>
                  <a:pt x="210999" y="5954"/>
                </a:lnTo>
                <a:lnTo>
                  <a:pt x="250817" y="22757"/>
                </a:lnTo>
                <a:lnTo>
                  <a:pt x="284553" y="48821"/>
                </a:lnTo>
                <a:lnTo>
                  <a:pt x="310617" y="82557"/>
                </a:lnTo>
                <a:lnTo>
                  <a:pt x="327420" y="122375"/>
                </a:lnTo>
                <a:lnTo>
                  <a:pt x="333374" y="166687"/>
                </a:lnTo>
                <a:lnTo>
                  <a:pt x="327420" y="210999"/>
                </a:lnTo>
                <a:lnTo>
                  <a:pt x="310617" y="250817"/>
                </a:lnTo>
                <a:lnTo>
                  <a:pt x="284553" y="284553"/>
                </a:lnTo>
                <a:lnTo>
                  <a:pt x="250817" y="310617"/>
                </a:lnTo>
                <a:lnTo>
                  <a:pt x="210999" y="327420"/>
                </a:lnTo>
                <a:lnTo>
                  <a:pt x="166687" y="3333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D9CE32F0-476D-F7E9-8FBF-20D91ED0F836}"/>
              </a:ext>
            </a:extLst>
          </p:cNvPr>
          <p:cNvSpPr txBox="1"/>
          <p:nvPr/>
        </p:nvSpPr>
        <p:spPr>
          <a:xfrm>
            <a:off x="4052418" y="7149002"/>
            <a:ext cx="3364516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Presentación de la solicitud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A328150B-A566-22AE-1C40-931936579282}"/>
              </a:ext>
            </a:extLst>
          </p:cNvPr>
          <p:cNvSpPr/>
          <p:nvPr/>
        </p:nvSpPr>
        <p:spPr>
          <a:xfrm>
            <a:off x="11806830" y="655230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66687" y="333374"/>
                </a:moveTo>
                <a:lnTo>
                  <a:pt x="122375" y="327420"/>
                </a:lnTo>
                <a:lnTo>
                  <a:pt x="82557" y="310617"/>
                </a:lnTo>
                <a:lnTo>
                  <a:pt x="48821" y="284553"/>
                </a:lnTo>
                <a:lnTo>
                  <a:pt x="22757" y="250817"/>
                </a:lnTo>
                <a:lnTo>
                  <a:pt x="5954" y="210999"/>
                </a:lnTo>
                <a:lnTo>
                  <a:pt x="0" y="166687"/>
                </a:lnTo>
                <a:lnTo>
                  <a:pt x="5954" y="122375"/>
                </a:lnTo>
                <a:lnTo>
                  <a:pt x="22757" y="82557"/>
                </a:lnTo>
                <a:lnTo>
                  <a:pt x="48821" y="48821"/>
                </a:lnTo>
                <a:lnTo>
                  <a:pt x="82557" y="22757"/>
                </a:lnTo>
                <a:lnTo>
                  <a:pt x="122375" y="5954"/>
                </a:lnTo>
                <a:lnTo>
                  <a:pt x="166687" y="0"/>
                </a:lnTo>
                <a:lnTo>
                  <a:pt x="210999" y="5954"/>
                </a:lnTo>
                <a:lnTo>
                  <a:pt x="250817" y="22757"/>
                </a:lnTo>
                <a:lnTo>
                  <a:pt x="284553" y="48821"/>
                </a:lnTo>
                <a:lnTo>
                  <a:pt x="310617" y="82557"/>
                </a:lnTo>
                <a:lnTo>
                  <a:pt x="327420" y="122375"/>
                </a:lnTo>
                <a:lnTo>
                  <a:pt x="333374" y="166687"/>
                </a:lnTo>
                <a:lnTo>
                  <a:pt x="327420" y="210999"/>
                </a:lnTo>
                <a:lnTo>
                  <a:pt x="310617" y="250817"/>
                </a:lnTo>
                <a:lnTo>
                  <a:pt x="284553" y="284553"/>
                </a:lnTo>
                <a:lnTo>
                  <a:pt x="250817" y="310617"/>
                </a:lnTo>
                <a:lnTo>
                  <a:pt x="210999" y="327420"/>
                </a:lnTo>
                <a:lnTo>
                  <a:pt x="166687" y="3333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11">
            <a:extLst>
              <a:ext uri="{FF2B5EF4-FFF2-40B4-BE49-F238E27FC236}">
                <a16:creationId xmlns:a16="http://schemas.microsoft.com/office/drawing/2014/main" id="{D9EDF213-F33D-8D83-4F6B-5823B182DE03}"/>
              </a:ext>
            </a:extLst>
          </p:cNvPr>
          <p:cNvSpPr txBox="1"/>
          <p:nvPr/>
        </p:nvSpPr>
        <p:spPr>
          <a:xfrm>
            <a:off x="9906000" y="7149001"/>
            <a:ext cx="4191000" cy="1133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latin typeface="Verdana"/>
                <a:cs typeface="Verdana"/>
              </a:rPr>
              <a:t>Fecha que se establezca en la Resolución de concesión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latin typeface="Verdana"/>
                <a:cs typeface="Verdana"/>
              </a:rPr>
              <a:t>Costes de fecha de realización a</a:t>
            </a:r>
            <a:r>
              <a:rPr lang="es-ES" sz="1800" dirty="0">
                <a:latin typeface="Verdana"/>
                <a:cs typeface="Verdana"/>
              </a:rPr>
              <a:t>nterior a 30/06/2025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" name="object 11">
            <a:extLst>
              <a:ext uri="{FF2B5EF4-FFF2-40B4-BE49-F238E27FC236}">
                <a16:creationId xmlns:a16="http://schemas.microsoft.com/office/drawing/2014/main" id="{3BB0D83C-01F0-05C2-77D5-F0A193A4EA9F}"/>
              </a:ext>
            </a:extLst>
          </p:cNvPr>
          <p:cNvSpPr txBox="1"/>
          <p:nvPr/>
        </p:nvSpPr>
        <p:spPr>
          <a:xfrm>
            <a:off x="4052418" y="6137737"/>
            <a:ext cx="3364516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Inicio ejecución del proyecto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7C4DDE92-860B-7F33-6C8F-CC6ED962DB7C}"/>
              </a:ext>
            </a:extLst>
          </p:cNvPr>
          <p:cNvSpPr txBox="1"/>
          <p:nvPr/>
        </p:nvSpPr>
        <p:spPr>
          <a:xfrm>
            <a:off x="9906000" y="6137738"/>
            <a:ext cx="4191000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Fin ejecución del proyecto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603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object 11">
            <a:extLst>
              <a:ext uri="{FF2B5EF4-FFF2-40B4-BE49-F238E27FC236}">
                <a16:creationId xmlns:a16="http://schemas.microsoft.com/office/drawing/2014/main" id="{C335BFAD-CDD2-FB86-3750-2EE6F518CD99}"/>
              </a:ext>
            </a:extLst>
          </p:cNvPr>
          <p:cNvGrpSpPr/>
          <p:nvPr/>
        </p:nvGrpSpPr>
        <p:grpSpPr>
          <a:xfrm>
            <a:off x="3633304" y="6393558"/>
            <a:ext cx="7186808" cy="1176299"/>
            <a:chOff x="9458040" y="3873840"/>
            <a:chExt cx="7800975" cy="2543180"/>
          </a:xfrm>
        </p:grpSpPr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48EEAF6F-6A49-304A-ACC2-1AE585C78BA9}"/>
                </a:ext>
              </a:extLst>
            </p:cNvPr>
            <p:cNvSpPr/>
            <p:nvPr/>
          </p:nvSpPr>
          <p:spPr>
            <a:xfrm>
              <a:off x="945804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" name="object 13">
              <a:extLst>
                <a:ext uri="{FF2B5EF4-FFF2-40B4-BE49-F238E27FC236}">
                  <a16:creationId xmlns:a16="http://schemas.microsoft.com/office/drawing/2014/main" id="{D50E59C4-3626-7CFE-3B31-8B788B574D8E}"/>
                </a:ext>
              </a:extLst>
            </p:cNvPr>
            <p:cNvSpPr/>
            <p:nvPr/>
          </p:nvSpPr>
          <p:spPr>
            <a:xfrm>
              <a:off x="9458041" y="3873840"/>
              <a:ext cx="2675971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39" name="object 16">
            <a:extLst>
              <a:ext uri="{FF2B5EF4-FFF2-40B4-BE49-F238E27FC236}">
                <a16:creationId xmlns:a16="http://schemas.microsoft.com/office/drawing/2014/main" id="{E880B0B9-B782-5E16-B84D-9AB71C713A70}"/>
              </a:ext>
            </a:extLst>
          </p:cNvPr>
          <p:cNvSpPr txBox="1"/>
          <p:nvPr/>
        </p:nvSpPr>
        <p:spPr>
          <a:xfrm>
            <a:off x="6469787" y="6650756"/>
            <a:ext cx="41094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s-E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Importe total de las ayudas concedidas por convocatoria</a:t>
            </a:r>
            <a:endParaRPr lang="es-ES" sz="2000" baseline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0FE1A492-62FC-5DE8-5DCD-90FB429A3646}"/>
              </a:ext>
            </a:extLst>
          </p:cNvPr>
          <p:cNvSpPr txBox="1"/>
          <p:nvPr/>
        </p:nvSpPr>
        <p:spPr>
          <a:xfrm>
            <a:off x="3357933" y="6755377"/>
            <a:ext cx="287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400.000 €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EF7860DA-19BF-C1D5-CAED-DA5A364B3F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6" name="object 17">
            <a:extLst>
              <a:ext uri="{FF2B5EF4-FFF2-40B4-BE49-F238E27FC236}">
                <a16:creationId xmlns:a16="http://schemas.microsoft.com/office/drawing/2014/main" id="{139CDD45-0681-521F-6FF5-1C3ED53F028B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0779679D-9AA3-4DB1-1D53-14FF924F6C6C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E48909B8-9EB2-635C-7870-AD3DA1C0010E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F34B2259-9921-654D-85D9-C9C4251355E8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EF1E8ECC-2C3A-1CB0-0948-08BEE98723D9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598DD59F-A8B3-70CA-D294-640797CFAC9D}"/>
              </a:ext>
            </a:extLst>
          </p:cNvPr>
          <p:cNvSpPr txBox="1"/>
          <p:nvPr/>
        </p:nvSpPr>
        <p:spPr>
          <a:xfrm>
            <a:off x="2235470" y="8773781"/>
            <a:ext cx="33769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Ejecución de proyectos de I+D (PID)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6928B088-DD9E-B114-1171-DE6F6FCA9C14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D9A3044-8DF1-23C3-C7AB-3A7A0E30B805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A53A551D-F434-7EE0-2A17-11161DCD73D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262F466C-6EB1-4815-9481-C383D238C8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DF46CA0-C84D-009E-0886-A433F3FDAB15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F82E7E30-EF92-3B0D-2D96-F8961D55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4BEC20FA-681D-6BB8-ABA1-1AC78109B32A}"/>
              </a:ext>
            </a:extLst>
          </p:cNvPr>
          <p:cNvSpPr/>
          <p:nvPr/>
        </p:nvSpPr>
        <p:spPr>
          <a:xfrm>
            <a:off x="4525229" y="603300"/>
            <a:ext cx="764038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8AD49D80-EF2B-9210-AF47-DD5EC196C756}"/>
              </a:ext>
            </a:extLst>
          </p:cNvPr>
          <p:cNvSpPr txBox="1"/>
          <p:nvPr/>
        </p:nvSpPr>
        <p:spPr>
          <a:xfrm>
            <a:off x="5747088" y="895794"/>
            <a:ext cx="51966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Cuantía de la subvención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ED8F2C-C557-869D-9C33-6A01C283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12537"/>
              </p:ext>
            </p:extLst>
          </p:nvPr>
        </p:nvGraphicFramePr>
        <p:xfrm>
          <a:off x="1525722" y="2366095"/>
          <a:ext cx="11613449" cy="32099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56543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2943104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  <a:gridCol w="2906901">
                  <a:extLst>
                    <a:ext uri="{9D8B030D-6E8A-4147-A177-3AD203B41FA5}">
                      <a16:colId xmlns:a16="http://schemas.microsoft.com/office/drawing/2014/main" val="3009289870"/>
                    </a:ext>
                  </a:extLst>
                </a:gridCol>
                <a:gridCol w="2906901">
                  <a:extLst>
                    <a:ext uri="{9D8B030D-6E8A-4147-A177-3AD203B41FA5}">
                      <a16:colId xmlns:a16="http://schemas.microsoft.com/office/drawing/2014/main" val="2615676445"/>
                    </a:ext>
                  </a:extLst>
                </a:gridCol>
              </a:tblGrid>
              <a:tr h="418619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Tamaño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Categoría del proyecto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28205"/>
                  </a:ext>
                </a:extLst>
              </a:tr>
              <a:tr h="418619">
                <a:tc vMerge="1"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Tamaño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Investigación Industrial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Desarrollo Experimental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Estudios de Viabilidad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Pequeñas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Grandes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38823"/>
                  </a:ext>
                </a:extLst>
              </a:tr>
            </a:tbl>
          </a:graphicData>
        </a:graphic>
      </p:graphicFrame>
      <p:sp>
        <p:nvSpPr>
          <p:cNvPr id="7" name="object 13">
            <a:extLst>
              <a:ext uri="{FF2B5EF4-FFF2-40B4-BE49-F238E27FC236}">
                <a16:creationId xmlns:a16="http://schemas.microsoft.com/office/drawing/2014/main" id="{146031AC-063F-1D7D-27FF-8131DFBA7C99}"/>
              </a:ext>
            </a:extLst>
          </p:cNvPr>
          <p:cNvSpPr/>
          <p:nvPr/>
        </p:nvSpPr>
        <p:spPr>
          <a:xfrm>
            <a:off x="13955512" y="5309232"/>
            <a:ext cx="3088832" cy="3209912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áfico 7" descr="Ojo con relleno sólido">
            <a:extLst>
              <a:ext uri="{FF2B5EF4-FFF2-40B4-BE49-F238E27FC236}">
                <a16:creationId xmlns:a16="http://schemas.microsoft.com/office/drawing/2014/main" id="{69303E61-045B-1A78-7B93-DB47846E4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8930" y="5121162"/>
            <a:ext cx="1883182" cy="1661334"/>
          </a:xfrm>
          <a:prstGeom prst="rect">
            <a:avLst/>
          </a:prstGeom>
        </p:spPr>
      </p:pic>
      <p:sp>
        <p:nvSpPr>
          <p:cNvPr id="9" name="object 19">
            <a:extLst>
              <a:ext uri="{FF2B5EF4-FFF2-40B4-BE49-F238E27FC236}">
                <a16:creationId xmlns:a16="http://schemas.microsoft.com/office/drawing/2014/main" id="{3923CCD1-BBEE-A5BE-1F84-B2D33A6A6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48330" y="6399324"/>
            <a:ext cx="2896014" cy="1746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5399"/>
              </a:lnSpc>
              <a:spcBef>
                <a:spcPts val="100"/>
              </a:spcBef>
            </a:pPr>
            <a:r>
              <a:rPr lang="es-ES" sz="2000" b="0" spc="85" dirty="0">
                <a:latin typeface="Tahoma"/>
                <a:cs typeface="Tahoma"/>
              </a:rPr>
              <a:t>Pueden aumentarse esos % en algunos casos (colaboración efectiva, participación de pymes…)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2FD38D15-0AA2-D68A-18B2-75702E6B5906}"/>
              </a:ext>
            </a:extLst>
          </p:cNvPr>
          <p:cNvSpPr>
            <a:spLocks noChangeAspect="1"/>
          </p:cNvSpPr>
          <p:nvPr/>
        </p:nvSpPr>
        <p:spPr>
          <a:xfrm rot="1406081">
            <a:off x="13244481" y="206095"/>
            <a:ext cx="4834285" cy="432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Morosidad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DNSH</a:t>
            </a:r>
          </a:p>
        </p:txBody>
      </p:sp>
    </p:spTree>
    <p:extLst>
      <p:ext uri="{BB962C8B-B14F-4D97-AF65-F5344CB8AC3E}">
        <p14:creationId xmlns:p14="http://schemas.microsoft.com/office/powerpoint/2010/main" val="24411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D30A9D8-D7C3-5288-BA27-30D4083A0C43}"/>
              </a:ext>
            </a:extLst>
          </p:cNvPr>
          <p:cNvSpPr/>
          <p:nvPr/>
        </p:nvSpPr>
        <p:spPr>
          <a:xfrm>
            <a:off x="1028814" y="495300"/>
            <a:ext cx="16230600" cy="4903331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A4E0D66-FFBB-5723-FA4B-F9728D2DF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580" y="1789821"/>
            <a:ext cx="1521225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0" lvl="1" algn="l">
              <a:spcBef>
                <a:spcPct val="0"/>
              </a:spcBef>
              <a:spcAft>
                <a:spcPts val="600"/>
              </a:spcAft>
              <a:tabLst>
                <a:tab pos="4040188" algn="l"/>
              </a:tabLst>
            </a:pP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Enmarcadas en el Reglamento (UE) </a:t>
            </a:r>
            <a:r>
              <a:rPr lang="es-ES" altLang="es-E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nº</a:t>
            </a: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651/2014 de la Comisión.</a:t>
            </a:r>
            <a:b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Bases reguladoras comunes a todas las convocatorias de innovación del IDEPA. Leer con atención.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En concurrencia competitiva (consultar criterios de valoración).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Puntuación mínima de 50 puntos para la valoración total del proyecto y de 15 puntos en cada una de las tres categorías.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Efecto incentivador. No empezar el proyecto antes de presentar la solicitud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Subvención a fondo perdido.</a:t>
            </a:r>
            <a:b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12B362B-8D6C-E6DB-C172-A7648C832E7A}"/>
              </a:ext>
            </a:extLst>
          </p:cNvPr>
          <p:cNvSpPr/>
          <p:nvPr/>
        </p:nvSpPr>
        <p:spPr>
          <a:xfrm>
            <a:off x="1028700" y="507520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1ED9E33-7525-74B9-C931-02F1D4811529}"/>
              </a:ext>
            </a:extLst>
          </p:cNvPr>
          <p:cNvSpPr txBox="1"/>
          <p:nvPr/>
        </p:nvSpPr>
        <p:spPr>
          <a:xfrm>
            <a:off x="1480547" y="851220"/>
            <a:ext cx="15778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60" dirty="0">
                <a:solidFill>
                  <a:srgbClr val="FFFFFF"/>
                </a:solidFill>
                <a:latin typeface="Tahoma"/>
                <a:cs typeface="Tahoma"/>
              </a:rPr>
              <a:t>Otras características y recomendaciones para PID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48DE70FC-678A-2152-4DD6-2626F370ACA0}"/>
              </a:ext>
            </a:extLst>
          </p:cNvPr>
          <p:cNvSpPr/>
          <p:nvPr/>
        </p:nvSpPr>
        <p:spPr>
          <a:xfrm>
            <a:off x="1028700" y="5611316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FC6998B9-8437-8279-36AC-9B1C653A9DC8}"/>
              </a:ext>
            </a:extLst>
          </p:cNvPr>
          <p:cNvSpPr txBox="1"/>
          <p:nvPr/>
        </p:nvSpPr>
        <p:spPr>
          <a:xfrm>
            <a:off x="1141253" y="6982818"/>
            <a:ext cx="7692708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" lvl="1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el 20 de julio de 2023, a las 14:00 horas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4979C858-508E-83DC-6A2A-49478527216E}"/>
              </a:ext>
            </a:extLst>
          </p:cNvPr>
          <p:cNvSpPr txBox="1">
            <a:spLocks/>
          </p:cNvSpPr>
          <p:nvPr/>
        </p:nvSpPr>
        <p:spPr>
          <a:xfrm>
            <a:off x="1498781" y="6059528"/>
            <a:ext cx="6770426" cy="43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lang="es-ES" sz="2800" kern="0" spc="20" dirty="0"/>
              <a:t>Plazo de presentación de solicitudes</a:t>
            </a:r>
            <a:endParaRPr lang="es-ES" sz="2800" kern="0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E33A5EA9-46B3-535D-9B4B-92A7F8AD792F}"/>
              </a:ext>
            </a:extLst>
          </p:cNvPr>
          <p:cNvSpPr/>
          <p:nvPr/>
        </p:nvSpPr>
        <p:spPr>
          <a:xfrm>
            <a:off x="9341485" y="5611316"/>
            <a:ext cx="7917815" cy="232969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30C818C2-B175-42E8-4E75-D2C95A56E9AC}"/>
              </a:ext>
            </a:extLst>
          </p:cNvPr>
          <p:cNvSpPr txBox="1"/>
          <p:nvPr/>
        </p:nvSpPr>
        <p:spPr>
          <a:xfrm>
            <a:off x="9680892" y="6761219"/>
            <a:ext cx="7239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dirección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https://sede.idepa.es/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dejar para el último momento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823E3291-76E5-2379-36DE-42208F683F08}"/>
              </a:ext>
            </a:extLst>
          </p:cNvPr>
          <p:cNvSpPr txBox="1"/>
          <p:nvPr/>
        </p:nvSpPr>
        <p:spPr>
          <a:xfrm>
            <a:off x="9680892" y="6062734"/>
            <a:ext cx="6184265" cy="4349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lang="es-ES" sz="2800" b="1" spc="20" dirty="0">
                <a:solidFill>
                  <a:srgbClr val="181818"/>
                </a:solidFill>
                <a:latin typeface="Tahoma"/>
                <a:cs typeface="Tahoma"/>
              </a:rPr>
              <a:t>Presentación electrónica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30" name="object 14">
            <a:extLst>
              <a:ext uri="{FF2B5EF4-FFF2-40B4-BE49-F238E27FC236}">
                <a16:creationId xmlns:a16="http://schemas.microsoft.com/office/drawing/2014/main" id="{EA74F01E-F460-1CBD-2860-9722B04722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31" name="object 17">
            <a:extLst>
              <a:ext uri="{FF2B5EF4-FFF2-40B4-BE49-F238E27FC236}">
                <a16:creationId xmlns:a16="http://schemas.microsoft.com/office/drawing/2014/main" id="{E747ADE9-5E1B-D33B-6F54-D757511FD8A1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4909563"/>
            <a:chExt cx="6991350" cy="1952625"/>
          </a:xfrm>
        </p:grpSpPr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9355C18A-D730-0BFE-E1ED-26AD3566DDBD}"/>
                </a:ext>
              </a:extLst>
            </p:cNvPr>
            <p:cNvSpPr/>
            <p:nvPr/>
          </p:nvSpPr>
          <p:spPr>
            <a:xfrm>
              <a:off x="8488969" y="490956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B507C8ED-A88D-F267-D80B-47A89F68D565}"/>
                </a:ext>
              </a:extLst>
            </p:cNvPr>
            <p:cNvSpPr/>
            <p:nvPr/>
          </p:nvSpPr>
          <p:spPr>
            <a:xfrm>
              <a:off x="9080261" y="5414782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4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4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1DBFB37D-077B-F4D7-C9A8-C5DC7706F0A4}"/>
                </a:ext>
              </a:extLst>
            </p:cNvPr>
            <p:cNvSpPr/>
            <p:nvPr/>
          </p:nvSpPr>
          <p:spPr>
            <a:xfrm>
              <a:off x="14118066" y="5507042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7FEF7C5B-363A-92BF-8693-4F833CAE0B19}"/>
                </a:ext>
              </a:extLst>
            </p:cNvPr>
            <p:cNvSpPr/>
            <p:nvPr/>
          </p:nvSpPr>
          <p:spPr>
            <a:xfrm>
              <a:off x="14439555" y="5770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2">
            <a:extLst>
              <a:ext uri="{FF2B5EF4-FFF2-40B4-BE49-F238E27FC236}">
                <a16:creationId xmlns:a16="http://schemas.microsoft.com/office/drawing/2014/main" id="{0E3472FA-D38E-52AA-2474-09391346E916}"/>
              </a:ext>
            </a:extLst>
          </p:cNvPr>
          <p:cNvSpPr txBox="1"/>
          <p:nvPr/>
        </p:nvSpPr>
        <p:spPr>
          <a:xfrm>
            <a:off x="2235470" y="8773781"/>
            <a:ext cx="33769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Ejecución de proyectos de I+D (PID)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43" name="object 29">
            <a:extLst>
              <a:ext uri="{FF2B5EF4-FFF2-40B4-BE49-F238E27FC236}">
                <a16:creationId xmlns:a16="http://schemas.microsoft.com/office/drawing/2014/main" id="{5454CC2C-2F96-BE43-35A7-D54A65ADD353}"/>
              </a:ext>
            </a:extLst>
          </p:cNvPr>
          <p:cNvGrpSpPr/>
          <p:nvPr/>
        </p:nvGrpSpPr>
        <p:grpSpPr>
          <a:xfrm>
            <a:off x="1001371" y="8837759"/>
            <a:ext cx="608965" cy="561975"/>
            <a:chOff x="9259485" y="5603010"/>
            <a:chExt cx="608965" cy="561975"/>
          </a:xfrm>
        </p:grpSpPr>
        <p:sp>
          <p:nvSpPr>
            <p:cNvPr id="44" name="object 30">
              <a:extLst>
                <a:ext uri="{FF2B5EF4-FFF2-40B4-BE49-F238E27FC236}">
                  <a16:creationId xmlns:a16="http://schemas.microsoft.com/office/drawing/2014/main" id="{44AFBCCA-377C-2ABF-C408-102C668AF118}"/>
                </a:ext>
              </a:extLst>
            </p:cNvPr>
            <p:cNvSpPr/>
            <p:nvPr/>
          </p:nvSpPr>
          <p:spPr>
            <a:xfrm>
              <a:off x="9400730" y="5603011"/>
              <a:ext cx="319405" cy="561975"/>
            </a:xfrm>
            <a:custGeom>
              <a:avLst/>
              <a:gdLst/>
              <a:ahLst/>
              <a:cxnLst/>
              <a:rect l="l" t="t" r="r" b="b"/>
              <a:pathLst>
                <a:path w="319404" h="561975">
                  <a:moveTo>
                    <a:pt x="169913" y="4648"/>
                  </a:moveTo>
                  <a:lnTo>
                    <a:pt x="165239" y="0"/>
                  </a:lnTo>
                  <a:lnTo>
                    <a:pt x="159473" y="0"/>
                  </a:lnTo>
                  <a:lnTo>
                    <a:pt x="153720" y="0"/>
                  </a:lnTo>
                  <a:lnTo>
                    <a:pt x="149047" y="4648"/>
                  </a:lnTo>
                  <a:lnTo>
                    <a:pt x="149047" y="107149"/>
                  </a:lnTo>
                  <a:lnTo>
                    <a:pt x="153720" y="111798"/>
                  </a:lnTo>
                  <a:lnTo>
                    <a:pt x="165239" y="111798"/>
                  </a:lnTo>
                  <a:lnTo>
                    <a:pt x="169913" y="107149"/>
                  </a:lnTo>
                  <a:lnTo>
                    <a:pt x="169913" y="4648"/>
                  </a:lnTo>
                  <a:close/>
                </a:path>
                <a:path w="319404" h="561975">
                  <a:moveTo>
                    <a:pt x="318960" y="297268"/>
                  </a:moveTo>
                  <a:lnTo>
                    <a:pt x="310807" y="247218"/>
                  </a:lnTo>
                  <a:lnTo>
                    <a:pt x="298094" y="222834"/>
                  </a:lnTo>
                  <a:lnTo>
                    <a:pt x="298094" y="297268"/>
                  </a:lnTo>
                  <a:lnTo>
                    <a:pt x="290652" y="341706"/>
                  </a:lnTo>
                  <a:lnTo>
                    <a:pt x="269773" y="380593"/>
                  </a:lnTo>
                  <a:lnTo>
                    <a:pt x="237718" y="410997"/>
                  </a:lnTo>
                  <a:lnTo>
                    <a:pt x="209537" y="424065"/>
                  </a:lnTo>
                  <a:lnTo>
                    <a:pt x="209537" y="479666"/>
                  </a:lnTo>
                  <a:lnTo>
                    <a:pt x="207632" y="479666"/>
                  </a:lnTo>
                  <a:lnTo>
                    <a:pt x="207632" y="477774"/>
                  </a:lnTo>
                  <a:lnTo>
                    <a:pt x="209537" y="479666"/>
                  </a:lnTo>
                  <a:lnTo>
                    <a:pt x="209537" y="424065"/>
                  </a:lnTo>
                  <a:lnTo>
                    <a:pt x="196672" y="430022"/>
                  </a:lnTo>
                  <a:lnTo>
                    <a:pt x="192163" y="431266"/>
                  </a:lnTo>
                  <a:lnTo>
                    <a:pt x="189039" y="435356"/>
                  </a:lnTo>
                  <a:lnTo>
                    <a:pt x="189039" y="475373"/>
                  </a:lnTo>
                  <a:lnTo>
                    <a:pt x="205219" y="475373"/>
                  </a:lnTo>
                  <a:lnTo>
                    <a:pt x="205714" y="475869"/>
                  </a:lnTo>
                  <a:lnTo>
                    <a:pt x="205701" y="530313"/>
                  </a:lnTo>
                  <a:lnTo>
                    <a:pt x="205219" y="530796"/>
                  </a:lnTo>
                  <a:lnTo>
                    <a:pt x="189039" y="530796"/>
                  </a:lnTo>
                  <a:lnTo>
                    <a:pt x="189039" y="541197"/>
                  </a:lnTo>
                  <a:lnTo>
                    <a:pt x="129921" y="541197"/>
                  </a:lnTo>
                  <a:lnTo>
                    <a:pt x="129921" y="530796"/>
                  </a:lnTo>
                  <a:lnTo>
                    <a:pt x="113728" y="530796"/>
                  </a:lnTo>
                  <a:lnTo>
                    <a:pt x="113233" y="530313"/>
                  </a:lnTo>
                  <a:lnTo>
                    <a:pt x="129921" y="530313"/>
                  </a:lnTo>
                  <a:lnTo>
                    <a:pt x="129921" y="530796"/>
                  </a:lnTo>
                  <a:lnTo>
                    <a:pt x="189039" y="530796"/>
                  </a:lnTo>
                  <a:lnTo>
                    <a:pt x="189039" y="530313"/>
                  </a:lnTo>
                  <a:lnTo>
                    <a:pt x="205701" y="530313"/>
                  </a:lnTo>
                  <a:lnTo>
                    <a:pt x="205701" y="475869"/>
                  </a:lnTo>
                  <a:lnTo>
                    <a:pt x="189039" y="475869"/>
                  </a:lnTo>
                  <a:lnTo>
                    <a:pt x="189039" y="496100"/>
                  </a:lnTo>
                  <a:lnTo>
                    <a:pt x="189039" y="510044"/>
                  </a:lnTo>
                  <a:lnTo>
                    <a:pt x="129921" y="510057"/>
                  </a:lnTo>
                  <a:lnTo>
                    <a:pt x="129921" y="496125"/>
                  </a:lnTo>
                  <a:lnTo>
                    <a:pt x="189039" y="496100"/>
                  </a:lnTo>
                  <a:lnTo>
                    <a:pt x="189039" y="475869"/>
                  </a:lnTo>
                  <a:lnTo>
                    <a:pt x="189039" y="475373"/>
                  </a:lnTo>
                  <a:lnTo>
                    <a:pt x="129921" y="475373"/>
                  </a:lnTo>
                  <a:lnTo>
                    <a:pt x="129921" y="475869"/>
                  </a:lnTo>
                  <a:lnTo>
                    <a:pt x="113220" y="475869"/>
                  </a:lnTo>
                  <a:lnTo>
                    <a:pt x="113728" y="475373"/>
                  </a:lnTo>
                  <a:lnTo>
                    <a:pt x="129921" y="475373"/>
                  </a:lnTo>
                  <a:lnTo>
                    <a:pt x="129921" y="435356"/>
                  </a:lnTo>
                  <a:lnTo>
                    <a:pt x="126796" y="431266"/>
                  </a:lnTo>
                  <a:lnTo>
                    <a:pt x="122275" y="430022"/>
                  </a:lnTo>
                  <a:lnTo>
                    <a:pt x="111340" y="424954"/>
                  </a:lnTo>
                  <a:lnTo>
                    <a:pt x="111340" y="526503"/>
                  </a:lnTo>
                  <a:lnTo>
                    <a:pt x="111340" y="528421"/>
                  </a:lnTo>
                  <a:lnTo>
                    <a:pt x="109423" y="526503"/>
                  </a:lnTo>
                  <a:lnTo>
                    <a:pt x="111340" y="526503"/>
                  </a:lnTo>
                  <a:lnTo>
                    <a:pt x="111340" y="424954"/>
                  </a:lnTo>
                  <a:lnTo>
                    <a:pt x="111328" y="477761"/>
                  </a:lnTo>
                  <a:lnTo>
                    <a:pt x="111328" y="479666"/>
                  </a:lnTo>
                  <a:lnTo>
                    <a:pt x="109410" y="479666"/>
                  </a:lnTo>
                  <a:lnTo>
                    <a:pt x="111328" y="477761"/>
                  </a:lnTo>
                  <a:lnTo>
                    <a:pt x="111328" y="424954"/>
                  </a:lnTo>
                  <a:lnTo>
                    <a:pt x="81241" y="410997"/>
                  </a:lnTo>
                  <a:lnTo>
                    <a:pt x="49174" y="380593"/>
                  </a:lnTo>
                  <a:lnTo>
                    <a:pt x="28308" y="341706"/>
                  </a:lnTo>
                  <a:lnTo>
                    <a:pt x="20866" y="297268"/>
                  </a:lnTo>
                  <a:lnTo>
                    <a:pt x="27940" y="253758"/>
                  </a:lnTo>
                  <a:lnTo>
                    <a:pt x="47637" y="215950"/>
                  </a:lnTo>
                  <a:lnTo>
                    <a:pt x="77660" y="186105"/>
                  </a:lnTo>
                  <a:lnTo>
                    <a:pt x="115709" y="166522"/>
                  </a:lnTo>
                  <a:lnTo>
                    <a:pt x="159473" y="159486"/>
                  </a:lnTo>
                  <a:lnTo>
                    <a:pt x="203250" y="166522"/>
                  </a:lnTo>
                  <a:lnTo>
                    <a:pt x="241287" y="186105"/>
                  </a:lnTo>
                  <a:lnTo>
                    <a:pt x="271310" y="215950"/>
                  </a:lnTo>
                  <a:lnTo>
                    <a:pt x="291020" y="253758"/>
                  </a:lnTo>
                  <a:lnTo>
                    <a:pt x="298094" y="297268"/>
                  </a:lnTo>
                  <a:lnTo>
                    <a:pt x="298094" y="222834"/>
                  </a:lnTo>
                  <a:lnTo>
                    <a:pt x="288137" y="203720"/>
                  </a:lnTo>
                  <a:lnTo>
                    <a:pt x="253606" y="169379"/>
                  </a:lnTo>
                  <a:lnTo>
                    <a:pt x="234378" y="159486"/>
                  </a:lnTo>
                  <a:lnTo>
                    <a:pt x="209829" y="146850"/>
                  </a:lnTo>
                  <a:lnTo>
                    <a:pt x="159473" y="138760"/>
                  </a:lnTo>
                  <a:lnTo>
                    <a:pt x="109131" y="146850"/>
                  </a:lnTo>
                  <a:lnTo>
                    <a:pt x="65354" y="169379"/>
                  </a:lnTo>
                  <a:lnTo>
                    <a:pt x="30810" y="203720"/>
                  </a:lnTo>
                  <a:lnTo>
                    <a:pt x="8140" y="247218"/>
                  </a:lnTo>
                  <a:lnTo>
                    <a:pt x="0" y="297268"/>
                  </a:lnTo>
                  <a:lnTo>
                    <a:pt x="7962" y="346570"/>
                  </a:lnTo>
                  <a:lnTo>
                    <a:pt x="30302" y="390067"/>
                  </a:lnTo>
                  <a:lnTo>
                    <a:pt x="64770" y="424764"/>
                  </a:lnTo>
                  <a:lnTo>
                    <a:pt x="109067" y="447687"/>
                  </a:lnTo>
                  <a:lnTo>
                    <a:pt x="109067" y="479666"/>
                  </a:lnTo>
                  <a:lnTo>
                    <a:pt x="109067" y="480009"/>
                  </a:lnTo>
                  <a:lnTo>
                    <a:pt x="109067" y="491058"/>
                  </a:lnTo>
                  <a:lnTo>
                    <a:pt x="111201" y="491058"/>
                  </a:lnTo>
                  <a:lnTo>
                    <a:pt x="111201" y="493598"/>
                  </a:lnTo>
                  <a:lnTo>
                    <a:pt x="109067" y="491464"/>
                  </a:lnTo>
                  <a:lnTo>
                    <a:pt x="109067" y="514705"/>
                  </a:lnTo>
                  <a:lnTo>
                    <a:pt x="111201" y="512584"/>
                  </a:lnTo>
                  <a:lnTo>
                    <a:pt x="111201" y="515112"/>
                  </a:lnTo>
                  <a:lnTo>
                    <a:pt x="109067" y="515112"/>
                  </a:lnTo>
                  <a:lnTo>
                    <a:pt x="109067" y="526148"/>
                  </a:lnTo>
                  <a:lnTo>
                    <a:pt x="109067" y="526503"/>
                  </a:lnTo>
                  <a:lnTo>
                    <a:pt x="109067" y="557288"/>
                  </a:lnTo>
                  <a:lnTo>
                    <a:pt x="113728" y="561936"/>
                  </a:lnTo>
                  <a:lnTo>
                    <a:pt x="205219" y="561936"/>
                  </a:lnTo>
                  <a:lnTo>
                    <a:pt x="209892" y="557288"/>
                  </a:lnTo>
                  <a:lnTo>
                    <a:pt x="209892" y="541197"/>
                  </a:lnTo>
                  <a:lnTo>
                    <a:pt x="209892" y="526503"/>
                  </a:lnTo>
                  <a:lnTo>
                    <a:pt x="209892" y="526148"/>
                  </a:lnTo>
                  <a:lnTo>
                    <a:pt x="209892" y="515112"/>
                  </a:lnTo>
                  <a:lnTo>
                    <a:pt x="209524" y="515112"/>
                  </a:lnTo>
                  <a:lnTo>
                    <a:pt x="209524" y="526503"/>
                  </a:lnTo>
                  <a:lnTo>
                    <a:pt x="207619" y="528408"/>
                  </a:lnTo>
                  <a:lnTo>
                    <a:pt x="207619" y="526503"/>
                  </a:lnTo>
                  <a:lnTo>
                    <a:pt x="209524" y="526503"/>
                  </a:lnTo>
                  <a:lnTo>
                    <a:pt x="209524" y="515112"/>
                  </a:lnTo>
                  <a:lnTo>
                    <a:pt x="207759" y="515112"/>
                  </a:lnTo>
                  <a:lnTo>
                    <a:pt x="207759" y="512584"/>
                  </a:lnTo>
                  <a:lnTo>
                    <a:pt x="209892" y="514705"/>
                  </a:lnTo>
                  <a:lnTo>
                    <a:pt x="209892" y="491464"/>
                  </a:lnTo>
                  <a:lnTo>
                    <a:pt x="207759" y="493598"/>
                  </a:lnTo>
                  <a:lnTo>
                    <a:pt x="207759" y="491058"/>
                  </a:lnTo>
                  <a:lnTo>
                    <a:pt x="209892" y="491058"/>
                  </a:lnTo>
                  <a:lnTo>
                    <a:pt x="209892" y="480009"/>
                  </a:lnTo>
                  <a:lnTo>
                    <a:pt x="209892" y="479666"/>
                  </a:lnTo>
                  <a:lnTo>
                    <a:pt x="209892" y="447687"/>
                  </a:lnTo>
                  <a:lnTo>
                    <a:pt x="254190" y="424764"/>
                  </a:lnTo>
                  <a:lnTo>
                    <a:pt x="288645" y="390067"/>
                  </a:lnTo>
                  <a:lnTo>
                    <a:pt x="310997" y="346570"/>
                  </a:lnTo>
                  <a:lnTo>
                    <a:pt x="318960" y="29726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31">
              <a:extLst>
                <a:ext uri="{FF2B5EF4-FFF2-40B4-BE49-F238E27FC236}">
                  <a16:creationId xmlns:a16="http://schemas.microsoft.com/office/drawing/2014/main" id="{93FCE658-D467-62A8-6948-27A1D1D4CD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6161" y="5692244"/>
              <a:ext cx="87675" cy="85116"/>
            </a:xfrm>
            <a:prstGeom prst="rect">
              <a:avLst/>
            </a:prstGeom>
          </p:spPr>
        </p:pic>
        <p:pic>
          <p:nvPicPr>
            <p:cNvPr id="46" name="object 32">
              <a:extLst>
                <a:ext uri="{FF2B5EF4-FFF2-40B4-BE49-F238E27FC236}">
                  <a16:creationId xmlns:a16="http://schemas.microsoft.com/office/drawing/2014/main" id="{F2958499-6028-844B-5E72-76AB7AC673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8171" y="5694816"/>
              <a:ext cx="87670" cy="85116"/>
            </a:xfrm>
            <a:prstGeom prst="rect">
              <a:avLst/>
            </a:prstGeom>
          </p:spPr>
        </p:pic>
        <p:sp>
          <p:nvSpPr>
            <p:cNvPr id="47" name="object 33">
              <a:extLst>
                <a:ext uri="{FF2B5EF4-FFF2-40B4-BE49-F238E27FC236}">
                  <a16:creationId xmlns:a16="http://schemas.microsoft.com/office/drawing/2014/main" id="{CF4B42D5-2F02-59EF-88B3-37D796055FDF}"/>
                </a:ext>
              </a:extLst>
            </p:cNvPr>
            <p:cNvSpPr/>
            <p:nvPr/>
          </p:nvSpPr>
          <p:spPr>
            <a:xfrm>
              <a:off x="9259481" y="5898756"/>
              <a:ext cx="608965" cy="27940"/>
            </a:xfrm>
            <a:custGeom>
              <a:avLst/>
              <a:gdLst/>
              <a:ahLst/>
              <a:cxnLst/>
              <a:rect l="l" t="t" r="r" b="b"/>
              <a:pathLst>
                <a:path w="608965" h="27939">
                  <a:moveTo>
                    <a:pt x="112471" y="11531"/>
                  </a:moveTo>
                  <a:lnTo>
                    <a:pt x="107797" y="6883"/>
                  </a:lnTo>
                  <a:lnTo>
                    <a:pt x="102031" y="6883"/>
                  </a:lnTo>
                  <a:lnTo>
                    <a:pt x="4673" y="6883"/>
                  </a:lnTo>
                  <a:lnTo>
                    <a:pt x="0" y="11531"/>
                  </a:lnTo>
                  <a:lnTo>
                    <a:pt x="0" y="22974"/>
                  </a:lnTo>
                  <a:lnTo>
                    <a:pt x="4673" y="27609"/>
                  </a:lnTo>
                  <a:lnTo>
                    <a:pt x="107797" y="27609"/>
                  </a:lnTo>
                  <a:lnTo>
                    <a:pt x="112471" y="22974"/>
                  </a:lnTo>
                  <a:lnTo>
                    <a:pt x="112471" y="11531"/>
                  </a:lnTo>
                  <a:close/>
                </a:path>
                <a:path w="608965" h="27939">
                  <a:moveTo>
                    <a:pt x="608901" y="4648"/>
                  </a:moveTo>
                  <a:lnTo>
                    <a:pt x="604227" y="0"/>
                  </a:lnTo>
                  <a:lnTo>
                    <a:pt x="598474" y="0"/>
                  </a:lnTo>
                  <a:lnTo>
                    <a:pt x="501103" y="0"/>
                  </a:lnTo>
                  <a:lnTo>
                    <a:pt x="496443" y="4648"/>
                  </a:lnTo>
                  <a:lnTo>
                    <a:pt x="496443" y="16090"/>
                  </a:lnTo>
                  <a:lnTo>
                    <a:pt x="501103" y="20739"/>
                  </a:lnTo>
                  <a:lnTo>
                    <a:pt x="604227" y="20739"/>
                  </a:lnTo>
                  <a:lnTo>
                    <a:pt x="608901" y="16090"/>
                  </a:lnTo>
                  <a:lnTo>
                    <a:pt x="608901" y="4648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06CBB50D-C77F-0825-48E6-3A2D50E3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6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9">
            <a:extLst>
              <a:ext uri="{FF2B5EF4-FFF2-40B4-BE49-F238E27FC236}">
                <a16:creationId xmlns:a16="http://schemas.microsoft.com/office/drawing/2014/main" id="{1ACCE697-AFB5-9F86-FC6E-EAA2C49843A5}"/>
              </a:ext>
            </a:extLst>
          </p:cNvPr>
          <p:cNvSpPr txBox="1">
            <a:spLocks/>
          </p:cNvSpPr>
          <p:nvPr/>
        </p:nvSpPr>
        <p:spPr>
          <a:xfrm>
            <a:off x="1065892" y="811929"/>
            <a:ext cx="1516470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200" u="sng" kern="0" dirty="0"/>
              <a:t>Ayuda a la Movilidad de Recursos Humanos (MOV) 2023</a:t>
            </a:r>
          </a:p>
        </p:txBody>
      </p:sp>
      <p:pic>
        <p:nvPicPr>
          <p:cNvPr id="46" name="object 14">
            <a:extLst>
              <a:ext uri="{FF2B5EF4-FFF2-40B4-BE49-F238E27FC236}">
                <a16:creationId xmlns:a16="http://schemas.microsoft.com/office/drawing/2014/main" id="{5040D9E5-5CC1-D915-F6E5-8DEAD365E3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pic>
        <p:nvPicPr>
          <p:cNvPr id="1026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9FE09F66-4B99-7C8B-4BBE-F35B6FA3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bject 2">
            <a:extLst>
              <a:ext uri="{FF2B5EF4-FFF2-40B4-BE49-F238E27FC236}">
                <a16:creationId xmlns:a16="http://schemas.microsoft.com/office/drawing/2014/main" id="{D91FC5B1-196B-6239-5FF4-3646807D4DB4}"/>
              </a:ext>
            </a:extLst>
          </p:cNvPr>
          <p:cNvSpPr/>
          <p:nvPr/>
        </p:nvSpPr>
        <p:spPr>
          <a:xfrm>
            <a:off x="8445450" y="5147408"/>
            <a:ext cx="8997592" cy="3009503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3" name="object 3">
            <a:extLst>
              <a:ext uri="{FF2B5EF4-FFF2-40B4-BE49-F238E27FC236}">
                <a16:creationId xmlns:a16="http://schemas.microsoft.com/office/drawing/2014/main" id="{D685F047-CF54-A6C0-02B1-79B50F501582}"/>
              </a:ext>
            </a:extLst>
          </p:cNvPr>
          <p:cNvSpPr txBox="1">
            <a:spLocks/>
          </p:cNvSpPr>
          <p:nvPr/>
        </p:nvSpPr>
        <p:spPr>
          <a:xfrm>
            <a:off x="8526771" y="6265088"/>
            <a:ext cx="8840108" cy="1551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Pymes y grandes empresas.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 o más empleados por cuanta ajena o socios cuya relación puede considerarse como laboral. A tiempo completo o equivalente.</a:t>
            </a:r>
          </a:p>
          <a:p>
            <a:pPr marL="5229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" sz="2000" b="1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empresarios individuales/autónomos</a:t>
            </a:r>
          </a:p>
        </p:txBody>
      </p:sp>
      <p:sp>
        <p:nvSpPr>
          <p:cNvPr id="94" name="object 8">
            <a:extLst>
              <a:ext uri="{FF2B5EF4-FFF2-40B4-BE49-F238E27FC236}">
                <a16:creationId xmlns:a16="http://schemas.microsoft.com/office/drawing/2014/main" id="{15823166-9A5D-6FFC-5366-5CF64EB373E5}"/>
              </a:ext>
            </a:extLst>
          </p:cNvPr>
          <p:cNvSpPr/>
          <p:nvPr/>
        </p:nvSpPr>
        <p:spPr>
          <a:xfrm>
            <a:off x="8445450" y="5018427"/>
            <a:ext cx="8997592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5" name="object 9">
            <a:extLst>
              <a:ext uri="{FF2B5EF4-FFF2-40B4-BE49-F238E27FC236}">
                <a16:creationId xmlns:a16="http://schemas.microsoft.com/office/drawing/2014/main" id="{1B8F19AA-6A93-5854-2AD5-B145F3E7A147}"/>
              </a:ext>
            </a:extLst>
          </p:cNvPr>
          <p:cNvSpPr txBox="1"/>
          <p:nvPr/>
        </p:nvSpPr>
        <p:spPr>
          <a:xfrm>
            <a:off x="9120823" y="5370878"/>
            <a:ext cx="45899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alt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los beneficiarios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8" name="object 12">
            <a:extLst>
              <a:ext uri="{FF2B5EF4-FFF2-40B4-BE49-F238E27FC236}">
                <a16:creationId xmlns:a16="http://schemas.microsoft.com/office/drawing/2014/main" id="{C638891C-691B-F955-7BBE-8DB5880409CE}"/>
              </a:ext>
            </a:extLst>
          </p:cNvPr>
          <p:cNvSpPr/>
          <p:nvPr/>
        </p:nvSpPr>
        <p:spPr>
          <a:xfrm>
            <a:off x="8534400" y="1843585"/>
            <a:ext cx="8908642" cy="283472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8">
            <a:extLst>
              <a:ext uri="{FF2B5EF4-FFF2-40B4-BE49-F238E27FC236}">
                <a16:creationId xmlns:a16="http://schemas.microsoft.com/office/drawing/2014/main" id="{EA1E1A35-B888-8C33-79ED-C8028ED15B30}"/>
              </a:ext>
            </a:extLst>
          </p:cNvPr>
          <p:cNvSpPr txBox="1"/>
          <p:nvPr/>
        </p:nvSpPr>
        <p:spPr>
          <a:xfrm>
            <a:off x="8915400" y="2041812"/>
            <a:ext cx="8077200" cy="21226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0"/>
              </a:spcBef>
            </a:pPr>
            <a:r>
              <a:rPr lang="es-ES" sz="2400" spc="110" dirty="0">
                <a:solidFill>
                  <a:srgbClr val="181818"/>
                </a:solidFill>
                <a:latin typeface="Tahoma"/>
                <a:cs typeface="Tahoma"/>
              </a:rPr>
              <a:t>Concesión de subvenciones para favorecer la movilidad de recursos humanos entre las empresas y los centros de generación y transferencia de conocimiento.</a:t>
            </a:r>
          </a:p>
          <a:p>
            <a:pPr marL="12700" marR="5080">
              <a:lnSpc>
                <a:spcPct val="115900"/>
              </a:lnSpc>
              <a:spcBef>
                <a:spcPts val="90"/>
              </a:spcBef>
            </a:pPr>
            <a:r>
              <a:rPr lang="es-ES" sz="2400" spc="110" dirty="0">
                <a:solidFill>
                  <a:srgbClr val="181818"/>
                </a:solidFill>
                <a:latin typeface="Tahoma"/>
                <a:cs typeface="Tahoma"/>
              </a:rPr>
              <a:t>Para proyectos de </a:t>
            </a:r>
            <a:r>
              <a:rPr lang="es-ES" sz="2400" b="1" u="sng" spc="110" dirty="0">
                <a:solidFill>
                  <a:srgbClr val="181818"/>
                </a:solidFill>
                <a:latin typeface="Tahoma"/>
                <a:cs typeface="Tahoma"/>
              </a:rPr>
              <a:t>Investigación Industrial.</a:t>
            </a:r>
            <a:endParaRPr sz="2400" b="1" u="sng" dirty="0">
              <a:latin typeface="Tahoma"/>
              <a:cs typeface="Tahoma"/>
            </a:endParaRPr>
          </a:p>
        </p:txBody>
      </p:sp>
      <p:grpSp>
        <p:nvGrpSpPr>
          <p:cNvPr id="2" name="object 23">
            <a:extLst>
              <a:ext uri="{FF2B5EF4-FFF2-40B4-BE49-F238E27FC236}">
                <a16:creationId xmlns:a16="http://schemas.microsoft.com/office/drawing/2014/main" id="{ADAEB243-D30F-9165-E852-5F76D9ED8F96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7306023"/>
            <a:chExt cx="6991350" cy="1952625"/>
          </a:xfrm>
        </p:grpSpPr>
        <p:sp>
          <p:nvSpPr>
            <p:cNvPr id="3" name="object 24">
              <a:extLst>
                <a:ext uri="{FF2B5EF4-FFF2-40B4-BE49-F238E27FC236}">
                  <a16:creationId xmlns:a16="http://schemas.microsoft.com/office/drawing/2014/main" id="{E420F158-9CA7-D8D2-CC01-DAE6D1E3C280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5">
              <a:extLst>
                <a:ext uri="{FF2B5EF4-FFF2-40B4-BE49-F238E27FC236}">
                  <a16:creationId xmlns:a16="http://schemas.microsoft.com/office/drawing/2014/main" id="{2082CB61-CC24-42D5-B36C-4A7EDBA6F7C3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AB022EA5-17BA-D385-985A-19E3A11FA466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3AB423A1-3D79-C88F-A04E-748A57AD7150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8">
            <a:extLst>
              <a:ext uri="{FF2B5EF4-FFF2-40B4-BE49-F238E27FC236}">
                <a16:creationId xmlns:a16="http://schemas.microsoft.com/office/drawing/2014/main" id="{743EF391-9040-2437-A4DE-30C76E521B93}"/>
              </a:ext>
            </a:extLst>
          </p:cNvPr>
          <p:cNvSpPr txBox="1"/>
          <p:nvPr/>
        </p:nvSpPr>
        <p:spPr>
          <a:xfrm>
            <a:off x="2127392" y="8910778"/>
            <a:ext cx="346364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Movilidad de RRHH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8" name="object 34">
            <a:extLst>
              <a:ext uri="{FF2B5EF4-FFF2-40B4-BE49-F238E27FC236}">
                <a16:creationId xmlns:a16="http://schemas.microsoft.com/office/drawing/2014/main" id="{177CB156-7766-1BA1-DE05-6D56FBB9C3D7}"/>
              </a:ext>
            </a:extLst>
          </p:cNvPr>
          <p:cNvGrpSpPr/>
          <p:nvPr/>
        </p:nvGrpSpPr>
        <p:grpSpPr>
          <a:xfrm>
            <a:off x="1101369" y="8873035"/>
            <a:ext cx="514984" cy="514984"/>
            <a:chOff x="9354980" y="8025366"/>
            <a:chExt cx="514984" cy="514984"/>
          </a:xfrm>
        </p:grpSpPr>
        <p:sp>
          <p:nvSpPr>
            <p:cNvPr id="9" name="object 35">
              <a:extLst>
                <a:ext uri="{FF2B5EF4-FFF2-40B4-BE49-F238E27FC236}">
                  <a16:creationId xmlns:a16="http://schemas.microsoft.com/office/drawing/2014/main" id="{8227DB63-E7D1-963B-5327-F20A0416A6B3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36">
              <a:extLst>
                <a:ext uri="{FF2B5EF4-FFF2-40B4-BE49-F238E27FC236}">
                  <a16:creationId xmlns:a16="http://schemas.microsoft.com/office/drawing/2014/main" id="{53CF207B-52E1-0DB6-BE55-13D0728FEE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11" name="object 37">
              <a:extLst>
                <a:ext uri="{FF2B5EF4-FFF2-40B4-BE49-F238E27FC236}">
                  <a16:creationId xmlns:a16="http://schemas.microsoft.com/office/drawing/2014/main" id="{07D346D7-6180-D572-340A-F40D9FED8FF5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8">
              <a:extLst>
                <a:ext uri="{FF2B5EF4-FFF2-40B4-BE49-F238E27FC236}">
                  <a16:creationId xmlns:a16="http://schemas.microsoft.com/office/drawing/2014/main" id="{004AFF95-D95D-55C8-BBE5-A116CE59DC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pic>
        <p:nvPicPr>
          <p:cNvPr id="13" name="object 8">
            <a:extLst>
              <a:ext uri="{FF2B5EF4-FFF2-40B4-BE49-F238E27FC236}">
                <a16:creationId xmlns:a16="http://schemas.microsoft.com/office/drawing/2014/main" id="{6A1E804A-B2D4-8F51-0C7C-55E35AB62F0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843" y="2193646"/>
            <a:ext cx="4969330" cy="4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14">
            <a:extLst>
              <a:ext uri="{FF2B5EF4-FFF2-40B4-BE49-F238E27FC236}">
                <a16:creationId xmlns:a16="http://schemas.microsoft.com/office/drawing/2014/main" id="{5040D9E5-5CC1-D915-F6E5-8DEAD365E3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59" name="object 2">
            <a:extLst>
              <a:ext uri="{FF2B5EF4-FFF2-40B4-BE49-F238E27FC236}">
                <a16:creationId xmlns:a16="http://schemas.microsoft.com/office/drawing/2014/main" id="{831382DC-E533-9DCE-7FF1-D655F0018D4C}"/>
              </a:ext>
            </a:extLst>
          </p:cNvPr>
          <p:cNvSpPr/>
          <p:nvPr/>
        </p:nvSpPr>
        <p:spPr>
          <a:xfrm>
            <a:off x="449849" y="495300"/>
            <a:ext cx="5162550" cy="202253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CD17B5EC-B9CE-743B-302C-64A78AB5C6D0}"/>
              </a:ext>
            </a:extLst>
          </p:cNvPr>
          <p:cNvSpPr/>
          <p:nvPr/>
        </p:nvSpPr>
        <p:spPr>
          <a:xfrm>
            <a:off x="449849" y="2715309"/>
            <a:ext cx="5162550" cy="2022535"/>
          </a:xfrm>
          <a:custGeom>
            <a:avLst/>
            <a:gdLst/>
            <a:ahLst/>
            <a:cxnLst/>
            <a:rect l="l" t="t" r="r" b="b"/>
            <a:pathLst>
              <a:path w="5162550" h="3638550">
                <a:moveTo>
                  <a:pt x="4794618" y="3638536"/>
                </a:moveTo>
                <a:lnTo>
                  <a:pt x="367931" y="3638536"/>
                </a:lnTo>
                <a:lnTo>
                  <a:pt x="321870" y="3635658"/>
                </a:lnTo>
                <a:lnTo>
                  <a:pt x="277491" y="3627258"/>
                </a:lnTo>
                <a:lnTo>
                  <a:pt x="235141" y="3613685"/>
                </a:lnTo>
                <a:lnTo>
                  <a:pt x="195171" y="3595287"/>
                </a:lnTo>
                <a:lnTo>
                  <a:pt x="157927" y="3572414"/>
                </a:lnTo>
                <a:lnTo>
                  <a:pt x="123760" y="3545414"/>
                </a:lnTo>
                <a:lnTo>
                  <a:pt x="93017" y="3514637"/>
                </a:lnTo>
                <a:lnTo>
                  <a:pt x="66048" y="3480432"/>
                </a:lnTo>
                <a:lnTo>
                  <a:pt x="43200" y="3443147"/>
                </a:lnTo>
                <a:lnTo>
                  <a:pt x="24823" y="3403131"/>
                </a:lnTo>
                <a:lnTo>
                  <a:pt x="11264" y="3360735"/>
                </a:lnTo>
                <a:lnTo>
                  <a:pt x="2874" y="3316305"/>
                </a:lnTo>
                <a:lnTo>
                  <a:pt x="0" y="3270193"/>
                </a:lnTo>
                <a:lnTo>
                  <a:pt x="0" y="368343"/>
                </a:lnTo>
                <a:lnTo>
                  <a:pt x="2874" y="322230"/>
                </a:lnTo>
                <a:lnTo>
                  <a:pt x="11264" y="277801"/>
                </a:lnTo>
                <a:lnTo>
                  <a:pt x="24823" y="235404"/>
                </a:lnTo>
                <a:lnTo>
                  <a:pt x="43200" y="195389"/>
                </a:lnTo>
                <a:lnTo>
                  <a:pt x="66048" y="158104"/>
                </a:lnTo>
                <a:lnTo>
                  <a:pt x="93017" y="123898"/>
                </a:lnTo>
                <a:lnTo>
                  <a:pt x="123760" y="93121"/>
                </a:lnTo>
                <a:lnTo>
                  <a:pt x="157927" y="66121"/>
                </a:lnTo>
                <a:lnTo>
                  <a:pt x="195171" y="43248"/>
                </a:lnTo>
                <a:lnTo>
                  <a:pt x="235141" y="24850"/>
                </a:lnTo>
                <a:lnTo>
                  <a:pt x="277491" y="11277"/>
                </a:lnTo>
                <a:lnTo>
                  <a:pt x="321870" y="2877"/>
                </a:lnTo>
                <a:lnTo>
                  <a:pt x="367931" y="0"/>
                </a:lnTo>
                <a:lnTo>
                  <a:pt x="4794618" y="0"/>
                </a:lnTo>
                <a:lnTo>
                  <a:pt x="4840679" y="2877"/>
                </a:lnTo>
                <a:lnTo>
                  <a:pt x="4885059" y="11277"/>
                </a:lnTo>
                <a:lnTo>
                  <a:pt x="4927408" y="24850"/>
                </a:lnTo>
                <a:lnTo>
                  <a:pt x="4967379" y="43248"/>
                </a:lnTo>
                <a:lnTo>
                  <a:pt x="5004622" y="66121"/>
                </a:lnTo>
                <a:lnTo>
                  <a:pt x="5038789" y="93121"/>
                </a:lnTo>
                <a:lnTo>
                  <a:pt x="5069532" y="123898"/>
                </a:lnTo>
                <a:lnTo>
                  <a:pt x="5096502" y="158104"/>
                </a:lnTo>
                <a:lnTo>
                  <a:pt x="5119349" y="195389"/>
                </a:lnTo>
                <a:lnTo>
                  <a:pt x="5137727" y="235404"/>
                </a:lnTo>
                <a:lnTo>
                  <a:pt x="5151285" y="277801"/>
                </a:lnTo>
                <a:lnTo>
                  <a:pt x="5159675" y="322230"/>
                </a:lnTo>
                <a:lnTo>
                  <a:pt x="5162550" y="368343"/>
                </a:lnTo>
                <a:lnTo>
                  <a:pt x="5162550" y="3270193"/>
                </a:lnTo>
                <a:lnTo>
                  <a:pt x="5159675" y="3316305"/>
                </a:lnTo>
                <a:lnTo>
                  <a:pt x="5151285" y="3360735"/>
                </a:lnTo>
                <a:lnTo>
                  <a:pt x="5137727" y="3403131"/>
                </a:lnTo>
                <a:lnTo>
                  <a:pt x="5119349" y="3443147"/>
                </a:lnTo>
                <a:lnTo>
                  <a:pt x="5096502" y="3480432"/>
                </a:lnTo>
                <a:lnTo>
                  <a:pt x="5069532" y="3514637"/>
                </a:lnTo>
                <a:lnTo>
                  <a:pt x="5038789" y="3545414"/>
                </a:lnTo>
                <a:lnTo>
                  <a:pt x="5004622" y="3572414"/>
                </a:lnTo>
                <a:lnTo>
                  <a:pt x="4967379" y="3595287"/>
                </a:lnTo>
                <a:lnTo>
                  <a:pt x="4927408" y="3613685"/>
                </a:lnTo>
                <a:lnTo>
                  <a:pt x="4885059" y="3627258"/>
                </a:lnTo>
                <a:lnTo>
                  <a:pt x="4840679" y="3635658"/>
                </a:lnTo>
                <a:lnTo>
                  <a:pt x="4794618" y="363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80DA18C2-31DE-7C30-4A81-DDA16C83E5A1}"/>
              </a:ext>
            </a:extLst>
          </p:cNvPr>
          <p:cNvSpPr txBox="1"/>
          <p:nvPr/>
        </p:nvSpPr>
        <p:spPr>
          <a:xfrm>
            <a:off x="767176" y="935342"/>
            <a:ext cx="45278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 1</a:t>
            </a:r>
          </a:p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Estancias de personal de la empresa en un centro de generación y transferencia de conocimiento</a:t>
            </a:r>
          </a:p>
        </p:txBody>
      </p:sp>
      <p:sp>
        <p:nvSpPr>
          <p:cNvPr id="62" name="object 18">
            <a:extLst>
              <a:ext uri="{FF2B5EF4-FFF2-40B4-BE49-F238E27FC236}">
                <a16:creationId xmlns:a16="http://schemas.microsoft.com/office/drawing/2014/main" id="{23A40DBB-0979-FC1A-00B7-5ACF4DB10A53}"/>
              </a:ext>
            </a:extLst>
          </p:cNvPr>
          <p:cNvSpPr txBox="1"/>
          <p:nvPr/>
        </p:nvSpPr>
        <p:spPr>
          <a:xfrm>
            <a:off x="793729" y="3072514"/>
            <a:ext cx="4474789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 2</a:t>
            </a:r>
          </a:p>
          <a:p>
            <a:pPr marL="0" lvl="2">
              <a:spcBef>
                <a:spcPct val="0"/>
              </a:spcBef>
              <a:buClr>
                <a:schemeClr val="accent2"/>
              </a:buClr>
            </a:pPr>
            <a:r>
              <a:rPr lang="es-ES_tradnl" altLang="es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Estancias en la empresa de personal procedente de un centro de generación y transferencia de conocimiento</a:t>
            </a:r>
          </a:p>
        </p:txBody>
      </p:sp>
      <p:pic>
        <p:nvPicPr>
          <p:cNvPr id="1026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9FE09F66-4B99-7C8B-4BBE-F35B6FA3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lecha: a la derecha 85">
            <a:extLst>
              <a:ext uri="{FF2B5EF4-FFF2-40B4-BE49-F238E27FC236}">
                <a16:creationId xmlns:a16="http://schemas.microsoft.com/office/drawing/2014/main" id="{AE2DA92F-ACE9-5012-061B-FDF37CE50C0A}"/>
              </a:ext>
            </a:extLst>
          </p:cNvPr>
          <p:cNvSpPr/>
          <p:nvPr/>
        </p:nvSpPr>
        <p:spPr>
          <a:xfrm>
            <a:off x="5804789" y="1245428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5675DA59-E15A-BABE-6831-9BB7BED774B1}"/>
              </a:ext>
            </a:extLst>
          </p:cNvPr>
          <p:cNvSpPr/>
          <p:nvPr/>
        </p:nvSpPr>
        <p:spPr>
          <a:xfrm>
            <a:off x="5804789" y="3414530"/>
            <a:ext cx="1281656" cy="5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object 9">
            <a:extLst>
              <a:ext uri="{FF2B5EF4-FFF2-40B4-BE49-F238E27FC236}">
                <a16:creationId xmlns:a16="http://schemas.microsoft.com/office/drawing/2014/main" id="{91682779-4A7F-58B6-4A0F-378FE68E8A6A}"/>
              </a:ext>
            </a:extLst>
          </p:cNvPr>
          <p:cNvSpPr/>
          <p:nvPr/>
        </p:nvSpPr>
        <p:spPr>
          <a:xfrm>
            <a:off x="11734800" y="4838700"/>
            <a:ext cx="5511437" cy="3645066"/>
          </a:xfrm>
          <a:custGeom>
            <a:avLst/>
            <a:gdLst/>
            <a:ahLst/>
            <a:cxnLst/>
            <a:rect l="l" t="t" r="r" b="b"/>
            <a:pathLst>
              <a:path w="9648825" h="2886075">
                <a:moveTo>
                  <a:pt x="9280822" y="2886074"/>
                </a:moveTo>
                <a:lnTo>
                  <a:pt x="367824" y="2886074"/>
                </a:lnTo>
                <a:lnTo>
                  <a:pt x="321777" y="2883202"/>
                </a:lnTo>
                <a:lnTo>
                  <a:pt x="277410" y="2874817"/>
                </a:lnTo>
                <a:lnTo>
                  <a:pt x="235073" y="2861267"/>
                </a:lnTo>
                <a:lnTo>
                  <a:pt x="195114" y="2842902"/>
                </a:lnTo>
                <a:lnTo>
                  <a:pt x="157881" y="2820069"/>
                </a:lnTo>
                <a:lnTo>
                  <a:pt x="123724" y="2793117"/>
                </a:lnTo>
                <a:lnTo>
                  <a:pt x="92990" y="2762394"/>
                </a:lnTo>
                <a:lnTo>
                  <a:pt x="66028" y="2728249"/>
                </a:lnTo>
                <a:lnTo>
                  <a:pt x="43187" y="2691030"/>
                </a:lnTo>
                <a:lnTo>
                  <a:pt x="24815" y="2651085"/>
                </a:lnTo>
                <a:lnTo>
                  <a:pt x="11261" y="2608763"/>
                </a:lnTo>
                <a:lnTo>
                  <a:pt x="2873" y="2564412"/>
                </a:lnTo>
                <a:lnTo>
                  <a:pt x="0" y="2518381"/>
                </a:lnTo>
                <a:lnTo>
                  <a:pt x="0" y="367693"/>
                </a:lnTo>
                <a:lnTo>
                  <a:pt x="2873" y="321662"/>
                </a:lnTo>
                <a:lnTo>
                  <a:pt x="11261" y="277311"/>
                </a:lnTo>
                <a:lnTo>
                  <a:pt x="24815" y="234989"/>
                </a:lnTo>
                <a:lnTo>
                  <a:pt x="43187" y="195044"/>
                </a:lnTo>
                <a:lnTo>
                  <a:pt x="66028" y="157825"/>
                </a:lnTo>
                <a:lnTo>
                  <a:pt x="92990" y="123680"/>
                </a:lnTo>
                <a:lnTo>
                  <a:pt x="123724" y="92957"/>
                </a:lnTo>
                <a:lnTo>
                  <a:pt x="157881" y="66005"/>
                </a:lnTo>
                <a:lnTo>
                  <a:pt x="195114" y="43172"/>
                </a:lnTo>
                <a:lnTo>
                  <a:pt x="235073" y="24807"/>
                </a:lnTo>
                <a:lnTo>
                  <a:pt x="277410" y="11257"/>
                </a:lnTo>
                <a:lnTo>
                  <a:pt x="321777" y="2872"/>
                </a:lnTo>
                <a:lnTo>
                  <a:pt x="367824" y="0"/>
                </a:lnTo>
                <a:lnTo>
                  <a:pt x="9280822" y="0"/>
                </a:lnTo>
                <a:lnTo>
                  <a:pt x="9326870" y="2872"/>
                </a:lnTo>
                <a:lnTo>
                  <a:pt x="9371237" y="11257"/>
                </a:lnTo>
                <a:lnTo>
                  <a:pt x="9413574" y="24807"/>
                </a:lnTo>
                <a:lnTo>
                  <a:pt x="9453533" y="43172"/>
                </a:lnTo>
                <a:lnTo>
                  <a:pt x="9490765" y="66005"/>
                </a:lnTo>
                <a:lnTo>
                  <a:pt x="9524923" y="92957"/>
                </a:lnTo>
                <a:lnTo>
                  <a:pt x="9555656" y="123680"/>
                </a:lnTo>
                <a:lnTo>
                  <a:pt x="9582618" y="157825"/>
                </a:lnTo>
                <a:lnTo>
                  <a:pt x="9605459" y="195044"/>
                </a:lnTo>
                <a:lnTo>
                  <a:pt x="9623831" y="234989"/>
                </a:lnTo>
                <a:lnTo>
                  <a:pt x="9637385" y="277311"/>
                </a:lnTo>
                <a:lnTo>
                  <a:pt x="9645773" y="321662"/>
                </a:lnTo>
                <a:lnTo>
                  <a:pt x="9648647" y="367693"/>
                </a:lnTo>
                <a:lnTo>
                  <a:pt x="9648647" y="2518381"/>
                </a:lnTo>
                <a:lnTo>
                  <a:pt x="9645773" y="2564412"/>
                </a:lnTo>
                <a:lnTo>
                  <a:pt x="9637385" y="2608763"/>
                </a:lnTo>
                <a:lnTo>
                  <a:pt x="9623831" y="2651085"/>
                </a:lnTo>
                <a:lnTo>
                  <a:pt x="9605459" y="2691030"/>
                </a:lnTo>
                <a:lnTo>
                  <a:pt x="9582618" y="2728249"/>
                </a:lnTo>
                <a:lnTo>
                  <a:pt x="9555656" y="2762394"/>
                </a:lnTo>
                <a:lnTo>
                  <a:pt x="9524923" y="2793117"/>
                </a:lnTo>
                <a:lnTo>
                  <a:pt x="9490765" y="2820069"/>
                </a:lnTo>
                <a:lnTo>
                  <a:pt x="9453533" y="2842902"/>
                </a:lnTo>
                <a:lnTo>
                  <a:pt x="9413574" y="2861267"/>
                </a:lnTo>
                <a:lnTo>
                  <a:pt x="9371237" y="2874817"/>
                </a:lnTo>
                <a:lnTo>
                  <a:pt x="9326870" y="2883202"/>
                </a:lnTo>
                <a:lnTo>
                  <a:pt x="9280822" y="28860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id="{6FD1994F-6A35-5334-D430-B753206CC07D}"/>
              </a:ext>
            </a:extLst>
          </p:cNvPr>
          <p:cNvSpPr txBox="1"/>
          <p:nvPr/>
        </p:nvSpPr>
        <p:spPr>
          <a:xfrm>
            <a:off x="11936575" y="5133828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Públicos de Investigación</a:t>
            </a:r>
          </a:p>
        </p:txBody>
      </p:sp>
      <p:sp>
        <p:nvSpPr>
          <p:cNvPr id="90" name="object 17">
            <a:extLst>
              <a:ext uri="{FF2B5EF4-FFF2-40B4-BE49-F238E27FC236}">
                <a16:creationId xmlns:a16="http://schemas.microsoft.com/office/drawing/2014/main" id="{FAC897A7-1E20-4A2C-FFEC-320B9A5E75B6}"/>
              </a:ext>
            </a:extLst>
          </p:cNvPr>
          <p:cNvSpPr txBox="1"/>
          <p:nvPr/>
        </p:nvSpPr>
        <p:spPr>
          <a:xfrm>
            <a:off x="11947461" y="6012214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Universidades privadas</a:t>
            </a:r>
          </a:p>
        </p:txBody>
      </p:sp>
      <p:sp>
        <p:nvSpPr>
          <p:cNvPr id="91" name="object 17">
            <a:extLst>
              <a:ext uri="{FF2B5EF4-FFF2-40B4-BE49-F238E27FC236}">
                <a16:creationId xmlns:a16="http://schemas.microsoft.com/office/drawing/2014/main" id="{D21F6EF8-054D-4D27-7CBD-85A7568C0DD7}"/>
              </a:ext>
            </a:extLst>
          </p:cNvPr>
          <p:cNvSpPr txBox="1"/>
          <p:nvPr/>
        </p:nvSpPr>
        <p:spPr>
          <a:xfrm>
            <a:off x="11936575" y="5588826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Tecnológicos</a:t>
            </a: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AE696AE6-E5D0-C0C8-B359-63350CD88311}"/>
              </a:ext>
            </a:extLst>
          </p:cNvPr>
          <p:cNvSpPr/>
          <p:nvPr/>
        </p:nvSpPr>
        <p:spPr>
          <a:xfrm>
            <a:off x="623344" y="5521761"/>
            <a:ext cx="55626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Proyectos viables técnica, económica y financieramente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80DB81-5C30-9E61-D7F5-65DBCA417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22038"/>
          <a:stretch/>
        </p:blipFill>
        <p:spPr bwMode="auto">
          <a:xfrm>
            <a:off x="6626455" y="5915398"/>
            <a:ext cx="4398037" cy="12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23">
            <a:extLst>
              <a:ext uri="{FF2B5EF4-FFF2-40B4-BE49-F238E27FC236}">
                <a16:creationId xmlns:a16="http://schemas.microsoft.com/office/drawing/2014/main" id="{46EFADFA-140B-305B-13D7-CFC9ABF6AE5E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7306023"/>
            <a:chExt cx="6991350" cy="1952625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50870211-5800-E7B0-FB58-6711531018A6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34776BB5-B9F1-B1B3-CE70-511FB98E30FB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5FC81F1A-4E0B-A7CF-E0B9-80E870179CB3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7">
              <a:extLst>
                <a:ext uri="{FF2B5EF4-FFF2-40B4-BE49-F238E27FC236}">
                  <a16:creationId xmlns:a16="http://schemas.microsoft.com/office/drawing/2014/main" id="{3AC8C633-6554-CA99-6066-8EC0D650EE0B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8">
            <a:extLst>
              <a:ext uri="{FF2B5EF4-FFF2-40B4-BE49-F238E27FC236}">
                <a16:creationId xmlns:a16="http://schemas.microsoft.com/office/drawing/2014/main" id="{69CDD90D-1ED4-F122-D9E6-93A02FDA5FD7}"/>
              </a:ext>
            </a:extLst>
          </p:cNvPr>
          <p:cNvSpPr txBox="1"/>
          <p:nvPr/>
        </p:nvSpPr>
        <p:spPr>
          <a:xfrm>
            <a:off x="2127392" y="8910778"/>
            <a:ext cx="346364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Movilidad de RRHH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17" name="object 34">
            <a:extLst>
              <a:ext uri="{FF2B5EF4-FFF2-40B4-BE49-F238E27FC236}">
                <a16:creationId xmlns:a16="http://schemas.microsoft.com/office/drawing/2014/main" id="{C433B95A-1D44-CC17-DB26-711236292883}"/>
              </a:ext>
            </a:extLst>
          </p:cNvPr>
          <p:cNvGrpSpPr/>
          <p:nvPr/>
        </p:nvGrpSpPr>
        <p:grpSpPr>
          <a:xfrm>
            <a:off x="1101369" y="8873035"/>
            <a:ext cx="514984" cy="514984"/>
            <a:chOff x="9354980" y="8025366"/>
            <a:chExt cx="514984" cy="514984"/>
          </a:xfrm>
        </p:grpSpPr>
        <p:sp>
          <p:nvSpPr>
            <p:cNvPr id="18" name="object 35">
              <a:extLst>
                <a:ext uri="{FF2B5EF4-FFF2-40B4-BE49-F238E27FC236}">
                  <a16:creationId xmlns:a16="http://schemas.microsoft.com/office/drawing/2014/main" id="{C6981769-1F14-9586-79F3-A07A356A20EB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36">
              <a:extLst>
                <a:ext uri="{FF2B5EF4-FFF2-40B4-BE49-F238E27FC236}">
                  <a16:creationId xmlns:a16="http://schemas.microsoft.com/office/drawing/2014/main" id="{5D882AFE-CD07-1B10-8AD0-9806932F33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0DAEFE3-2C04-22CC-F377-2B26F025275D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38">
              <a:extLst>
                <a:ext uri="{FF2B5EF4-FFF2-40B4-BE49-F238E27FC236}">
                  <a16:creationId xmlns:a16="http://schemas.microsoft.com/office/drawing/2014/main" id="{B13A9A8D-918E-2D3C-BADC-46D83D9CAA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sp>
        <p:nvSpPr>
          <p:cNvPr id="2" name="object 17">
            <a:extLst>
              <a:ext uri="{FF2B5EF4-FFF2-40B4-BE49-F238E27FC236}">
                <a16:creationId xmlns:a16="http://schemas.microsoft.com/office/drawing/2014/main" id="{ECFAC08C-E6CF-8488-C38F-BDF20CFF94EC}"/>
              </a:ext>
            </a:extLst>
          </p:cNvPr>
          <p:cNvSpPr txBox="1"/>
          <p:nvPr/>
        </p:nvSpPr>
        <p:spPr>
          <a:xfrm>
            <a:off x="11947461" y="6435602"/>
            <a:ext cx="50809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e instituciones sanitarias públicas y privadas vinculadas o concertadas con el Sistema Nacional de Salud</a:t>
            </a:r>
          </a:p>
        </p:txBody>
      </p:sp>
      <p:sp>
        <p:nvSpPr>
          <p:cNvPr id="3" name="object 17">
            <a:extLst>
              <a:ext uri="{FF2B5EF4-FFF2-40B4-BE49-F238E27FC236}">
                <a16:creationId xmlns:a16="http://schemas.microsoft.com/office/drawing/2014/main" id="{58E96081-AC48-3C34-4B4C-5DD60B4BD5D8}"/>
              </a:ext>
            </a:extLst>
          </p:cNvPr>
          <p:cNvSpPr txBox="1"/>
          <p:nvPr/>
        </p:nvSpPr>
        <p:spPr>
          <a:xfrm>
            <a:off x="11947461" y="7731608"/>
            <a:ext cx="5080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2" indent="-28575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_tradnl" alt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122DBDE-BD2F-5E43-3F88-D761A9132ADD}"/>
              </a:ext>
            </a:extLst>
          </p:cNvPr>
          <p:cNvSpPr/>
          <p:nvPr/>
        </p:nvSpPr>
        <p:spPr>
          <a:xfrm>
            <a:off x="7315200" y="463912"/>
            <a:ext cx="9144000" cy="2022535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5D9A03B-DE85-99C9-3527-2459E28135F5}"/>
              </a:ext>
            </a:extLst>
          </p:cNvPr>
          <p:cNvSpPr txBox="1">
            <a:spLocks/>
          </p:cNvSpPr>
          <p:nvPr/>
        </p:nvSpPr>
        <p:spPr>
          <a:xfrm>
            <a:off x="7962113" y="851892"/>
            <a:ext cx="8420887" cy="1355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98450" marR="5080" indent="-285750">
              <a:lnSpc>
                <a:spcPct val="108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600" kern="0" spc="20" dirty="0">
                <a:latin typeface="Verdana" panose="020B0604030504040204" pitchFamily="34" charset="0"/>
                <a:ea typeface="Verdana" panose="020B0604030504040204" pitchFamily="34" charset="0"/>
              </a:rPr>
              <a:t>Personal desplazado con titulación universitaria de grado medio o superior (grupos de cotización 1 o 2).</a:t>
            </a:r>
          </a:p>
          <a:p>
            <a:pPr marL="298450" marR="5080" indent="-285750">
              <a:lnSpc>
                <a:spcPct val="108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2 o más años de experiencia en investigación a tiempo completo o equivalente</a:t>
            </a:r>
          </a:p>
          <a:p>
            <a:pPr marL="298450" marR="5080" indent="-285750">
              <a:lnSpc>
                <a:spcPct val="108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Vinculación laboral con la empresa durante la duración del proyecto.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D01CE5C-6107-4ECF-EDCD-AFE70DF0AA10}"/>
              </a:ext>
            </a:extLst>
          </p:cNvPr>
          <p:cNvSpPr/>
          <p:nvPr/>
        </p:nvSpPr>
        <p:spPr>
          <a:xfrm>
            <a:off x="7315200" y="2983709"/>
            <a:ext cx="9144000" cy="1533866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5C8EC37-1056-8282-E7EE-7D077FC8B86F}"/>
              </a:ext>
            </a:extLst>
          </p:cNvPr>
          <p:cNvSpPr txBox="1">
            <a:spLocks/>
          </p:cNvSpPr>
          <p:nvPr/>
        </p:nvSpPr>
        <p:spPr>
          <a:xfrm>
            <a:off x="7962113" y="3156116"/>
            <a:ext cx="8420887" cy="107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98450" marR="5080" indent="-285750">
              <a:lnSpc>
                <a:spcPct val="108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600" kern="0" spc="20" dirty="0">
                <a:latin typeface="Verdana" panose="020B0604030504040204" pitchFamily="34" charset="0"/>
                <a:ea typeface="Verdana" panose="020B0604030504040204" pitchFamily="34" charset="0"/>
              </a:rPr>
              <a:t>Personal del Centro desplazado a la empresa del beneficiario en el Principado de Asturias.</a:t>
            </a:r>
          </a:p>
          <a:p>
            <a:pPr marL="298450" marR="5080" indent="-285750">
              <a:lnSpc>
                <a:spcPct val="108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Vinculación laboral con el Centro durante la duración del proyecto que será el que facture a la empresa.</a:t>
            </a:r>
          </a:p>
        </p:txBody>
      </p:sp>
      <p:pic>
        <p:nvPicPr>
          <p:cNvPr id="23" name="Gráfico 22" descr="Mujer científica con relleno sólido">
            <a:extLst>
              <a:ext uri="{FF2B5EF4-FFF2-40B4-BE49-F238E27FC236}">
                <a16:creationId xmlns:a16="http://schemas.microsoft.com/office/drawing/2014/main" id="{87C40B94-F699-9194-4DAE-3D75A99D9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89037" y="935342"/>
            <a:ext cx="914400" cy="914400"/>
          </a:xfrm>
          <a:prstGeom prst="rect">
            <a:avLst/>
          </a:prstGeom>
        </p:spPr>
      </p:pic>
      <p:pic>
        <p:nvPicPr>
          <p:cNvPr id="25" name="Gráfico 24" descr="Hombre científico con relleno sólido">
            <a:extLst>
              <a:ext uri="{FF2B5EF4-FFF2-40B4-BE49-F238E27FC236}">
                <a16:creationId xmlns:a16="http://schemas.microsoft.com/office/drawing/2014/main" id="{642AC87E-F838-48C9-6801-FF7A304E4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9037" y="3203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1DA919F3-6A1F-BB6A-B5F7-7966BA6EC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09928"/>
              </p:ext>
            </p:extLst>
          </p:nvPr>
        </p:nvGraphicFramePr>
        <p:xfrm>
          <a:off x="457200" y="626179"/>
          <a:ext cx="16240353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353">
                  <a:extLst>
                    <a:ext uri="{9D8B030D-6E8A-4147-A177-3AD203B41FA5}">
                      <a16:colId xmlns:a16="http://schemas.microsoft.com/office/drawing/2014/main" val="22963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b) Personal técnico (NO seguridad social) + Gastos de viajes y alojamiento facturados directamente a la empresa</a:t>
                      </a:r>
                    </a:p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Mínimo el 75% del importe subvencionable del proyecto.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6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d) Colaboraciones externas (Máximo 15.000 €). Facturados por el Centro.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Máximo del 25%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del importe subvencionable del proyecto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j) Costes indirectos (15% costes directos personal) Simplificados.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4554"/>
                  </a:ext>
                </a:extLst>
              </a:tr>
            </a:tbl>
          </a:graphicData>
        </a:graphic>
      </p:graphicFrame>
      <p:pic>
        <p:nvPicPr>
          <p:cNvPr id="15" name="object 14">
            <a:extLst>
              <a:ext uri="{FF2B5EF4-FFF2-40B4-BE49-F238E27FC236}">
                <a16:creationId xmlns:a16="http://schemas.microsoft.com/office/drawing/2014/main" id="{EF7860DA-19BF-C1D5-CAED-DA5A364B3F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pic>
        <p:nvPicPr>
          <p:cNvPr id="34" name="Picture 2" descr="Identidad visual y logotipos - Comunicación - SEPIE - Erasmus+">
            <a:extLst>
              <a:ext uri="{FF2B5EF4-FFF2-40B4-BE49-F238E27FC236}">
                <a16:creationId xmlns:a16="http://schemas.microsoft.com/office/drawing/2014/main" id="{F82E7E30-EF92-3B0D-2D96-F8961D55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9" y="9011917"/>
            <a:ext cx="521699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6C77260F-CA7D-73E7-BECD-797F5DB965D3}"/>
              </a:ext>
            </a:extLst>
          </p:cNvPr>
          <p:cNvSpPr>
            <a:spLocks noChangeAspect="1"/>
          </p:cNvSpPr>
          <p:nvPr/>
        </p:nvSpPr>
        <p:spPr>
          <a:xfrm rot="1406081">
            <a:off x="14858883" y="-29294"/>
            <a:ext cx="3520494" cy="3144672"/>
          </a:xfrm>
          <a:prstGeom prst="star5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Modalidad 1</a:t>
            </a: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011EAAD2-E85F-4591-46C5-A0D614625D22}"/>
              </a:ext>
            </a:extLst>
          </p:cNvPr>
          <p:cNvSpPr/>
          <p:nvPr/>
        </p:nvSpPr>
        <p:spPr>
          <a:xfrm>
            <a:off x="5612399" y="6720669"/>
            <a:ext cx="6321449" cy="135224"/>
          </a:xfrm>
          <a:custGeom>
            <a:avLst/>
            <a:gdLst/>
            <a:ahLst/>
            <a:cxnLst/>
            <a:rect l="l" t="t" r="r" b="b"/>
            <a:pathLst>
              <a:path w="15935960">
                <a:moveTo>
                  <a:pt x="0" y="0"/>
                </a:moveTo>
                <a:lnTo>
                  <a:pt x="15935435" y="0"/>
                </a:lnTo>
              </a:path>
            </a:pathLst>
          </a:custGeom>
          <a:ln w="857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7">
            <a:extLst>
              <a:ext uri="{FF2B5EF4-FFF2-40B4-BE49-F238E27FC236}">
                <a16:creationId xmlns:a16="http://schemas.microsoft.com/office/drawing/2014/main" id="{3780E3FC-0D87-492F-B199-460AFCDABB97}"/>
              </a:ext>
            </a:extLst>
          </p:cNvPr>
          <p:cNvSpPr/>
          <p:nvPr/>
        </p:nvSpPr>
        <p:spPr>
          <a:xfrm>
            <a:off x="5441974" y="655230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66687" y="333374"/>
                </a:moveTo>
                <a:lnTo>
                  <a:pt x="122375" y="327420"/>
                </a:lnTo>
                <a:lnTo>
                  <a:pt x="82557" y="310617"/>
                </a:lnTo>
                <a:lnTo>
                  <a:pt x="48821" y="284553"/>
                </a:lnTo>
                <a:lnTo>
                  <a:pt x="22757" y="250817"/>
                </a:lnTo>
                <a:lnTo>
                  <a:pt x="5954" y="210999"/>
                </a:lnTo>
                <a:lnTo>
                  <a:pt x="0" y="166687"/>
                </a:lnTo>
                <a:lnTo>
                  <a:pt x="5954" y="122375"/>
                </a:lnTo>
                <a:lnTo>
                  <a:pt x="22757" y="82557"/>
                </a:lnTo>
                <a:lnTo>
                  <a:pt x="48821" y="48821"/>
                </a:lnTo>
                <a:lnTo>
                  <a:pt x="82557" y="22757"/>
                </a:lnTo>
                <a:lnTo>
                  <a:pt x="122375" y="5954"/>
                </a:lnTo>
                <a:lnTo>
                  <a:pt x="166687" y="0"/>
                </a:lnTo>
                <a:lnTo>
                  <a:pt x="210999" y="5954"/>
                </a:lnTo>
                <a:lnTo>
                  <a:pt x="250817" y="22757"/>
                </a:lnTo>
                <a:lnTo>
                  <a:pt x="284553" y="48821"/>
                </a:lnTo>
                <a:lnTo>
                  <a:pt x="310617" y="82557"/>
                </a:lnTo>
                <a:lnTo>
                  <a:pt x="327420" y="122375"/>
                </a:lnTo>
                <a:lnTo>
                  <a:pt x="333374" y="166687"/>
                </a:lnTo>
                <a:lnTo>
                  <a:pt x="327420" y="210999"/>
                </a:lnTo>
                <a:lnTo>
                  <a:pt x="310617" y="250817"/>
                </a:lnTo>
                <a:lnTo>
                  <a:pt x="284553" y="284553"/>
                </a:lnTo>
                <a:lnTo>
                  <a:pt x="250817" y="310617"/>
                </a:lnTo>
                <a:lnTo>
                  <a:pt x="210999" y="327420"/>
                </a:lnTo>
                <a:lnTo>
                  <a:pt x="166687" y="3333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D9CE32F0-476D-F7E9-8FBF-20D91ED0F836}"/>
              </a:ext>
            </a:extLst>
          </p:cNvPr>
          <p:cNvSpPr txBox="1"/>
          <p:nvPr/>
        </p:nvSpPr>
        <p:spPr>
          <a:xfrm>
            <a:off x="4052418" y="7149002"/>
            <a:ext cx="3364516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Presentación de la solicitud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A328150B-A566-22AE-1C40-931936579282}"/>
              </a:ext>
            </a:extLst>
          </p:cNvPr>
          <p:cNvSpPr/>
          <p:nvPr/>
        </p:nvSpPr>
        <p:spPr>
          <a:xfrm>
            <a:off x="11806830" y="655230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66687" y="333374"/>
                </a:moveTo>
                <a:lnTo>
                  <a:pt x="122375" y="327420"/>
                </a:lnTo>
                <a:lnTo>
                  <a:pt x="82557" y="310617"/>
                </a:lnTo>
                <a:lnTo>
                  <a:pt x="48821" y="284553"/>
                </a:lnTo>
                <a:lnTo>
                  <a:pt x="22757" y="250817"/>
                </a:lnTo>
                <a:lnTo>
                  <a:pt x="5954" y="210999"/>
                </a:lnTo>
                <a:lnTo>
                  <a:pt x="0" y="166687"/>
                </a:lnTo>
                <a:lnTo>
                  <a:pt x="5954" y="122375"/>
                </a:lnTo>
                <a:lnTo>
                  <a:pt x="22757" y="82557"/>
                </a:lnTo>
                <a:lnTo>
                  <a:pt x="48821" y="48821"/>
                </a:lnTo>
                <a:lnTo>
                  <a:pt x="82557" y="22757"/>
                </a:lnTo>
                <a:lnTo>
                  <a:pt x="122375" y="5954"/>
                </a:lnTo>
                <a:lnTo>
                  <a:pt x="166687" y="0"/>
                </a:lnTo>
                <a:lnTo>
                  <a:pt x="210999" y="5954"/>
                </a:lnTo>
                <a:lnTo>
                  <a:pt x="250817" y="22757"/>
                </a:lnTo>
                <a:lnTo>
                  <a:pt x="284553" y="48821"/>
                </a:lnTo>
                <a:lnTo>
                  <a:pt x="310617" y="82557"/>
                </a:lnTo>
                <a:lnTo>
                  <a:pt x="327420" y="122375"/>
                </a:lnTo>
                <a:lnTo>
                  <a:pt x="333374" y="166687"/>
                </a:lnTo>
                <a:lnTo>
                  <a:pt x="327420" y="210999"/>
                </a:lnTo>
                <a:lnTo>
                  <a:pt x="310617" y="250817"/>
                </a:lnTo>
                <a:lnTo>
                  <a:pt x="284553" y="284553"/>
                </a:lnTo>
                <a:lnTo>
                  <a:pt x="250817" y="310617"/>
                </a:lnTo>
                <a:lnTo>
                  <a:pt x="210999" y="327420"/>
                </a:lnTo>
                <a:lnTo>
                  <a:pt x="166687" y="333374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11">
            <a:extLst>
              <a:ext uri="{FF2B5EF4-FFF2-40B4-BE49-F238E27FC236}">
                <a16:creationId xmlns:a16="http://schemas.microsoft.com/office/drawing/2014/main" id="{D9EDF213-F33D-8D83-4F6B-5823B182DE03}"/>
              </a:ext>
            </a:extLst>
          </p:cNvPr>
          <p:cNvSpPr txBox="1"/>
          <p:nvPr/>
        </p:nvSpPr>
        <p:spPr>
          <a:xfrm>
            <a:off x="9906000" y="7149001"/>
            <a:ext cx="4191000" cy="1133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latin typeface="Verdana"/>
                <a:cs typeface="Verdana"/>
              </a:rPr>
              <a:t>Fecha que se establezca en la Resolución de concesión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latin typeface="Verdana"/>
                <a:cs typeface="Verdana"/>
              </a:rPr>
              <a:t>Costes de fecha de realización a</a:t>
            </a:r>
            <a:r>
              <a:rPr lang="es-ES" sz="1800" dirty="0">
                <a:latin typeface="Verdana"/>
                <a:cs typeface="Verdana"/>
              </a:rPr>
              <a:t>nterior a </a:t>
            </a:r>
            <a:r>
              <a:rPr lang="es-ES" dirty="0">
                <a:latin typeface="Verdana"/>
                <a:cs typeface="Verdana"/>
              </a:rPr>
              <a:t>31</a:t>
            </a:r>
            <a:r>
              <a:rPr lang="es-ES" sz="1800" dirty="0">
                <a:latin typeface="Verdana"/>
                <a:cs typeface="Verdana"/>
              </a:rPr>
              <a:t>/12/2024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2" name="object 23">
            <a:extLst>
              <a:ext uri="{FF2B5EF4-FFF2-40B4-BE49-F238E27FC236}">
                <a16:creationId xmlns:a16="http://schemas.microsoft.com/office/drawing/2014/main" id="{30236946-63E8-562C-EFDB-DD8E318C32FC}"/>
              </a:ext>
            </a:extLst>
          </p:cNvPr>
          <p:cNvGrpSpPr/>
          <p:nvPr/>
        </p:nvGrpSpPr>
        <p:grpSpPr>
          <a:xfrm>
            <a:off x="235358" y="8153692"/>
            <a:ext cx="6991350" cy="1952625"/>
            <a:chOff x="8488969" y="7306023"/>
            <a:chExt cx="6991350" cy="1952625"/>
          </a:xfrm>
        </p:grpSpPr>
        <p:sp>
          <p:nvSpPr>
            <p:cNvPr id="3" name="object 24">
              <a:extLst>
                <a:ext uri="{FF2B5EF4-FFF2-40B4-BE49-F238E27FC236}">
                  <a16:creationId xmlns:a16="http://schemas.microsoft.com/office/drawing/2014/main" id="{35ABF0CA-10B7-E686-1152-057A48DA3157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5">
              <a:extLst>
                <a:ext uri="{FF2B5EF4-FFF2-40B4-BE49-F238E27FC236}">
                  <a16:creationId xmlns:a16="http://schemas.microsoft.com/office/drawing/2014/main" id="{0EEAAAA1-F771-4B03-2EA8-4F87F7F35733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6">
              <a:extLst>
                <a:ext uri="{FF2B5EF4-FFF2-40B4-BE49-F238E27FC236}">
                  <a16:creationId xmlns:a16="http://schemas.microsoft.com/office/drawing/2014/main" id="{0C439530-731E-E386-69BE-555C2B372C0A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>
              <a:extLst>
                <a:ext uri="{FF2B5EF4-FFF2-40B4-BE49-F238E27FC236}">
                  <a16:creationId xmlns:a16="http://schemas.microsoft.com/office/drawing/2014/main" id="{FABFB19B-1F27-E38E-C1E7-7DAB07C402BA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28">
            <a:extLst>
              <a:ext uri="{FF2B5EF4-FFF2-40B4-BE49-F238E27FC236}">
                <a16:creationId xmlns:a16="http://schemas.microsoft.com/office/drawing/2014/main" id="{2CFC820E-07BA-DEEF-4B1A-57DE6AC7AD8C}"/>
              </a:ext>
            </a:extLst>
          </p:cNvPr>
          <p:cNvSpPr txBox="1"/>
          <p:nvPr/>
        </p:nvSpPr>
        <p:spPr>
          <a:xfrm>
            <a:off x="2127392" y="8910778"/>
            <a:ext cx="3463640" cy="43601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Movilidad de RRHH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8" name="object 34">
            <a:extLst>
              <a:ext uri="{FF2B5EF4-FFF2-40B4-BE49-F238E27FC236}">
                <a16:creationId xmlns:a16="http://schemas.microsoft.com/office/drawing/2014/main" id="{011FECF7-56C6-4432-4F4D-105465369A18}"/>
              </a:ext>
            </a:extLst>
          </p:cNvPr>
          <p:cNvGrpSpPr/>
          <p:nvPr/>
        </p:nvGrpSpPr>
        <p:grpSpPr>
          <a:xfrm>
            <a:off x="1101369" y="8873035"/>
            <a:ext cx="514984" cy="514984"/>
            <a:chOff x="9354980" y="8025366"/>
            <a:chExt cx="514984" cy="514984"/>
          </a:xfrm>
        </p:grpSpPr>
        <p:sp>
          <p:nvSpPr>
            <p:cNvPr id="9" name="object 35">
              <a:extLst>
                <a:ext uri="{FF2B5EF4-FFF2-40B4-BE49-F238E27FC236}">
                  <a16:creationId xmlns:a16="http://schemas.microsoft.com/office/drawing/2014/main" id="{43423F99-69A2-CF19-7B8E-EDF6F9B3BA6F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36">
              <a:extLst>
                <a:ext uri="{FF2B5EF4-FFF2-40B4-BE49-F238E27FC236}">
                  <a16:creationId xmlns:a16="http://schemas.microsoft.com/office/drawing/2014/main" id="{0F4CC0A9-0076-9BE0-6158-B2D7BA4A63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11" name="object 37">
              <a:extLst>
                <a:ext uri="{FF2B5EF4-FFF2-40B4-BE49-F238E27FC236}">
                  <a16:creationId xmlns:a16="http://schemas.microsoft.com/office/drawing/2014/main" id="{F70482AE-7B6C-A2A6-2535-7B35EABBD365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38">
              <a:extLst>
                <a:ext uri="{FF2B5EF4-FFF2-40B4-BE49-F238E27FC236}">
                  <a16:creationId xmlns:a16="http://schemas.microsoft.com/office/drawing/2014/main" id="{A21B1379-44D1-87A1-28F2-58C6B596C4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graphicFrame>
        <p:nvGraphicFramePr>
          <p:cNvPr id="14" name="Tabla 9">
            <a:extLst>
              <a:ext uri="{FF2B5EF4-FFF2-40B4-BE49-F238E27FC236}">
                <a16:creationId xmlns:a16="http://schemas.microsoft.com/office/drawing/2014/main" id="{1ECC716F-9428-93A3-8814-54AFEC2C9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10121"/>
              </p:ext>
            </p:extLst>
          </p:nvPr>
        </p:nvGraphicFramePr>
        <p:xfrm>
          <a:off x="465907" y="2747773"/>
          <a:ext cx="16240353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0353">
                  <a:extLst>
                    <a:ext uri="{9D8B030D-6E8A-4147-A177-3AD203B41FA5}">
                      <a16:colId xmlns:a16="http://schemas.microsoft.com/office/drawing/2014/main" val="22963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b) Personal técnico (NO seguridad social)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6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c) Materiales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d) Colaboraciones externas. Facturados por el Centro.</a:t>
                      </a:r>
                    </a:p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Mínimo del 75% del importe subvencionable del proyecto. </a:t>
                      </a:r>
                    </a:p>
                    <a:p>
                      <a:r>
                        <a:rPr lang="es-E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Máximo del 100% del importe subvencionable del proyecto.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e) Adquisición de patentes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4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j) Costes indirectos (15% costes directos personal) Simplificados.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29935"/>
                  </a:ext>
                </a:extLst>
              </a:tr>
            </a:tbl>
          </a:graphicData>
        </a:graphic>
      </p:graphicFrame>
      <p:sp>
        <p:nvSpPr>
          <p:cNvPr id="21" name="Estrella: 5 puntas 20">
            <a:extLst>
              <a:ext uri="{FF2B5EF4-FFF2-40B4-BE49-F238E27FC236}">
                <a16:creationId xmlns:a16="http://schemas.microsoft.com/office/drawing/2014/main" id="{5C6E63C0-9BF9-FE90-DC47-A4819E3C348B}"/>
              </a:ext>
            </a:extLst>
          </p:cNvPr>
          <p:cNvSpPr>
            <a:spLocks noChangeAspect="1"/>
          </p:cNvSpPr>
          <p:nvPr/>
        </p:nvSpPr>
        <p:spPr>
          <a:xfrm rot="1406081">
            <a:off x="13142386" y="2470837"/>
            <a:ext cx="3520494" cy="3144672"/>
          </a:xfrm>
          <a:prstGeom prst="star5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Modalidad 2</a:t>
            </a:r>
          </a:p>
        </p:txBody>
      </p:sp>
      <p:pic>
        <p:nvPicPr>
          <p:cNvPr id="17" name="Gráfico 16" descr="Matraz con relleno sólido">
            <a:extLst>
              <a:ext uri="{FF2B5EF4-FFF2-40B4-BE49-F238E27FC236}">
                <a16:creationId xmlns:a16="http://schemas.microsoft.com/office/drawing/2014/main" id="{FE36B716-F021-CEFF-3B09-848D49DFA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637" y="6273331"/>
            <a:ext cx="1228196" cy="1228196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C73FE6D6-83E3-E318-75BC-BDED79C5542E}"/>
              </a:ext>
            </a:extLst>
          </p:cNvPr>
          <p:cNvSpPr txBox="1"/>
          <p:nvPr/>
        </p:nvSpPr>
        <p:spPr>
          <a:xfrm>
            <a:off x="4052418" y="6137737"/>
            <a:ext cx="3364516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Inicio ejecución del proyecto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F1EFBEC3-F6F7-FA8A-DA9E-6D2DA8BE736D}"/>
              </a:ext>
            </a:extLst>
          </p:cNvPr>
          <p:cNvSpPr txBox="1"/>
          <p:nvPr/>
        </p:nvSpPr>
        <p:spPr>
          <a:xfrm>
            <a:off x="9906000" y="6137738"/>
            <a:ext cx="4191000" cy="289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Verdana"/>
                <a:cs typeface="Verdana"/>
              </a:rPr>
              <a:t>Fin ejecución del proyecto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288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1197</Words>
  <Application>Microsoft Office PowerPoint</Application>
  <PresentationFormat>Personalizado</PresentationFormat>
  <Paragraphs>179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Tahoma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Pueden aumentarse esos % en algunos casos (colaboración efectiva, participación de pymes…)</vt:lpstr>
      <vt:lpstr>Enmarcadas en el Reglamento (UE) nº 651/2014 de la Comisión.  Bases reguladoras comunes a todas las convocatorias de innovación del IDEPA. Leer con atención.  En concurrencia competitiva (consultar criterios de valoración).  Puntuación mínima de 50 puntos para la valoración total del proyecto y de 15 puntos en cada una de las tres categorías.  Efecto incentivador. No empezar el proyecto antes de presentar la solicitud.  Subvención a fondo perdido.  </vt:lpstr>
      <vt:lpstr>Presentación de PowerPoint</vt:lpstr>
      <vt:lpstr>Presentación de PowerPoint</vt:lpstr>
      <vt:lpstr>Presentación de PowerPoint</vt:lpstr>
      <vt:lpstr>Presentación de PowerPoint</vt:lpstr>
      <vt:lpstr>Enmarcadas en el Reglamento (UE) nº 651/2014 de la Comisión.  Bases reguladoras comunes a todas las convocatorias de innovación del IDEPA. Leer con atención.  En concurrencia competitiva (consultar criterios de valoración).  Puntuación mínima de 50 puntos para la valoración total del proyecto y de 15 puntos en cada una de las tres categorías.  Efecto incentivador. No empezar el proyecto antes de presentar la solicitud.  Subvención a fondo perdido.  </vt:lpstr>
      <vt:lpstr>¡Muchas gracias!</vt:lpstr>
      <vt:lpstr>¡Contacta con nosotros!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Coviella García - IDEPA</dc:creator>
  <cp:lastModifiedBy>Paula Coviella Garcia</cp:lastModifiedBy>
  <cp:revision>14</cp:revision>
  <dcterms:created xsi:type="dcterms:W3CDTF">2022-05-25T08:50:21Z</dcterms:created>
  <dcterms:modified xsi:type="dcterms:W3CDTF">2023-04-25T05:47:23Z</dcterms:modified>
</cp:coreProperties>
</file>