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58" r:id="rId4"/>
    <p:sldId id="261" r:id="rId5"/>
    <p:sldId id="267" r:id="rId6"/>
    <p:sldId id="266" r:id="rId7"/>
    <p:sldId id="259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85698" autoAdjust="0"/>
  </p:normalViewPr>
  <p:slideViewPr>
    <p:cSldViewPr snapToGrid="0">
      <p:cViewPr>
        <p:scale>
          <a:sx n="100" d="100"/>
          <a:sy n="100" d="100"/>
        </p:scale>
        <p:origin x="-87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05AC-2EB9-42A3-B52E-450B315D06BB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C2E6-495D-4464-A654-F4977A8B4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0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C2E6-495D-4464-A654-F4977A8B47A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86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80E184-17BE-4914-9C69-6C53045E5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1BADF6A-4C43-4088-B91D-F9998EC20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FF848FF-31ED-4AA2-AB30-E35047B5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298A2E1-2E5D-4FCC-9FA5-4B65F008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4135846-4C41-46A3-A0F9-FB1167ED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56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304EA6-A575-4916-9809-1EE66710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D292656-524D-4485-ACA7-1BAF4F7A8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D54841-16B3-4732-AB8E-FAC29243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8E98C47-517B-49B5-A603-DE94D901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6A69F53-C12F-4AD9-AC52-E4F6CBA6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70613F3-8703-4BB8-A406-E908AD6E8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BAF518B-23F7-4FD4-8F66-5D8B6F259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5F5FEE6-9244-480C-9F47-5FC0030C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265B407-0098-4A10-B489-93512CD3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43355D9-E338-4047-9999-ED5918F0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76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8FECA90-D31C-4751-A475-C4634F32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68D0BBF-2503-45A4-8F0D-8A5DE98C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5EF7A9B-D13F-41DB-B895-D1B10AC5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F5F4BAF-2F90-4B6B-8591-E9D42D6A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F2D6CC1-73E7-401F-AE08-8021A4E0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94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F80A87-EBAB-479A-BCD0-3FA2748B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A608455-8ACC-4799-BAA4-87FE653E3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EC69D15-1055-4734-8C03-D56780B2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41DE5CD-D78B-4DF0-8713-D59DCD57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A6CE38-60A2-4C38-9D05-3C9E77D0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53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997336-DEDB-4BF2-8BDE-9A845A17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2527E41-BD86-45B6-B0FB-FBBE072B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336F939-A1E3-47EC-A130-637B86A11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CE6B728-B5D3-4FAB-B8E0-A04A1E4E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AE7D5E4-A39A-4AA7-B62F-4C95954E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2D2B054-9620-47F5-900F-D5BE14CB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57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CC6F3F-9B78-4100-805C-B372A6CE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1E536F4-102A-46FC-AF3B-F85993F1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1DF2AA6-16F5-4990-8FF4-8E4690CCA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292ECFD-139F-44FE-9A7A-3C73874F5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EF5DA84-D88B-4CC2-9820-62B15FDB3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CE495E5-60BD-4EE8-8518-042A625F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85D5200-A420-4AA1-9440-C67F57A0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8ABCD26-AF7A-4965-BAB8-0498F8DD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57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58DDA8-8776-4061-A950-1DDF93A8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B36433FC-3742-4C09-976A-B3007830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1315223-1438-44F7-8165-3A77C91A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0097478-D876-4D36-A65C-A24FF392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64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C1D04E7-5AA8-4AFC-98F9-5C37BABA4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BC2F28F-91B1-4342-A58D-251B446B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DA276CC-0DBD-448D-992B-97B5A5EC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22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063CBC-DAC4-4AEE-AABB-10A84EA8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AF49DB2-4E73-4D55-ADCA-17DF7EE4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0E61E3D-F60A-4F68-8809-C3CEC1AD0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0520B4D-6F8E-40AF-B9E5-2A0159E8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66F5CB6-2A39-499B-A0E9-5E070CEC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FE082D5-DC0D-451E-8F3A-95436132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02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3C4421-0866-46AE-87B4-22F988C3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814BD3B-16CD-4101-8F1A-19B980055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1E61051-034F-400A-8075-E10A0C620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E623904-49FB-4101-859D-83A78C18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A9DEABF-CEB7-479F-8A90-8E7226CC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8337ED5-235A-4A84-AF5B-888F7F61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42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B79E0ED-EADF-4B7C-BF9F-364AE083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94A8FDE-2068-447C-A8E9-5CF0670AC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C580340-FDAC-42E6-869B-D999790D3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FBC190D-900E-46B9-BAFE-02141259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7DA9AC3-B660-43C0-A773-BFAFD3897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25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6FED192-2C55-441A-9711-4C2603C25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A1E968C-DDE8-43E2-87B0-73D86D97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1"/>
            <a:ext cx="12226978" cy="68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=""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982B4E5-77A7-48C5-AB51-7DBF462E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1154762"/>
            <a:ext cx="12192000" cy="4154984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endParaRPr lang="es-ES" sz="3600" b="1" dirty="0" smtClean="0"/>
          </a:p>
          <a:p>
            <a:pPr algn="ctr"/>
            <a:endParaRPr lang="es-ES" sz="3600" b="1" dirty="0"/>
          </a:p>
          <a:p>
            <a:pPr algn="ctr"/>
            <a:endParaRPr lang="es-ES" sz="3600" b="1" dirty="0" smtClean="0"/>
          </a:p>
          <a:p>
            <a:r>
              <a:rPr lang="en-US" sz="3600" b="1" dirty="0" smtClean="0"/>
              <a:t>Call: </a:t>
            </a:r>
            <a:r>
              <a:rPr lang="en-US" sz="3600" b="1" dirty="0"/>
              <a:t>Biodiversity </a:t>
            </a:r>
            <a:r>
              <a:rPr lang="en-US" sz="3600" b="1" dirty="0"/>
              <a:t>and </a:t>
            </a:r>
            <a:r>
              <a:rPr lang="en-US" sz="3600" b="1" dirty="0" smtClean="0"/>
              <a:t>ecosystem services</a:t>
            </a:r>
            <a:endParaRPr lang="en-US" sz="3600" b="1" dirty="0"/>
          </a:p>
          <a:p>
            <a:r>
              <a:rPr lang="es-ES" sz="3600" b="1" dirty="0" err="1" smtClean="0"/>
              <a:t>Research</a:t>
            </a:r>
            <a:r>
              <a:rPr lang="es-ES" sz="3600" b="1" dirty="0" smtClean="0"/>
              <a:t> </a:t>
            </a:r>
            <a:r>
              <a:rPr lang="es-ES" sz="3600" b="1" dirty="0" err="1"/>
              <a:t>area</a:t>
            </a:r>
            <a:r>
              <a:rPr lang="es-ES" sz="3600" b="1" dirty="0"/>
              <a:t>: </a:t>
            </a:r>
            <a:r>
              <a:rPr lang="es-ES" sz="3600" b="1" dirty="0" err="1" smtClean="0"/>
              <a:t>Biodiversity</a:t>
            </a:r>
            <a:endParaRPr lang="es-ES" sz="3600" b="1" dirty="0" smtClean="0"/>
          </a:p>
          <a:p>
            <a:r>
              <a:rPr lang="es-ES" sz="2800" i="1" dirty="0" smtClean="0"/>
              <a:t>-</a:t>
            </a:r>
            <a:r>
              <a:rPr lang="es-ES" sz="2800" i="1" dirty="0" err="1" smtClean="0"/>
              <a:t>BiodivERsA</a:t>
            </a:r>
            <a:endParaRPr lang="es-ES" sz="2800" i="1" dirty="0" smtClean="0"/>
          </a:p>
          <a:p>
            <a:r>
              <a:rPr lang="es-ES" sz="2800" i="1" dirty="0" smtClean="0"/>
              <a:t>-</a:t>
            </a:r>
            <a:r>
              <a:rPr lang="es-ES" sz="2800" i="1" dirty="0" err="1" smtClean="0"/>
              <a:t>Biodiversity</a:t>
            </a:r>
            <a:r>
              <a:rPr lang="es-ES" sz="2800" i="1" dirty="0" smtClean="0"/>
              <a:t> </a:t>
            </a:r>
            <a:r>
              <a:rPr lang="es-ES" sz="2800" i="1" dirty="0" err="1"/>
              <a:t>European</a:t>
            </a:r>
            <a:r>
              <a:rPr lang="es-ES" sz="2800" i="1" dirty="0"/>
              <a:t> </a:t>
            </a:r>
            <a:r>
              <a:rPr lang="es-ES" sz="2800" i="1" dirty="0" err="1" smtClean="0"/>
              <a:t>Partnership</a:t>
            </a:r>
            <a:endParaRPr lang="es-ES" sz="2800" i="1" dirty="0" smtClean="0"/>
          </a:p>
          <a:p>
            <a:r>
              <a:rPr lang="es-ES" sz="2800" i="1" dirty="0" smtClean="0"/>
              <a:t>-LIFE</a:t>
            </a:r>
            <a:endParaRPr lang="es-ES" sz="38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4" b="55387"/>
          <a:stretch/>
        </p:blipFill>
        <p:spPr>
          <a:xfrm>
            <a:off x="0" y="1154762"/>
            <a:ext cx="12347512" cy="14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=""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982B4E5-77A7-48C5-AB51-7DBF462E8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1154762"/>
            <a:ext cx="12192000" cy="440120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4000" b="1" dirty="0" err="1" smtClean="0"/>
              <a:t>Instituto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Mixto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Investigación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Biodiversidad</a:t>
            </a:r>
            <a:endParaRPr lang="en-US" sz="4000" b="1" dirty="0" smtClean="0"/>
          </a:p>
          <a:p>
            <a:r>
              <a:rPr lang="en-US" sz="4000" b="1" dirty="0" smtClean="0"/>
              <a:t>IMIB </a:t>
            </a:r>
            <a:r>
              <a:rPr lang="en-US" sz="4000" b="1" dirty="0" smtClean="0"/>
              <a:t>(CSIC, </a:t>
            </a:r>
            <a:r>
              <a:rPr lang="en-US" sz="3600" b="1" dirty="0" smtClean="0"/>
              <a:t>Univ. Oviedo, </a:t>
            </a:r>
            <a:r>
              <a:rPr lang="en-US" sz="3600" b="1" dirty="0" err="1" smtClean="0"/>
              <a:t>Principado</a:t>
            </a:r>
            <a:r>
              <a:rPr lang="en-US" sz="3600" b="1" dirty="0" smtClean="0"/>
              <a:t> de Asturias</a:t>
            </a:r>
            <a:r>
              <a:rPr lang="en-US" sz="4000" b="1" dirty="0" smtClean="0"/>
              <a:t>)</a:t>
            </a:r>
          </a:p>
          <a:p>
            <a:endParaRPr lang="en-US" sz="4000" dirty="0" smtClean="0"/>
          </a:p>
          <a:p>
            <a:r>
              <a:rPr lang="en-US" sz="4000" dirty="0" err="1" smtClean="0"/>
              <a:t>Fecha</a:t>
            </a:r>
            <a:r>
              <a:rPr lang="en-US" sz="4000" dirty="0" smtClean="0"/>
              <a:t> de </a:t>
            </a:r>
            <a:r>
              <a:rPr lang="en-US" sz="4000" dirty="0" err="1" smtClean="0"/>
              <a:t>creación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28 </a:t>
            </a:r>
            <a:r>
              <a:rPr lang="en-US" sz="4000" dirty="0" err="1" smtClean="0"/>
              <a:t>junio</a:t>
            </a:r>
            <a:r>
              <a:rPr lang="en-US" sz="4000" dirty="0" smtClean="0"/>
              <a:t> 2021</a:t>
            </a:r>
            <a:endParaRPr lang="en-US" sz="4000" dirty="0"/>
          </a:p>
          <a:p>
            <a:endParaRPr lang="en-US" sz="4000" b="1" dirty="0" smtClean="0"/>
          </a:p>
          <a:p>
            <a:endParaRPr lang="en-US" sz="4000" b="1" dirty="0"/>
          </a:p>
        </p:txBody>
      </p:sp>
      <p:pic>
        <p:nvPicPr>
          <p:cNvPr id="7" name="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24" y="1175361"/>
            <a:ext cx="1631575" cy="1349507"/>
          </a:xfrm>
          <a:prstGeom prst="rect">
            <a:avLst/>
          </a:prstGeom>
          <a:noFill/>
        </p:spPr>
      </p:pic>
      <p:pic>
        <p:nvPicPr>
          <p:cNvPr id="8" name="4 Marcador de contenido" descr="C:\Users\paola.laiolo\AppData\Local\Microsoft\Windows\INetCache\Content.Word\20161213_1456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2666153"/>
            <a:ext cx="2439890" cy="2889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28520" r="29234" b="29836"/>
          <a:stretch/>
        </p:blipFill>
        <p:spPr>
          <a:xfrm>
            <a:off x="7178145" y="2666153"/>
            <a:ext cx="5013855" cy="28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=""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982B4E5-77A7-48C5-AB51-7DBF462E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66168" y="1011330"/>
            <a:ext cx="11331388" cy="144655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Biodiversidad </a:t>
            </a:r>
            <a:r>
              <a:rPr lang="es-E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Cambio Global</a:t>
            </a:r>
            <a:endParaRPr lang="es-ES" sz="6000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              Transferencia                Formación           Divulgación</a:t>
            </a:r>
            <a:endParaRPr lang="es-E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ónde hacer las mejores fotografías de Picos de Europa | spain.info en  españ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7" y="2457879"/>
            <a:ext cx="11331389" cy="31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=""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982B4E5-77A7-48C5-AB51-7DBF462E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1154762"/>
            <a:ext cx="5583382" cy="4185761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endParaRPr lang="es-ES" sz="3800" b="1" dirty="0" smtClean="0"/>
          </a:p>
          <a:p>
            <a:endParaRPr lang="es-ES" sz="3800" b="1" dirty="0"/>
          </a:p>
          <a:p>
            <a:endParaRPr lang="es-ES" sz="3800" b="1" dirty="0" smtClean="0"/>
          </a:p>
          <a:p>
            <a:endParaRPr lang="es-ES" sz="3800" b="1" dirty="0"/>
          </a:p>
          <a:p>
            <a:endParaRPr lang="es-ES" sz="3800" b="1" dirty="0" smtClean="0"/>
          </a:p>
          <a:p>
            <a:endParaRPr lang="es-ES" sz="3800" b="1" dirty="0" smtClean="0"/>
          </a:p>
          <a:p>
            <a:endParaRPr lang="es-ES" sz="3800" b="1" dirty="0"/>
          </a:p>
        </p:txBody>
      </p:sp>
      <p:sp>
        <p:nvSpPr>
          <p:cNvPr id="6" name="5 Rectángulo"/>
          <p:cNvSpPr/>
          <p:nvPr/>
        </p:nvSpPr>
        <p:spPr>
          <a:xfrm>
            <a:off x="5694218" y="1154762"/>
            <a:ext cx="6497782" cy="4124206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ES" sz="3600" b="1" i="1" dirty="0" smtClean="0"/>
              <a:t>Personal Investigador de plantilla:</a:t>
            </a:r>
          </a:p>
          <a:p>
            <a:endParaRPr lang="es-ES" sz="3600" dirty="0" smtClean="0"/>
          </a:p>
          <a:p>
            <a:r>
              <a:rPr lang="es-ES" sz="3600" b="1" i="1" dirty="0" smtClean="0">
                <a:solidFill>
                  <a:schemeClr val="accent1">
                    <a:lumMod val="75000"/>
                  </a:schemeClr>
                </a:solidFill>
              </a:rPr>
              <a:t>7 Científicos/as del CSIC</a:t>
            </a:r>
          </a:p>
          <a:p>
            <a:r>
              <a:rPr lang="es-ES" sz="3600" b="1" i="1" dirty="0" smtClean="0">
                <a:solidFill>
                  <a:schemeClr val="tx2">
                    <a:lumMod val="50000"/>
                  </a:schemeClr>
                </a:solidFill>
              </a:rPr>
              <a:t>10 Profesores/as Universidad de Oviedo</a:t>
            </a:r>
          </a:p>
          <a:p>
            <a:endParaRPr lang="es-ES" sz="3600" b="1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s-ES" sz="1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3404"/>
            <a:ext cx="5583382" cy="47128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368224" y="3157171"/>
            <a:ext cx="221515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B050"/>
                </a:solidFill>
              </a:rPr>
              <a:t>Recursos Naturales</a:t>
            </a:r>
            <a:endParaRPr lang="es-E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=""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982B4E5-77A7-48C5-AB51-7DBF462E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92138" y="5476994"/>
            <a:ext cx="1418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ES_tradnl" sz="800" dirty="0" err="1" smtClean="0">
                <a:latin typeface="Helvetica"/>
                <a:cs typeface="Arial" pitchFamily="34" charset="0"/>
              </a:rPr>
              <a:t>Photos</a:t>
            </a:r>
            <a:r>
              <a:rPr kumimoji="0" lang="es-ES_tradnl" alt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en-US" altLang="es-ES_trad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© </a:t>
            </a:r>
            <a:r>
              <a:rPr kumimoji="0" lang="en-US" altLang="es-ES_tradn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Arial" pitchFamily="34" charset="0"/>
              </a:rPr>
              <a:t>Alfredo </a:t>
            </a:r>
            <a:r>
              <a:rPr kumimoji="0" lang="en-US" alt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Arial" pitchFamily="34" charset="0"/>
              </a:rPr>
              <a:t>Nicieza</a:t>
            </a:r>
            <a:endParaRPr kumimoji="0" lang="en-US" alt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www.unioviedo.es/IMIB/wp-content/uploads/2020/11/mieres13-e16068108768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73" y="2099380"/>
            <a:ext cx="3989339" cy="35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unioviedo.es/IMIB/wp-content/uploads/2015/10/mieres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4" y="926337"/>
            <a:ext cx="5193854" cy="38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9512" y="926337"/>
            <a:ext cx="12012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b="1" i="1" dirty="0" smtClean="0"/>
              <a:t>                              </a:t>
            </a:r>
            <a:r>
              <a:rPr lang="es-ES_tradnl" sz="4400" b="1" i="1" dirty="0" smtClean="0">
                <a:solidFill>
                  <a:schemeClr val="bg1"/>
                </a:solidFill>
              </a:rPr>
              <a:t>Labo</a:t>
            </a:r>
            <a:r>
              <a:rPr lang="es-ES_tradnl" sz="4400" b="1" i="1" dirty="0" smtClean="0"/>
              <a:t>ratorio de Biología Molecular </a:t>
            </a:r>
          </a:p>
          <a:p>
            <a:endParaRPr lang="es-ES_tradnl" sz="4400" b="1" i="1" dirty="0" smtClean="0"/>
          </a:p>
          <a:p>
            <a:endParaRPr lang="es-ES_tradnl" sz="4400" b="1" i="1" dirty="0"/>
          </a:p>
          <a:p>
            <a:endParaRPr lang="es-ES_tradnl" sz="4400" b="1" i="1" dirty="0" smtClean="0"/>
          </a:p>
          <a:p>
            <a:endParaRPr lang="es-ES_tradnl" sz="4400" b="1" i="1" dirty="0" smtClean="0"/>
          </a:p>
          <a:p>
            <a:endParaRPr lang="es-ES_tradnl" sz="4400" b="1" i="1" dirty="0" smtClean="0"/>
          </a:p>
          <a:p>
            <a:r>
              <a:rPr lang="es-ES_tradnl" sz="4400" b="1" i="1" dirty="0" smtClean="0"/>
              <a:t>              Laboratorio de Microsco</a:t>
            </a:r>
            <a:r>
              <a:rPr lang="es-ES_tradnl" sz="4400" b="1" i="1" dirty="0" smtClean="0">
                <a:solidFill>
                  <a:schemeClr val="bg1"/>
                </a:solidFill>
              </a:rPr>
              <a:t>pia</a:t>
            </a:r>
            <a:endParaRPr lang="es-ES_tradnl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=""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982B4E5-77A7-48C5-AB51-7DBF462E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79512" y="1083971"/>
            <a:ext cx="6696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i="1" dirty="0"/>
              <a:t>Servicio Científico Técnico de Cría </a:t>
            </a:r>
            <a:r>
              <a:rPr lang="es-ES_tradnl" sz="3600" b="1" i="1" dirty="0" smtClean="0"/>
              <a:t>Masiva </a:t>
            </a:r>
            <a:r>
              <a:rPr lang="es-ES_tradnl" sz="3600" b="1" i="1" dirty="0"/>
              <a:t>de Peces y Anfibios</a:t>
            </a:r>
            <a:endParaRPr lang="es-ES_tradnl" sz="3600" b="1" i="1" dirty="0"/>
          </a:p>
        </p:txBody>
      </p:sp>
      <p:pic>
        <p:nvPicPr>
          <p:cNvPr id="11" name="Picture 8" descr="https://www.unioviedo.es/UMIB/wp-content/uploads/2015/10/mieres22-920x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02922"/>
            <a:ext cx="5713154" cy="254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unioviedo.es/UMIB/wp-content/uploads/2015/10/mieres17-920x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66" y="1083971"/>
            <a:ext cx="4829122" cy="2152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www.unioviedo.es/UMIB/wp-content/uploads/2015/10/mieres19-920x4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06" y="3433065"/>
            <a:ext cx="4737381" cy="211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92138" y="5476994"/>
            <a:ext cx="1418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s-ES_tradnl" sz="800" dirty="0" err="1" smtClean="0">
                <a:latin typeface="Helvetica"/>
                <a:cs typeface="Arial" pitchFamily="34" charset="0"/>
              </a:rPr>
              <a:t>Photos</a:t>
            </a:r>
            <a:r>
              <a:rPr kumimoji="0" lang="es-ES_tradnl" alt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en-US" altLang="es-ES_trad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© </a:t>
            </a:r>
            <a:r>
              <a:rPr kumimoji="0" lang="en-US" altLang="es-ES_tradn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Arial" pitchFamily="34" charset="0"/>
              </a:rPr>
              <a:t>Alfredo </a:t>
            </a:r>
            <a:r>
              <a:rPr kumimoji="0" lang="en-US" alt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cs typeface="Arial" pitchFamily="34" charset="0"/>
              </a:rPr>
              <a:t>Nicieza</a:t>
            </a:r>
            <a:endParaRPr kumimoji="0" lang="en-US" alt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=""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D88FF1A-6D1F-46FA-AF21-0109B69A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907723"/>
            <a:ext cx="4395017" cy="460126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ES" sz="4000" b="1" dirty="0" smtClean="0"/>
              <a:t>Estudio e inventario </a:t>
            </a:r>
            <a:r>
              <a:rPr lang="es-ES" sz="4000" b="1" dirty="0"/>
              <a:t>de </a:t>
            </a:r>
            <a:r>
              <a:rPr lang="es-ES" sz="4000" b="1" dirty="0" smtClean="0"/>
              <a:t>la </a:t>
            </a:r>
            <a:r>
              <a:rPr lang="es-ES" sz="4000" b="1" dirty="0" smtClean="0"/>
              <a:t>biodiversidad a todos sus niveles</a:t>
            </a:r>
          </a:p>
          <a:p>
            <a:endParaRPr lang="es-ES" sz="1100" b="1" i="1" dirty="0" smtClean="0"/>
          </a:p>
          <a:p>
            <a:endParaRPr lang="es-ES" sz="1100" b="1" i="1" dirty="0"/>
          </a:p>
          <a:p>
            <a:endParaRPr lang="es-ES" sz="1100" b="1" i="1" dirty="0" smtClean="0"/>
          </a:p>
          <a:p>
            <a:r>
              <a:rPr lang="es-ES" sz="2800" i="1" dirty="0" smtClean="0"/>
              <a:t>¿Cómo se origina y  como se distribuye la biodiversidad?</a:t>
            </a:r>
          </a:p>
          <a:p>
            <a:endParaRPr lang="es-ES" sz="2800" i="1" dirty="0" smtClean="0"/>
          </a:p>
          <a:p>
            <a:r>
              <a:rPr lang="es-ES" sz="2800" i="1" dirty="0" smtClean="0"/>
              <a:t>¿Qué impacto tiene el cambio global?</a:t>
            </a:r>
            <a:endParaRPr lang="es-ES" sz="2800" i="1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8854250" y="5104057"/>
            <a:ext cx="2686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https://www.elcomercio.es/asturias/201704/20/asturias-rural-principado-fundacion-20170420152640.html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4" y="895326"/>
            <a:ext cx="3658090" cy="473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tratos de ADN - Modelo de doble hélice clás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09" y="895326"/>
            <a:ext cx="3909564" cy="29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uentes de datos LiDAR para descargar gratis - MappingG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61" y="4139739"/>
            <a:ext cx="3908612" cy="130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=""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D88FF1A-6D1F-46FA-AF21-0109B69A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70596" y="962262"/>
            <a:ext cx="3748469" cy="4278094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ES" sz="4000" b="1" dirty="0" smtClean="0"/>
              <a:t>Estudio de los servicios ecosistémicos</a:t>
            </a:r>
          </a:p>
          <a:p>
            <a:endParaRPr lang="es-ES" sz="4000" b="1" i="1" dirty="0"/>
          </a:p>
          <a:p>
            <a:r>
              <a:rPr lang="es-ES" sz="2800" i="1" dirty="0"/>
              <a:t>¿Qué </a:t>
            </a:r>
            <a:r>
              <a:rPr lang="es-ES" sz="2800" i="1" dirty="0" smtClean="0"/>
              <a:t>beneficios nos aporta </a:t>
            </a:r>
            <a:r>
              <a:rPr lang="es-ES" sz="2800" i="1" dirty="0"/>
              <a:t>la </a:t>
            </a:r>
            <a:r>
              <a:rPr lang="es-ES" sz="2800" i="1" dirty="0" smtClean="0"/>
              <a:t>biodiversidad?</a:t>
            </a:r>
          </a:p>
          <a:p>
            <a:r>
              <a:rPr lang="es-ES" sz="2800" i="1" dirty="0" smtClean="0"/>
              <a:t>¿Cómo se mantienen sus funciones?</a:t>
            </a:r>
            <a:endParaRPr lang="es-ES" sz="2800" i="1" dirty="0"/>
          </a:p>
        </p:txBody>
      </p:sp>
      <p:pic>
        <p:nvPicPr>
          <p:cNvPr id="1026" name="Picture 2" descr="CAJA NIDO ECOLÓGICA PARA AVES INSECTIVORAS - Cultivo ecológico de se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157" y="966906"/>
            <a:ext cx="2313092" cy="15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ntajas de la polinización con abejorros en los cultiv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64" y="2647949"/>
            <a:ext cx="2350485" cy="235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654225" y="5104057"/>
            <a:ext cx="2686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https://www.elcomercio.es/asturias/201704/20/asturias-rural-principado-fundacion-20170420152640.html</a:t>
            </a:r>
          </a:p>
        </p:txBody>
      </p:sp>
      <p:pic>
        <p:nvPicPr>
          <p:cNvPr id="4098" name="Picture 2" descr="La ruta de la sidra por Asturi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16" y="966906"/>
            <a:ext cx="5704125" cy="42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14317" y="4751470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" dirty="0">
                <a:solidFill>
                  <a:schemeClr val="bg1"/>
                </a:solidFill>
              </a:rPr>
              <a:t>https://viajes.nationalgeographic.com.es/a/ruta-sidra-por-asturias_16158</a:t>
            </a:r>
          </a:p>
        </p:txBody>
      </p:sp>
    </p:spTree>
    <p:extLst>
      <p:ext uri="{BB962C8B-B14F-4D97-AF65-F5344CB8AC3E}">
        <p14:creationId xmlns:p14="http://schemas.microsoft.com/office/powerpoint/2010/main" val="9958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=""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D88FF1A-6D1F-46FA-AF21-0109B69A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33081" y="1053465"/>
            <a:ext cx="4500843" cy="440120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ES" sz="4000" b="1" dirty="0" smtClean="0"/>
              <a:t>Conservación, gestión y restauración</a:t>
            </a:r>
          </a:p>
          <a:p>
            <a:endParaRPr lang="es-ES" sz="2000" b="1" i="1" dirty="0"/>
          </a:p>
          <a:p>
            <a:r>
              <a:rPr lang="es-ES" sz="2800" i="1" dirty="0"/>
              <a:t>¿Cómo conservar especies y espacios?</a:t>
            </a:r>
          </a:p>
          <a:p>
            <a:r>
              <a:rPr lang="es-ES" sz="2800" i="1" dirty="0" smtClean="0"/>
              <a:t>¿Cómo </a:t>
            </a:r>
            <a:r>
              <a:rPr lang="es-ES" sz="2800" i="1" dirty="0"/>
              <a:t>gestionar los conflictos </a:t>
            </a:r>
            <a:r>
              <a:rPr lang="es-ES" sz="2800" i="1" dirty="0" smtClean="0"/>
              <a:t>con la grande fauna?</a:t>
            </a:r>
            <a:endParaRPr lang="es-ES" sz="2800" i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39" y="1029992"/>
            <a:ext cx="3781969" cy="446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952407" y="5271875"/>
            <a:ext cx="2686683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" dirty="0">
                <a:solidFill>
                  <a:schemeClr val="bg1"/>
                </a:solidFill>
              </a:rPr>
              <a:t>https://www.elcomercio.es/asturias/201704/20/asturias-rural-principado-fundacion-20170420152640.html</a:t>
            </a:r>
          </a:p>
        </p:txBody>
      </p:sp>
      <p:sp>
        <p:nvSpPr>
          <p:cNvPr id="3" name="AutoShape 4" descr="Lobo Gris | Wiki Reino Animalia | Fandom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7" name="Picture 7" descr="Aster pyrenaeus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48" y="1029992"/>
            <a:ext cx="3399555" cy="24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807258" y="3271565"/>
            <a:ext cx="918841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" dirty="0">
                <a:solidFill>
                  <a:schemeClr val="bg1"/>
                </a:solidFill>
              </a:rPr>
              <a:t>https://es.wikipedia.org/wiki/Aster_pyrenaeus</a:t>
            </a:r>
          </a:p>
        </p:txBody>
      </p:sp>
      <p:pic>
        <p:nvPicPr>
          <p:cNvPr id="5129" name="Picture 9" descr="España dota de especial protección al lobo ibérico - EL ÁGORA DIAR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49" y="3583885"/>
            <a:ext cx="3399554" cy="191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731349" y="5338856"/>
            <a:ext cx="3681693" cy="1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" dirty="0">
                <a:solidFill>
                  <a:schemeClr val="bg1"/>
                </a:solidFill>
              </a:rPr>
              <a:t>https://www.elagoradiario.com/desarrollo-sostenible/biodiversidad/espana-especial-proteccion-lobo-iberico/</a:t>
            </a:r>
          </a:p>
        </p:txBody>
      </p:sp>
    </p:spTree>
    <p:extLst>
      <p:ext uri="{BB962C8B-B14F-4D97-AF65-F5344CB8AC3E}">
        <p14:creationId xmlns:p14="http://schemas.microsoft.com/office/powerpoint/2010/main" val="9958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185</Words>
  <Application>Microsoft Office PowerPoint</Application>
  <PresentationFormat>Personalizado</PresentationFormat>
  <Paragraphs>57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Cortina Martínez</dc:creator>
  <cp:lastModifiedBy>Paola</cp:lastModifiedBy>
  <cp:revision>25</cp:revision>
  <dcterms:created xsi:type="dcterms:W3CDTF">2021-11-10T09:14:27Z</dcterms:created>
  <dcterms:modified xsi:type="dcterms:W3CDTF">2021-11-22T17:01:31Z</dcterms:modified>
</cp:coreProperties>
</file>