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60" r:id="rId1"/>
  </p:sldMasterIdLst>
  <p:notesMasterIdLst>
    <p:notesMasterId r:id="rId20"/>
  </p:notesMasterIdLst>
  <p:sldIdLst>
    <p:sldId id="328" r:id="rId2"/>
    <p:sldId id="351" r:id="rId3"/>
    <p:sldId id="345" r:id="rId4"/>
    <p:sldId id="350" r:id="rId5"/>
    <p:sldId id="329" r:id="rId6"/>
    <p:sldId id="332" r:id="rId7"/>
    <p:sldId id="346" r:id="rId8"/>
    <p:sldId id="333" r:id="rId9"/>
    <p:sldId id="349" r:id="rId10"/>
    <p:sldId id="334" r:id="rId11"/>
    <p:sldId id="343" r:id="rId12"/>
    <p:sldId id="331" r:id="rId13"/>
    <p:sldId id="352" r:id="rId14"/>
    <p:sldId id="347" r:id="rId15"/>
    <p:sldId id="336" r:id="rId16"/>
    <p:sldId id="340" r:id="rId17"/>
    <p:sldId id="344" r:id="rId18"/>
    <p:sldId id="348" r:id="rId19"/>
  </p:sldIdLst>
  <p:sldSz cx="12192000" cy="6858000"/>
  <p:notesSz cx="9926638" cy="67976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204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83AFE-73A6-4F0B-996B-D4E5FEB9FCA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65412-9E4D-4AFD-8563-EC6774ECCC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182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MARCO GENERAL DE PARTICIPACIÓN</a:t>
            </a:r>
          </a:p>
          <a:p>
            <a:r>
              <a:rPr lang="es-ES" dirty="0"/>
              <a:t>AYUDAS DIRECTAS Y CONCURRENCIA COMPETITIVA</a:t>
            </a:r>
          </a:p>
          <a:p>
            <a:r>
              <a:rPr lang="es-ES" dirty="0"/>
              <a:t>PREVÉ LA FORMULACIÓN DE LAS CONDICIONES ESPECÍFICAS DE PARTICIPACIÓN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65412-9E4D-4AFD-8563-EC6774ECCCC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0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14550" lvl="8" indent="-285750" algn="l">
              <a:buFont typeface="Arial" panose="020B0604020202020204" pitchFamily="34" charset="0"/>
              <a:buChar char="•"/>
              <a:defRPr/>
            </a:pPr>
            <a:r>
              <a:rPr lang="es-ES" sz="1400" dirty="0"/>
              <a:t>Las de menor presupuesto</a:t>
            </a:r>
          </a:p>
          <a:p>
            <a:pPr marL="2114550" lvl="8" indent="-285750" algn="l">
              <a:buFont typeface="Arial" panose="020B0604020202020204" pitchFamily="34" charset="0"/>
              <a:buChar char="•"/>
              <a:defRPr/>
            </a:pPr>
            <a:r>
              <a:rPr lang="es-ES" sz="1400" dirty="0"/>
              <a:t>Las de mayor número de socios</a:t>
            </a:r>
          </a:p>
          <a:p>
            <a:pPr marL="2114550" lvl="8" indent="-285750" algn="l">
              <a:buFont typeface="Arial" panose="020B0604020202020204" pitchFamily="34" charset="0"/>
              <a:buChar char="•"/>
              <a:defRPr/>
            </a:pPr>
            <a:r>
              <a:rPr lang="es-ES" sz="1400" dirty="0"/>
              <a:t>Las presentadas en primer lugar</a:t>
            </a:r>
            <a:endParaRPr lang="en-GB" sz="1400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65412-9E4D-4AFD-8563-EC6774ECCCC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68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Revisión de elegibilidad frente a:</a:t>
            </a:r>
          </a:p>
          <a:p>
            <a:r>
              <a:rPr lang="es-ES" dirty="0"/>
              <a:t>Condiciones específicas</a:t>
            </a:r>
          </a:p>
          <a:p>
            <a:r>
              <a:rPr lang="es-ES" dirty="0"/>
              <a:t>Condiciones generales</a:t>
            </a:r>
          </a:p>
          <a:p>
            <a:r>
              <a:rPr lang="es-ES" dirty="0"/>
              <a:t>RGEC</a:t>
            </a:r>
          </a:p>
          <a:p>
            <a:r>
              <a:rPr lang="es-ES" dirty="0"/>
              <a:t>LGS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65412-9E4D-4AFD-8563-EC6774ECCCC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843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Elegibilidad: </a:t>
            </a: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empresa y proyecto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65412-9E4D-4AFD-8563-EC6774ECCCC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27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B108F-96F3-4665-9F76-45952B8DAA2C}" type="datetimeFigureOut">
              <a:rPr lang="en-US"/>
              <a:pPr>
                <a:defRPr/>
              </a:pPr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D2061-A358-40C5-BF84-8A2C2D1074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4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BE4B-B1DD-4BF8-803F-4E37A6EEFADF}" type="datetimeFigureOut">
              <a:rPr lang="en-US"/>
              <a:pPr>
                <a:defRPr/>
              </a:pPr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CC2E1-14AF-46C3-A245-0C93A63120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2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BFE13-386E-4BB0-BF25-31352DFEBCC4}" type="datetimeFigureOut">
              <a:rPr lang="en-US"/>
              <a:pPr>
                <a:defRPr/>
              </a:pPr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CBEE-2AB2-4A53-A75F-17FF0F83C0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DDDE4-67C2-4850-A523-30428FF8FB41}" type="datetimeFigureOut">
              <a:rPr lang="en-US"/>
              <a:pPr>
                <a:defRPr/>
              </a:pPr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95090-F980-4D4A-A008-F4F3E2348F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8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7A3FB-A9C3-4D73-9561-A656F35A0CB8}" type="datetimeFigureOut">
              <a:rPr lang="en-US"/>
              <a:pPr>
                <a:defRPr/>
              </a:pPr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97E5-C7FA-4CB5-A577-1B95818008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F639-D725-4E17-B194-9ADE3AA4C159}" type="datetimeFigureOut">
              <a:rPr lang="en-US"/>
              <a:pPr>
                <a:defRPr/>
              </a:pPr>
              <a:t>3/30/2026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BFFBE-7F0A-4A5D-808D-AD2AD30ECB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CA00-9DDD-4EB1-96EE-58276EB0C053}" type="datetimeFigureOut">
              <a:rPr lang="en-US"/>
              <a:pPr>
                <a:defRPr/>
              </a:pPr>
              <a:t>3/30/2026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1E3B-8475-4CA7-8578-5449C2382F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75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93C6-C767-432F-9C66-62A6B3B7BADE}" type="datetimeFigureOut">
              <a:rPr lang="en-US"/>
              <a:pPr>
                <a:defRPr/>
              </a:pPr>
              <a:t>3/30/2026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2F17-975A-4C3E-A03E-8AECE32E8CF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0D16-98CE-45AA-95BC-9C8B21F3F4C0}" type="datetimeFigureOut">
              <a:rPr lang="en-US"/>
              <a:pPr>
                <a:defRPr/>
              </a:pPr>
              <a:t>3/30/2026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BE8BC-4F77-4F4E-840C-8075EC7E88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5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EB63-E63A-4780-978E-7F3A44C88F4F}" type="datetimeFigureOut">
              <a:rPr lang="en-US"/>
              <a:pPr>
                <a:defRPr/>
              </a:pPr>
              <a:t>3/30/2026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EDE62-3341-4F69-B0FF-C17B7CD4142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2F6F2-921B-4BEA-934A-776DA300DB1D}" type="datetimeFigureOut">
              <a:rPr lang="en-US"/>
              <a:pPr>
                <a:defRPr/>
              </a:pPr>
              <a:t>3/30/2026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AC91E-3C69-48DB-8900-DC53370C50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3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99060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981201"/>
            <a:ext cx="109728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772EB626-A20B-46F9-AEE7-6ABF50FA2141}" type="datetimeFigureOut">
              <a:rPr lang="en-US"/>
              <a:pPr>
                <a:defRPr/>
              </a:pPr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18ED47C0-B155-413B-95C3-82D6D204A5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392738"/>
            <a:ext cx="12192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76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-era.net/joint-calls/partnersearch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anae@sekuens.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depa.es/internacionalizacion/redes-y-proyectos-europeos/redes-eranet/m-era.net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CE941F4-4F5E-4FC2-AD62-21F00A1CF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375" y="2496312"/>
            <a:ext cx="10326539" cy="1005966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s-ES" b="1" dirty="0">
                <a:solidFill>
                  <a:srgbClr val="002060"/>
                </a:solidFill>
              </a:rPr>
            </a:br>
            <a:br>
              <a:rPr lang="es-ES" b="1" dirty="0">
                <a:solidFill>
                  <a:srgbClr val="002060"/>
                </a:solidFill>
              </a:rPr>
            </a:br>
            <a:r>
              <a:rPr lang="es-ES" dirty="0"/>
              <a:t>INTERNATIONAL CALL M-ERA.NET 2026</a:t>
            </a:r>
            <a:br>
              <a:rPr lang="es-ES" dirty="0"/>
            </a:br>
            <a:r>
              <a:rPr lang="es-ES" dirty="0"/>
              <a:t>Asturias </a:t>
            </a:r>
            <a:r>
              <a:rPr lang="es-ES" dirty="0" err="1"/>
              <a:t>Funding</a:t>
            </a:r>
            <a:r>
              <a:rPr lang="es-ES" dirty="0"/>
              <a:t> </a:t>
            </a:r>
            <a:r>
              <a:rPr lang="es-ES" dirty="0" err="1"/>
              <a:t>Programme</a:t>
            </a:r>
            <a:br>
              <a:rPr lang="es-ES" sz="4000" b="1" dirty="0">
                <a:solidFill>
                  <a:srgbClr val="002060"/>
                </a:solidFill>
              </a:rPr>
            </a:br>
            <a:r>
              <a:rPr lang="en-US" sz="1800" dirty="0">
                <a:solidFill>
                  <a:prstClr val="black"/>
                </a:solidFill>
                <a:cs typeface="+mn-cs"/>
              </a:rPr>
              <a:t>#MaterialesAvazndosySostenibles #S3</a:t>
            </a:r>
            <a:br>
              <a:rPr lang="es-ES" sz="4000" b="1" dirty="0">
                <a:solidFill>
                  <a:srgbClr val="002060"/>
                </a:solidFill>
              </a:rPr>
            </a:br>
            <a:br>
              <a:rPr lang="es-ES" sz="4000" b="1" dirty="0">
                <a:solidFill>
                  <a:srgbClr val="002060"/>
                </a:solidFill>
              </a:rPr>
            </a:b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j-cs"/>
              </a:rPr>
              <a:t>AYUDAS </a:t>
            </a:r>
            <a:r>
              <a:rPr lang="es-ES" sz="2400" b="1" dirty="0">
                <a:solidFill>
                  <a:srgbClr val="376092"/>
                </a:solidFill>
                <a:latin typeface="Calibri"/>
              </a:rPr>
              <a:t>DIRECTAS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j-cs"/>
              </a:rPr>
              <a:t>A PROYECTOS DE I+D EN COOPERACIÓN INTERNACIONAL</a:t>
            </a:r>
            <a:br>
              <a:rPr lang="es-ES" b="1" dirty="0">
                <a:solidFill>
                  <a:srgbClr val="002060"/>
                </a:solidFill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</a:br>
            <a:b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</a:br>
            <a:br>
              <a:rPr lang="es-ES" b="1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924BC9E-EDA5-440A-A87D-F4E08E966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61688"/>
            <a:ext cx="8534400" cy="877824"/>
          </a:xfrm>
        </p:spPr>
        <p:txBody>
          <a:bodyPr/>
          <a:lstStyle/>
          <a:p>
            <a:r>
              <a:rPr lang="en-US" sz="2400" dirty="0"/>
              <a:t>24 de </a:t>
            </a:r>
            <a:r>
              <a:rPr lang="en-US" sz="2400" dirty="0" err="1"/>
              <a:t>marzo</a:t>
            </a:r>
            <a:r>
              <a:rPr lang="en-US" sz="2400" dirty="0"/>
              <a:t> de 2026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Ana E. Fernández Monzón. </a:t>
            </a:r>
            <a:r>
              <a:rPr lang="es-ES" sz="1800" dirty="0">
                <a:solidFill>
                  <a:prstClr val="black"/>
                </a:solidFill>
                <a:latin typeface="Calibri"/>
              </a:rPr>
              <a:t>Asesora Técnica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. Agencia SEKUENS</a:t>
            </a:r>
          </a:p>
        </p:txBody>
      </p:sp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8DD20E3C-AD2A-9D77-9151-8A868BD6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12"/>
            <a:ext cx="6958208" cy="11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01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 con confianza baja">
            <a:extLst>
              <a:ext uri="{FF2B5EF4-FFF2-40B4-BE49-F238E27FC236}">
                <a16:creationId xmlns:a16="http://schemas.microsoft.com/office/drawing/2014/main" id="{3A2F2365-C2FB-7FFA-250A-90559C79F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133961"/>
            <a:ext cx="2338434" cy="1275127"/>
          </a:xfrm>
          <a:prstGeom prst="rect">
            <a:avLst/>
          </a:prstGeom>
        </p:spPr>
      </p:pic>
      <p:sp>
        <p:nvSpPr>
          <p:cNvPr id="4" name="5 CuadroTexto">
            <a:extLst>
              <a:ext uri="{FF2B5EF4-FFF2-40B4-BE49-F238E27FC236}">
                <a16:creationId xmlns:a16="http://schemas.microsoft.com/office/drawing/2014/main" id="{212ABD8F-FBF7-4793-9E31-09FD716A6B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86650" y="2244429"/>
            <a:ext cx="10095747" cy="4613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5100" indent="-539750">
              <a:spcAft>
                <a:spcPts val="600"/>
              </a:spcAft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Subvención a fondo perdido.</a:t>
            </a:r>
            <a:r>
              <a:rPr lang="es-ES" sz="2400" dirty="0">
                <a:solidFill>
                  <a:srgbClr val="376092"/>
                </a:solidFill>
              </a:rPr>
              <a:t> </a:t>
            </a:r>
            <a:r>
              <a:rPr lang="es-ES" sz="2000" dirty="0">
                <a:solidFill>
                  <a:srgbClr val="376092"/>
                </a:solidFill>
              </a:rPr>
              <a:t>Esperada 80.000-100.000€/participante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9540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s-E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máx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150.000€/proyecto y beneficiario;)</a:t>
            </a:r>
          </a:p>
          <a:p>
            <a:pPr marL="1435100" indent="-539750">
              <a:spcAft>
                <a:spcPts val="600"/>
              </a:spcAft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Intensidad máxima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6 Rectángulo">
            <a:extLst>
              <a:ext uri="{FF2B5EF4-FFF2-40B4-BE49-F238E27FC236}">
                <a16:creationId xmlns:a16="http://schemas.microsoft.com/office/drawing/2014/main" id="{92821A01-36C0-4CC3-9159-FC96F1DAF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812" y="1122348"/>
            <a:ext cx="9234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TIPO Y CUANTÍA MÁXIMA DE LA AYUDA</a:t>
            </a:r>
            <a:endParaRPr lang="es-ES" dirty="0"/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02CE9712-25EF-48FE-B9E4-50A4474F7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490390"/>
              </p:ext>
            </p:extLst>
          </p:nvPr>
        </p:nvGraphicFramePr>
        <p:xfrm>
          <a:off x="3486523" y="3702770"/>
          <a:ext cx="6096000" cy="15672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5169049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5832461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65988899"/>
                    </a:ext>
                  </a:extLst>
                </a:gridCol>
              </a:tblGrid>
              <a:tr h="454740"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Investigación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Desarrollo Experimental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9397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Pequeña </a:t>
                      </a:r>
                      <a:endParaRPr lang="es-ES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80%</a:t>
                      </a:r>
                      <a:endParaRPr lang="es-ES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70%</a:t>
                      </a:r>
                      <a:endParaRPr lang="es-ES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180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Mediana</a:t>
                      </a:r>
                      <a:endParaRPr lang="es-ES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80%</a:t>
                      </a:r>
                      <a:endParaRPr lang="es-ES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60%</a:t>
                      </a:r>
                      <a:endParaRPr lang="es-ES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173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Grande</a:t>
                      </a:r>
                      <a:endParaRPr lang="es-ES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75%</a:t>
                      </a:r>
                      <a:endParaRPr lang="es-ES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50%</a:t>
                      </a:r>
                      <a:endParaRPr lang="es-ES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114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961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20E20-F432-4573-9BAE-69F5867B8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059" y="1175725"/>
            <a:ext cx="6669742" cy="466725"/>
          </a:xfrm>
        </p:spPr>
        <p:txBody>
          <a:bodyPr/>
          <a:lstStyle/>
          <a:p>
            <a:r>
              <a:rPr lang="es-ES" dirty="0"/>
              <a:t>TOPICS SUBVENCIONABLES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BB4DA-8B21-43FF-B88D-82B89CF98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954" y="2190359"/>
            <a:ext cx="9215716" cy="3015166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s-ES" sz="2400" dirty="0">
                <a:solidFill>
                  <a:srgbClr val="376092"/>
                </a:solidFill>
              </a:rPr>
              <a:t>Todos los de la CALL INTERNACIONAL 2026</a:t>
            </a:r>
          </a:p>
          <a:p>
            <a:pPr lvl="2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Materiales para sistemas de almacenamiento y distribución de energía</a:t>
            </a:r>
          </a:p>
          <a:p>
            <a:pPr lvl="2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Materiales para la conversión de energía</a:t>
            </a:r>
          </a:p>
          <a:p>
            <a:pPr lvl="2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Superficies, recubrimientos e interfaces innovadores</a:t>
            </a:r>
          </a:p>
          <a:p>
            <a:pPr lvl="2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Materiales funcionales innovadores con arquitecturas definidas</a:t>
            </a:r>
          </a:p>
          <a:p>
            <a:pPr lvl="2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Materiales destinados a abordar los retos medioambientales</a:t>
            </a:r>
          </a:p>
          <a:p>
            <a:pPr lvl="2"/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Materiales de última generación para la electrónica</a:t>
            </a:r>
            <a:endParaRPr lang="es-E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n 4" descr="Texto&#10;&#10;Descripción generada automáticamente con confianza baja">
            <a:extLst>
              <a:ext uri="{FF2B5EF4-FFF2-40B4-BE49-F238E27FC236}">
                <a16:creationId xmlns:a16="http://schemas.microsoft.com/office/drawing/2014/main" id="{03EC7C57-7961-892C-4BE4-B9468C906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133961"/>
            <a:ext cx="2338434" cy="12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4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CDD2D56-6CF9-4250-B934-24A3E08B8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975" y="2772411"/>
            <a:ext cx="1243974" cy="123821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1493BED-DDF1-49A7-A534-50EFDFA617DF}"/>
              </a:ext>
            </a:extLst>
          </p:cNvPr>
          <p:cNvGrpSpPr/>
          <p:nvPr/>
        </p:nvGrpSpPr>
        <p:grpSpPr>
          <a:xfrm>
            <a:off x="2971820" y="162698"/>
            <a:ext cx="7443894" cy="5050572"/>
            <a:chOff x="2887809" y="-181155"/>
            <a:chExt cx="7443894" cy="5050572"/>
          </a:xfrm>
        </p:grpSpPr>
        <p:sp>
          <p:nvSpPr>
            <p:cNvPr id="6" name="Flecha: hacia la izquierda 5">
              <a:extLst>
                <a:ext uri="{FF2B5EF4-FFF2-40B4-BE49-F238E27FC236}">
                  <a16:creationId xmlns:a16="http://schemas.microsoft.com/office/drawing/2014/main" id="{72B63853-C785-40DC-A7D3-E8BBC11C81E7}"/>
                </a:ext>
              </a:extLst>
            </p:cNvPr>
            <p:cNvSpPr/>
            <p:nvPr/>
          </p:nvSpPr>
          <p:spPr>
            <a:xfrm rot="16200000">
              <a:off x="6329146" y="2077789"/>
              <a:ext cx="1380477" cy="31223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1" name="1 Grupo">
              <a:extLst>
                <a:ext uri="{FF2B5EF4-FFF2-40B4-BE49-F238E27FC236}">
                  <a16:creationId xmlns:a16="http://schemas.microsoft.com/office/drawing/2014/main" id="{3601AED0-3174-46BE-B455-520706EFAF7D}"/>
                </a:ext>
              </a:extLst>
            </p:cNvPr>
            <p:cNvGrpSpPr/>
            <p:nvPr/>
          </p:nvGrpSpPr>
          <p:grpSpPr>
            <a:xfrm>
              <a:off x="2887809" y="-181155"/>
              <a:ext cx="7443894" cy="5050572"/>
              <a:chOff x="1098707" y="1054014"/>
              <a:chExt cx="7482287" cy="5069562"/>
            </a:xfrm>
          </p:grpSpPr>
          <p:sp>
            <p:nvSpPr>
              <p:cNvPr id="13" name="2 Forma libre">
                <a:extLst>
                  <a:ext uri="{FF2B5EF4-FFF2-40B4-BE49-F238E27FC236}">
                    <a16:creationId xmlns:a16="http://schemas.microsoft.com/office/drawing/2014/main" id="{865CE69E-B379-40E0-83B7-D8F0FFDDE9E6}"/>
                  </a:ext>
                </a:extLst>
              </p:cNvPr>
              <p:cNvSpPr/>
              <p:nvPr/>
            </p:nvSpPr>
            <p:spPr>
              <a:xfrm>
                <a:off x="1098707" y="1054014"/>
                <a:ext cx="2949643" cy="710076"/>
              </a:xfrm>
              <a:custGeom>
                <a:avLst/>
                <a:gdLst>
                  <a:gd name="connsiteX0" fmla="*/ 0 w 3927250"/>
                  <a:gd name="connsiteY0" fmla="*/ 71008 h 710076"/>
                  <a:gd name="connsiteX1" fmla="*/ 71008 w 3927250"/>
                  <a:gd name="connsiteY1" fmla="*/ 0 h 710076"/>
                  <a:gd name="connsiteX2" fmla="*/ 3856242 w 3927250"/>
                  <a:gd name="connsiteY2" fmla="*/ 0 h 710076"/>
                  <a:gd name="connsiteX3" fmla="*/ 3927250 w 3927250"/>
                  <a:gd name="connsiteY3" fmla="*/ 71008 h 710076"/>
                  <a:gd name="connsiteX4" fmla="*/ 3927250 w 3927250"/>
                  <a:gd name="connsiteY4" fmla="*/ 639068 h 710076"/>
                  <a:gd name="connsiteX5" fmla="*/ 3856242 w 3927250"/>
                  <a:gd name="connsiteY5" fmla="*/ 710076 h 710076"/>
                  <a:gd name="connsiteX6" fmla="*/ 71008 w 3927250"/>
                  <a:gd name="connsiteY6" fmla="*/ 710076 h 710076"/>
                  <a:gd name="connsiteX7" fmla="*/ 0 w 3927250"/>
                  <a:gd name="connsiteY7" fmla="*/ 639068 h 710076"/>
                  <a:gd name="connsiteX8" fmla="*/ 0 w 3927250"/>
                  <a:gd name="connsiteY8" fmla="*/ 71008 h 71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27250" h="710076">
                    <a:moveTo>
                      <a:pt x="0" y="71008"/>
                    </a:moveTo>
                    <a:cubicBezTo>
                      <a:pt x="0" y="31791"/>
                      <a:pt x="31791" y="0"/>
                      <a:pt x="71008" y="0"/>
                    </a:cubicBezTo>
                    <a:lnTo>
                      <a:pt x="3856242" y="0"/>
                    </a:lnTo>
                    <a:cubicBezTo>
                      <a:pt x="3895459" y="0"/>
                      <a:pt x="3927250" y="31791"/>
                      <a:pt x="3927250" y="71008"/>
                    </a:cubicBezTo>
                    <a:lnTo>
                      <a:pt x="3927250" y="639068"/>
                    </a:lnTo>
                    <a:cubicBezTo>
                      <a:pt x="3927250" y="678285"/>
                      <a:pt x="3895459" y="710076"/>
                      <a:pt x="3856242" y="710076"/>
                    </a:cubicBezTo>
                    <a:lnTo>
                      <a:pt x="71008" y="710076"/>
                    </a:lnTo>
                    <a:cubicBezTo>
                      <a:pt x="31791" y="710076"/>
                      <a:pt x="0" y="678285"/>
                      <a:pt x="0" y="639068"/>
                    </a:cubicBezTo>
                    <a:lnTo>
                      <a:pt x="0" y="7100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8422" tIns="52547" rIns="68422" bIns="52547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500" kern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Procedimiento Regional</a:t>
                </a:r>
              </a:p>
            </p:txBody>
          </p:sp>
          <p:sp>
            <p:nvSpPr>
              <p:cNvPr id="21" name="17 Forma libre">
                <a:extLst>
                  <a:ext uri="{FF2B5EF4-FFF2-40B4-BE49-F238E27FC236}">
                    <a16:creationId xmlns:a16="http://schemas.microsoft.com/office/drawing/2014/main" id="{1ADC9CDB-6B39-4BAC-B57F-BE38DCE04117}"/>
                  </a:ext>
                </a:extLst>
              </p:cNvPr>
              <p:cNvSpPr/>
              <p:nvPr/>
            </p:nvSpPr>
            <p:spPr>
              <a:xfrm>
                <a:off x="1179534" y="5541920"/>
                <a:ext cx="7401459" cy="581656"/>
              </a:xfrm>
              <a:custGeom>
                <a:avLst/>
                <a:gdLst>
                  <a:gd name="connsiteX0" fmla="*/ 0 w 2847067"/>
                  <a:gd name="connsiteY0" fmla="*/ 71008 h 710076"/>
                  <a:gd name="connsiteX1" fmla="*/ 71008 w 2847067"/>
                  <a:gd name="connsiteY1" fmla="*/ 0 h 710076"/>
                  <a:gd name="connsiteX2" fmla="*/ 2776059 w 2847067"/>
                  <a:gd name="connsiteY2" fmla="*/ 0 h 710076"/>
                  <a:gd name="connsiteX3" fmla="*/ 2847067 w 2847067"/>
                  <a:gd name="connsiteY3" fmla="*/ 71008 h 710076"/>
                  <a:gd name="connsiteX4" fmla="*/ 2847067 w 2847067"/>
                  <a:gd name="connsiteY4" fmla="*/ 639068 h 710076"/>
                  <a:gd name="connsiteX5" fmla="*/ 2776059 w 2847067"/>
                  <a:gd name="connsiteY5" fmla="*/ 710076 h 710076"/>
                  <a:gd name="connsiteX6" fmla="*/ 71008 w 2847067"/>
                  <a:gd name="connsiteY6" fmla="*/ 710076 h 710076"/>
                  <a:gd name="connsiteX7" fmla="*/ 0 w 2847067"/>
                  <a:gd name="connsiteY7" fmla="*/ 639068 h 710076"/>
                  <a:gd name="connsiteX8" fmla="*/ 0 w 2847067"/>
                  <a:gd name="connsiteY8" fmla="*/ 71008 h 71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47067" h="710076">
                    <a:moveTo>
                      <a:pt x="0" y="71008"/>
                    </a:moveTo>
                    <a:cubicBezTo>
                      <a:pt x="0" y="31791"/>
                      <a:pt x="31791" y="0"/>
                      <a:pt x="71008" y="0"/>
                    </a:cubicBezTo>
                    <a:lnTo>
                      <a:pt x="2776059" y="0"/>
                    </a:lnTo>
                    <a:cubicBezTo>
                      <a:pt x="2815276" y="0"/>
                      <a:pt x="2847067" y="31791"/>
                      <a:pt x="2847067" y="71008"/>
                    </a:cubicBezTo>
                    <a:lnTo>
                      <a:pt x="2847067" y="639068"/>
                    </a:lnTo>
                    <a:cubicBezTo>
                      <a:pt x="2847067" y="678285"/>
                      <a:pt x="2815276" y="710076"/>
                      <a:pt x="2776059" y="710076"/>
                    </a:cubicBezTo>
                    <a:lnTo>
                      <a:pt x="71008" y="710076"/>
                    </a:lnTo>
                    <a:cubicBezTo>
                      <a:pt x="31791" y="710076"/>
                      <a:pt x="0" y="678285"/>
                      <a:pt x="0" y="639068"/>
                    </a:cubicBezTo>
                    <a:lnTo>
                      <a:pt x="0" y="71008"/>
                    </a:lnTo>
                    <a:close/>
                  </a:path>
                </a:pathLst>
              </a:custGeom>
            </p:spPr>
            <p:style>
              <a:lnRef idx="1">
                <a:schemeClr val="accent6">
                  <a:alpha val="90000"/>
                  <a:hueOff val="0"/>
                  <a:satOff val="0"/>
                  <a:lumOff val="0"/>
                  <a:alphaOff val="-1500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3657" tIns="36037" rIns="43657" bIns="36037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100" b="1" kern="1200" dirty="0">
                    <a:solidFill>
                      <a:schemeClr val="bg1">
                        <a:lumMod val="50000"/>
                      </a:schemeClr>
                    </a:solidFill>
                  </a:rPr>
                  <a:t>RESOLUCIÓN </a:t>
                </a:r>
                <a:r>
                  <a:rPr lang="es-ES" sz="1100" b="1" dirty="0">
                    <a:solidFill>
                      <a:schemeClr val="bg1">
                        <a:lumMod val="50000"/>
                      </a:schemeClr>
                    </a:solidFill>
                  </a:rPr>
                  <a:t>REGIONAL DEFINITIVA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100" b="1" u="sng" kern="1200" dirty="0">
                    <a:solidFill>
                      <a:srgbClr val="FF0000"/>
                    </a:solidFill>
                  </a:rPr>
                  <a:t>abril 2027</a:t>
                </a:r>
              </a:p>
            </p:txBody>
          </p:sp>
          <p:sp>
            <p:nvSpPr>
              <p:cNvPr id="22" name="18 Forma libre">
                <a:extLst>
                  <a:ext uri="{FF2B5EF4-FFF2-40B4-BE49-F238E27FC236}">
                    <a16:creationId xmlns:a16="http://schemas.microsoft.com/office/drawing/2014/main" id="{577A7D3B-75F5-4FE8-837A-9EE862408F99}"/>
                  </a:ext>
                </a:extLst>
              </p:cNvPr>
              <p:cNvSpPr/>
              <p:nvPr/>
            </p:nvSpPr>
            <p:spPr>
              <a:xfrm>
                <a:off x="5595683" y="1082282"/>
                <a:ext cx="2964176" cy="643121"/>
              </a:xfrm>
              <a:custGeom>
                <a:avLst/>
                <a:gdLst>
                  <a:gd name="connsiteX0" fmla="*/ 0 w 3705948"/>
                  <a:gd name="connsiteY0" fmla="*/ 71008 h 710076"/>
                  <a:gd name="connsiteX1" fmla="*/ 71008 w 3705948"/>
                  <a:gd name="connsiteY1" fmla="*/ 0 h 710076"/>
                  <a:gd name="connsiteX2" fmla="*/ 3634940 w 3705948"/>
                  <a:gd name="connsiteY2" fmla="*/ 0 h 710076"/>
                  <a:gd name="connsiteX3" fmla="*/ 3705948 w 3705948"/>
                  <a:gd name="connsiteY3" fmla="*/ 71008 h 710076"/>
                  <a:gd name="connsiteX4" fmla="*/ 3705948 w 3705948"/>
                  <a:gd name="connsiteY4" fmla="*/ 639068 h 710076"/>
                  <a:gd name="connsiteX5" fmla="*/ 3634940 w 3705948"/>
                  <a:gd name="connsiteY5" fmla="*/ 710076 h 710076"/>
                  <a:gd name="connsiteX6" fmla="*/ 71008 w 3705948"/>
                  <a:gd name="connsiteY6" fmla="*/ 710076 h 710076"/>
                  <a:gd name="connsiteX7" fmla="*/ 0 w 3705948"/>
                  <a:gd name="connsiteY7" fmla="*/ 639068 h 710076"/>
                  <a:gd name="connsiteX8" fmla="*/ 0 w 3705948"/>
                  <a:gd name="connsiteY8" fmla="*/ 71008 h 71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5948" h="710076">
                    <a:moveTo>
                      <a:pt x="0" y="71008"/>
                    </a:moveTo>
                    <a:cubicBezTo>
                      <a:pt x="0" y="31791"/>
                      <a:pt x="31791" y="0"/>
                      <a:pt x="71008" y="0"/>
                    </a:cubicBezTo>
                    <a:lnTo>
                      <a:pt x="3634940" y="0"/>
                    </a:lnTo>
                    <a:cubicBezTo>
                      <a:pt x="3674157" y="0"/>
                      <a:pt x="3705948" y="31791"/>
                      <a:pt x="3705948" y="71008"/>
                    </a:cubicBezTo>
                    <a:lnTo>
                      <a:pt x="3705948" y="639068"/>
                    </a:lnTo>
                    <a:cubicBezTo>
                      <a:pt x="3705948" y="678285"/>
                      <a:pt x="3674157" y="710076"/>
                      <a:pt x="3634940" y="710076"/>
                    </a:cubicBezTo>
                    <a:lnTo>
                      <a:pt x="71008" y="710076"/>
                    </a:lnTo>
                    <a:cubicBezTo>
                      <a:pt x="31791" y="710076"/>
                      <a:pt x="0" y="678285"/>
                      <a:pt x="0" y="639068"/>
                    </a:cubicBezTo>
                    <a:lnTo>
                      <a:pt x="0" y="7100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alpha val="90000"/>
                  <a:hueOff val="0"/>
                  <a:satOff val="0"/>
                  <a:lumOff val="0"/>
                  <a:alphaOff val="-40000"/>
                </a:schemeClr>
              </a:fillRef>
              <a:effectRef idx="2">
                <a:schemeClr val="accent6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8422" tIns="52547" rIns="68422" bIns="52547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5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Convocatoria internacional 2026</a:t>
                </a:r>
              </a:p>
            </p:txBody>
          </p:sp>
          <p:sp>
            <p:nvSpPr>
              <p:cNvPr id="24" name="20 Forma libre">
                <a:extLst>
                  <a:ext uri="{FF2B5EF4-FFF2-40B4-BE49-F238E27FC236}">
                    <a16:creationId xmlns:a16="http://schemas.microsoft.com/office/drawing/2014/main" id="{447F6216-64BB-4C14-B2B2-24345CD0D6A6}"/>
                  </a:ext>
                </a:extLst>
              </p:cNvPr>
              <p:cNvSpPr/>
              <p:nvPr/>
            </p:nvSpPr>
            <p:spPr>
              <a:xfrm>
                <a:off x="5595683" y="1853408"/>
                <a:ext cx="2971393" cy="580194"/>
              </a:xfrm>
              <a:custGeom>
                <a:avLst/>
                <a:gdLst>
                  <a:gd name="connsiteX0" fmla="*/ 0 w 2971393"/>
                  <a:gd name="connsiteY0" fmla="*/ 74553 h 745531"/>
                  <a:gd name="connsiteX1" fmla="*/ 74553 w 2971393"/>
                  <a:gd name="connsiteY1" fmla="*/ 0 h 745531"/>
                  <a:gd name="connsiteX2" fmla="*/ 2896840 w 2971393"/>
                  <a:gd name="connsiteY2" fmla="*/ 0 h 745531"/>
                  <a:gd name="connsiteX3" fmla="*/ 2971393 w 2971393"/>
                  <a:gd name="connsiteY3" fmla="*/ 74553 h 745531"/>
                  <a:gd name="connsiteX4" fmla="*/ 2971393 w 2971393"/>
                  <a:gd name="connsiteY4" fmla="*/ 670978 h 745531"/>
                  <a:gd name="connsiteX5" fmla="*/ 2896840 w 2971393"/>
                  <a:gd name="connsiteY5" fmla="*/ 745531 h 745531"/>
                  <a:gd name="connsiteX6" fmla="*/ 74553 w 2971393"/>
                  <a:gd name="connsiteY6" fmla="*/ 745531 h 745531"/>
                  <a:gd name="connsiteX7" fmla="*/ 0 w 2971393"/>
                  <a:gd name="connsiteY7" fmla="*/ 670978 h 745531"/>
                  <a:gd name="connsiteX8" fmla="*/ 0 w 2971393"/>
                  <a:gd name="connsiteY8" fmla="*/ 74553 h 74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1393" h="745531">
                    <a:moveTo>
                      <a:pt x="0" y="74553"/>
                    </a:moveTo>
                    <a:cubicBezTo>
                      <a:pt x="0" y="33379"/>
                      <a:pt x="33379" y="0"/>
                      <a:pt x="74553" y="0"/>
                    </a:cubicBezTo>
                    <a:lnTo>
                      <a:pt x="2896840" y="0"/>
                    </a:lnTo>
                    <a:cubicBezTo>
                      <a:pt x="2938014" y="0"/>
                      <a:pt x="2971393" y="33379"/>
                      <a:pt x="2971393" y="74553"/>
                    </a:cubicBezTo>
                    <a:lnTo>
                      <a:pt x="2971393" y="670978"/>
                    </a:lnTo>
                    <a:cubicBezTo>
                      <a:pt x="2971393" y="712152"/>
                      <a:pt x="2938014" y="745531"/>
                      <a:pt x="2896840" y="745531"/>
                    </a:cubicBezTo>
                    <a:lnTo>
                      <a:pt x="74553" y="745531"/>
                    </a:lnTo>
                    <a:cubicBezTo>
                      <a:pt x="33379" y="745531"/>
                      <a:pt x="0" y="712152"/>
                      <a:pt x="0" y="670978"/>
                    </a:cubicBezTo>
                    <a:lnTo>
                      <a:pt x="0" y="74553"/>
                    </a:lnTo>
                    <a:close/>
                  </a:path>
                </a:pathLst>
              </a:custGeom>
            </p:spPr>
            <p:style>
              <a:lnRef idx="1">
                <a:schemeClr val="accent6">
                  <a:alpha val="90000"/>
                  <a:hueOff val="0"/>
                  <a:satOff val="0"/>
                  <a:lumOff val="0"/>
                  <a:alphaOff val="-2000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4696" tIns="37076" rIns="44696" bIns="37076" numCol="1" spcCol="1270" anchor="ctr" anchorCtr="0">
                <a:noAutofit/>
              </a:bodyPr>
              <a:lstStyle/>
              <a:p>
                <a:pPr lvl="0" algn="ctr" defTabSz="533400">
                  <a:spcBef>
                    <a:spcPct val="0"/>
                  </a:spcBef>
                </a:pPr>
                <a:r>
                  <a:rPr lang="es-ES" sz="11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Publicación de la “INTERNATIONAL CALL”</a:t>
                </a:r>
              </a:p>
              <a:p>
                <a:pPr lvl="0" algn="ctr" defTabSz="533400">
                  <a:spcBef>
                    <a:spcPct val="0"/>
                  </a:spcBef>
                </a:pPr>
                <a:r>
                  <a:rPr lang="es-ES" sz="1100" kern="1200" dirty="0">
                    <a:solidFill>
                      <a:schemeClr val="bg1">
                        <a:lumMod val="50000"/>
                      </a:schemeClr>
                    </a:solidFill>
                  </a:rPr>
                  <a:t>Presentación PRE-PROPUESTAS</a:t>
                </a:r>
              </a:p>
              <a:p>
                <a:pPr lvl="0" algn="ctr" defTabSz="533400">
                  <a:spcBef>
                    <a:spcPct val="0"/>
                  </a:spcBef>
                </a:pPr>
                <a:r>
                  <a:rPr lang="es-ES" sz="1100" b="1" u="sng" dirty="0">
                    <a:solidFill>
                      <a:srgbClr val="FF0000"/>
                    </a:solidFill>
                  </a:rPr>
                  <a:t>Hasta 12 de mayo 2026</a:t>
                </a:r>
                <a:endParaRPr lang="es-ES" sz="1100" b="1" u="sng" kern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22 Forma libre">
                <a:extLst>
                  <a:ext uri="{FF2B5EF4-FFF2-40B4-BE49-F238E27FC236}">
                    <a16:creationId xmlns:a16="http://schemas.microsoft.com/office/drawing/2014/main" id="{B663E37E-1BE6-4F26-B295-14C60FA4AF9E}"/>
                  </a:ext>
                </a:extLst>
              </p:cNvPr>
              <p:cNvSpPr/>
              <p:nvPr/>
            </p:nvSpPr>
            <p:spPr>
              <a:xfrm>
                <a:off x="5605551" y="2516593"/>
                <a:ext cx="1847018" cy="301476"/>
              </a:xfrm>
              <a:custGeom>
                <a:avLst/>
                <a:gdLst>
                  <a:gd name="connsiteX0" fmla="*/ 0 w 1847018"/>
                  <a:gd name="connsiteY0" fmla="*/ 71008 h 710076"/>
                  <a:gd name="connsiteX1" fmla="*/ 71008 w 1847018"/>
                  <a:gd name="connsiteY1" fmla="*/ 0 h 710076"/>
                  <a:gd name="connsiteX2" fmla="*/ 1776010 w 1847018"/>
                  <a:gd name="connsiteY2" fmla="*/ 0 h 710076"/>
                  <a:gd name="connsiteX3" fmla="*/ 1847018 w 1847018"/>
                  <a:gd name="connsiteY3" fmla="*/ 71008 h 710076"/>
                  <a:gd name="connsiteX4" fmla="*/ 1847018 w 1847018"/>
                  <a:gd name="connsiteY4" fmla="*/ 639068 h 710076"/>
                  <a:gd name="connsiteX5" fmla="*/ 1776010 w 1847018"/>
                  <a:gd name="connsiteY5" fmla="*/ 710076 h 710076"/>
                  <a:gd name="connsiteX6" fmla="*/ 71008 w 1847018"/>
                  <a:gd name="connsiteY6" fmla="*/ 710076 h 710076"/>
                  <a:gd name="connsiteX7" fmla="*/ 0 w 1847018"/>
                  <a:gd name="connsiteY7" fmla="*/ 639068 h 710076"/>
                  <a:gd name="connsiteX8" fmla="*/ 0 w 1847018"/>
                  <a:gd name="connsiteY8" fmla="*/ 71008 h 71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7018" h="710076">
                    <a:moveTo>
                      <a:pt x="0" y="71008"/>
                    </a:moveTo>
                    <a:cubicBezTo>
                      <a:pt x="0" y="31791"/>
                      <a:pt x="31791" y="0"/>
                      <a:pt x="71008" y="0"/>
                    </a:cubicBezTo>
                    <a:lnTo>
                      <a:pt x="1776010" y="0"/>
                    </a:lnTo>
                    <a:cubicBezTo>
                      <a:pt x="1815227" y="0"/>
                      <a:pt x="1847018" y="31791"/>
                      <a:pt x="1847018" y="71008"/>
                    </a:cubicBezTo>
                    <a:lnTo>
                      <a:pt x="1847018" y="639068"/>
                    </a:lnTo>
                    <a:cubicBezTo>
                      <a:pt x="1847018" y="678285"/>
                      <a:pt x="1815227" y="710076"/>
                      <a:pt x="1776010" y="710076"/>
                    </a:cubicBezTo>
                    <a:lnTo>
                      <a:pt x="71008" y="710076"/>
                    </a:lnTo>
                    <a:cubicBezTo>
                      <a:pt x="31791" y="710076"/>
                      <a:pt x="0" y="678285"/>
                      <a:pt x="0" y="639068"/>
                    </a:cubicBezTo>
                    <a:lnTo>
                      <a:pt x="0" y="71008"/>
                    </a:lnTo>
                    <a:close/>
                  </a:path>
                </a:pathLst>
              </a:custGeom>
            </p:spPr>
            <p:style>
              <a:lnRef idx="1">
                <a:schemeClr val="accent6">
                  <a:alpha val="90000"/>
                  <a:hueOff val="0"/>
                  <a:satOff val="0"/>
                  <a:lumOff val="0"/>
                  <a:alphaOff val="-2500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3657" tIns="36037" rIns="43657" bIns="36037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Evaluación  de las  PRE-PROPUESTAS</a:t>
                </a:r>
                <a:r>
                  <a:rPr lang="es-ES" sz="8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Internacional de la ERA-NET</a:t>
                </a:r>
              </a:p>
            </p:txBody>
          </p:sp>
          <p:sp>
            <p:nvSpPr>
              <p:cNvPr id="28" name="24 Forma libre">
                <a:extLst>
                  <a:ext uri="{FF2B5EF4-FFF2-40B4-BE49-F238E27FC236}">
                    <a16:creationId xmlns:a16="http://schemas.microsoft.com/office/drawing/2014/main" id="{93146CA3-FCA2-45CB-99F2-0F8CF7ABC145}"/>
                  </a:ext>
                </a:extLst>
              </p:cNvPr>
              <p:cNvSpPr/>
              <p:nvPr/>
            </p:nvSpPr>
            <p:spPr>
              <a:xfrm>
                <a:off x="5605551" y="2890045"/>
                <a:ext cx="2965575" cy="493171"/>
              </a:xfrm>
              <a:custGeom>
                <a:avLst/>
                <a:gdLst>
                  <a:gd name="connsiteX0" fmla="*/ 0 w 1136123"/>
                  <a:gd name="connsiteY0" fmla="*/ 71008 h 710076"/>
                  <a:gd name="connsiteX1" fmla="*/ 71008 w 1136123"/>
                  <a:gd name="connsiteY1" fmla="*/ 0 h 710076"/>
                  <a:gd name="connsiteX2" fmla="*/ 1065115 w 1136123"/>
                  <a:gd name="connsiteY2" fmla="*/ 0 h 710076"/>
                  <a:gd name="connsiteX3" fmla="*/ 1136123 w 1136123"/>
                  <a:gd name="connsiteY3" fmla="*/ 71008 h 710076"/>
                  <a:gd name="connsiteX4" fmla="*/ 1136123 w 1136123"/>
                  <a:gd name="connsiteY4" fmla="*/ 639068 h 710076"/>
                  <a:gd name="connsiteX5" fmla="*/ 1065115 w 1136123"/>
                  <a:gd name="connsiteY5" fmla="*/ 710076 h 710076"/>
                  <a:gd name="connsiteX6" fmla="*/ 71008 w 1136123"/>
                  <a:gd name="connsiteY6" fmla="*/ 710076 h 710076"/>
                  <a:gd name="connsiteX7" fmla="*/ 0 w 1136123"/>
                  <a:gd name="connsiteY7" fmla="*/ 639068 h 710076"/>
                  <a:gd name="connsiteX8" fmla="*/ 0 w 1136123"/>
                  <a:gd name="connsiteY8" fmla="*/ 71008 h 71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6123" h="710076">
                    <a:moveTo>
                      <a:pt x="0" y="71008"/>
                    </a:moveTo>
                    <a:cubicBezTo>
                      <a:pt x="0" y="31791"/>
                      <a:pt x="31791" y="0"/>
                      <a:pt x="71008" y="0"/>
                    </a:cubicBezTo>
                    <a:lnTo>
                      <a:pt x="1065115" y="0"/>
                    </a:lnTo>
                    <a:cubicBezTo>
                      <a:pt x="1104332" y="0"/>
                      <a:pt x="1136123" y="31791"/>
                      <a:pt x="1136123" y="71008"/>
                    </a:cubicBezTo>
                    <a:lnTo>
                      <a:pt x="1136123" y="639068"/>
                    </a:lnTo>
                    <a:cubicBezTo>
                      <a:pt x="1136123" y="678285"/>
                      <a:pt x="1104332" y="710076"/>
                      <a:pt x="1065115" y="710076"/>
                    </a:cubicBezTo>
                    <a:lnTo>
                      <a:pt x="71008" y="710076"/>
                    </a:lnTo>
                    <a:cubicBezTo>
                      <a:pt x="31791" y="710076"/>
                      <a:pt x="0" y="678285"/>
                      <a:pt x="0" y="639068"/>
                    </a:cubicBezTo>
                    <a:lnTo>
                      <a:pt x="0" y="71008"/>
                    </a:lnTo>
                    <a:close/>
                  </a:path>
                </a:pathLst>
              </a:custGeom>
            </p:spPr>
            <p:style>
              <a:lnRef idx="1">
                <a:schemeClr val="accent6">
                  <a:alpha val="90000"/>
                  <a:hueOff val="0"/>
                  <a:satOff val="0"/>
                  <a:lumOff val="0"/>
                  <a:alphaOff val="-3000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372" tIns="39847" rIns="49372" bIns="39847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1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Relación de PRE-PROPUESTAS seleccionadas</a:t>
                </a: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100" b="1" u="sng" dirty="0">
                    <a:solidFill>
                      <a:srgbClr val="FF0000"/>
                    </a:solidFill>
                  </a:rPr>
                  <a:t>Septiembre 2026</a:t>
                </a:r>
                <a:endParaRPr lang="es-ES" sz="1100" b="1" u="sng" kern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26 Forma libre">
                <a:extLst>
                  <a:ext uri="{FF2B5EF4-FFF2-40B4-BE49-F238E27FC236}">
                    <a16:creationId xmlns:a16="http://schemas.microsoft.com/office/drawing/2014/main" id="{FAD7E44B-98B3-4503-ADAB-B16CFA4EF82B}"/>
                  </a:ext>
                </a:extLst>
              </p:cNvPr>
              <p:cNvSpPr/>
              <p:nvPr/>
            </p:nvSpPr>
            <p:spPr>
              <a:xfrm>
                <a:off x="5605551" y="3479097"/>
                <a:ext cx="2965575" cy="485641"/>
              </a:xfrm>
              <a:custGeom>
                <a:avLst/>
                <a:gdLst>
                  <a:gd name="connsiteX0" fmla="*/ 0 w 1500875"/>
                  <a:gd name="connsiteY0" fmla="*/ 71008 h 710076"/>
                  <a:gd name="connsiteX1" fmla="*/ 71008 w 1500875"/>
                  <a:gd name="connsiteY1" fmla="*/ 0 h 710076"/>
                  <a:gd name="connsiteX2" fmla="*/ 1429867 w 1500875"/>
                  <a:gd name="connsiteY2" fmla="*/ 0 h 710076"/>
                  <a:gd name="connsiteX3" fmla="*/ 1500875 w 1500875"/>
                  <a:gd name="connsiteY3" fmla="*/ 71008 h 710076"/>
                  <a:gd name="connsiteX4" fmla="*/ 1500875 w 1500875"/>
                  <a:gd name="connsiteY4" fmla="*/ 639068 h 710076"/>
                  <a:gd name="connsiteX5" fmla="*/ 1429867 w 1500875"/>
                  <a:gd name="connsiteY5" fmla="*/ 710076 h 710076"/>
                  <a:gd name="connsiteX6" fmla="*/ 71008 w 1500875"/>
                  <a:gd name="connsiteY6" fmla="*/ 710076 h 710076"/>
                  <a:gd name="connsiteX7" fmla="*/ 0 w 1500875"/>
                  <a:gd name="connsiteY7" fmla="*/ 639068 h 710076"/>
                  <a:gd name="connsiteX8" fmla="*/ 0 w 1500875"/>
                  <a:gd name="connsiteY8" fmla="*/ 71008 h 71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0875" h="710076">
                    <a:moveTo>
                      <a:pt x="0" y="71008"/>
                    </a:moveTo>
                    <a:cubicBezTo>
                      <a:pt x="0" y="31791"/>
                      <a:pt x="31791" y="0"/>
                      <a:pt x="71008" y="0"/>
                    </a:cubicBezTo>
                    <a:lnTo>
                      <a:pt x="1429867" y="0"/>
                    </a:lnTo>
                    <a:cubicBezTo>
                      <a:pt x="1469084" y="0"/>
                      <a:pt x="1500875" y="31791"/>
                      <a:pt x="1500875" y="71008"/>
                    </a:cubicBezTo>
                    <a:lnTo>
                      <a:pt x="1500875" y="639068"/>
                    </a:lnTo>
                    <a:cubicBezTo>
                      <a:pt x="1500875" y="678285"/>
                      <a:pt x="1469084" y="710076"/>
                      <a:pt x="1429867" y="710076"/>
                    </a:cubicBezTo>
                    <a:lnTo>
                      <a:pt x="71008" y="710076"/>
                    </a:lnTo>
                    <a:cubicBezTo>
                      <a:pt x="31791" y="710076"/>
                      <a:pt x="0" y="678285"/>
                      <a:pt x="0" y="639068"/>
                    </a:cubicBezTo>
                    <a:lnTo>
                      <a:pt x="0" y="71008"/>
                    </a:lnTo>
                    <a:close/>
                  </a:path>
                </a:pathLst>
              </a:custGeom>
            </p:spPr>
            <p:style>
              <a:lnRef idx="1">
                <a:schemeClr val="accent6">
                  <a:alpha val="90000"/>
                  <a:hueOff val="0"/>
                  <a:satOff val="0"/>
                  <a:lumOff val="0"/>
                  <a:alphaOff val="-3500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372" tIns="39847" rIns="49372" bIns="39847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100" kern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Presentación  de las FULL PROPOSALS</a:t>
                </a: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100" b="1" u="sng" dirty="0">
                    <a:solidFill>
                      <a:srgbClr val="FF0000"/>
                    </a:solidFill>
                  </a:rPr>
                  <a:t>Hasta 18 noviembre 2026</a:t>
                </a:r>
                <a:endParaRPr lang="es-ES" sz="1100" b="1" u="sng" kern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28 Forma libre">
                <a:extLst>
                  <a:ext uri="{FF2B5EF4-FFF2-40B4-BE49-F238E27FC236}">
                    <a16:creationId xmlns:a16="http://schemas.microsoft.com/office/drawing/2014/main" id="{55B7856E-2305-4A34-8094-F083C07EC5FF}"/>
                  </a:ext>
                </a:extLst>
              </p:cNvPr>
              <p:cNvSpPr/>
              <p:nvPr/>
            </p:nvSpPr>
            <p:spPr>
              <a:xfrm>
                <a:off x="5595683" y="4453372"/>
                <a:ext cx="2985311" cy="643121"/>
              </a:xfrm>
              <a:custGeom>
                <a:avLst/>
                <a:gdLst>
                  <a:gd name="connsiteX0" fmla="*/ 0 w 2886956"/>
                  <a:gd name="connsiteY0" fmla="*/ 71008 h 710076"/>
                  <a:gd name="connsiteX1" fmla="*/ 71008 w 2886956"/>
                  <a:gd name="connsiteY1" fmla="*/ 0 h 710076"/>
                  <a:gd name="connsiteX2" fmla="*/ 2815948 w 2886956"/>
                  <a:gd name="connsiteY2" fmla="*/ 0 h 710076"/>
                  <a:gd name="connsiteX3" fmla="*/ 2886956 w 2886956"/>
                  <a:gd name="connsiteY3" fmla="*/ 71008 h 710076"/>
                  <a:gd name="connsiteX4" fmla="*/ 2886956 w 2886956"/>
                  <a:gd name="connsiteY4" fmla="*/ 639068 h 710076"/>
                  <a:gd name="connsiteX5" fmla="*/ 2815948 w 2886956"/>
                  <a:gd name="connsiteY5" fmla="*/ 710076 h 710076"/>
                  <a:gd name="connsiteX6" fmla="*/ 71008 w 2886956"/>
                  <a:gd name="connsiteY6" fmla="*/ 710076 h 710076"/>
                  <a:gd name="connsiteX7" fmla="*/ 0 w 2886956"/>
                  <a:gd name="connsiteY7" fmla="*/ 639068 h 710076"/>
                  <a:gd name="connsiteX8" fmla="*/ 0 w 2886956"/>
                  <a:gd name="connsiteY8" fmla="*/ 71008 h 71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86956" h="710076">
                    <a:moveTo>
                      <a:pt x="0" y="71008"/>
                    </a:moveTo>
                    <a:cubicBezTo>
                      <a:pt x="0" y="31791"/>
                      <a:pt x="31791" y="0"/>
                      <a:pt x="71008" y="0"/>
                    </a:cubicBezTo>
                    <a:lnTo>
                      <a:pt x="2815948" y="0"/>
                    </a:lnTo>
                    <a:cubicBezTo>
                      <a:pt x="2855165" y="0"/>
                      <a:pt x="2886956" y="31791"/>
                      <a:pt x="2886956" y="71008"/>
                    </a:cubicBezTo>
                    <a:lnTo>
                      <a:pt x="2886956" y="639068"/>
                    </a:lnTo>
                    <a:cubicBezTo>
                      <a:pt x="2886956" y="678285"/>
                      <a:pt x="2855165" y="710076"/>
                      <a:pt x="2815948" y="710076"/>
                    </a:cubicBezTo>
                    <a:lnTo>
                      <a:pt x="71008" y="710076"/>
                    </a:lnTo>
                    <a:cubicBezTo>
                      <a:pt x="31791" y="710076"/>
                      <a:pt x="0" y="678285"/>
                      <a:pt x="0" y="639068"/>
                    </a:cubicBezTo>
                    <a:lnTo>
                      <a:pt x="0" y="71008"/>
                    </a:lnTo>
                    <a:close/>
                  </a:path>
                </a:pathLst>
              </a:custGeom>
            </p:spPr>
            <p:style>
              <a:lnRef idx="1">
                <a:schemeClr val="accent6">
                  <a:alpha val="90000"/>
                  <a:hueOff val="0"/>
                  <a:satOff val="0"/>
                  <a:lumOff val="0"/>
                  <a:alphaOff val="-4000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372" tIns="39847" rIns="49372" bIns="39847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100" b="1" dirty="0">
                    <a:solidFill>
                      <a:schemeClr val="bg1">
                        <a:lumMod val="50000"/>
                      </a:schemeClr>
                    </a:solidFill>
                  </a:rPr>
                  <a:t>DECISIÓN FINAL COMITÉ INTERNACIONAL</a:t>
                </a: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100" b="1" u="sng" kern="1200" dirty="0">
                    <a:solidFill>
                      <a:srgbClr val="FF0000"/>
                    </a:solidFill>
                  </a:rPr>
                  <a:t>Final enero 2027</a:t>
                </a:r>
              </a:p>
            </p:txBody>
          </p:sp>
        </p:grpSp>
        <p:sp>
          <p:nvSpPr>
            <p:cNvPr id="8" name="Flecha: a la derecha 7">
              <a:extLst>
                <a:ext uri="{FF2B5EF4-FFF2-40B4-BE49-F238E27FC236}">
                  <a16:creationId xmlns:a16="http://schemas.microsoft.com/office/drawing/2014/main" id="{476FFB75-7545-40E7-A145-DF6630983A98}"/>
                </a:ext>
              </a:extLst>
            </p:cNvPr>
            <p:cNvSpPr/>
            <p:nvPr/>
          </p:nvSpPr>
          <p:spPr>
            <a:xfrm rot="5400000">
              <a:off x="4124846" y="3752306"/>
              <a:ext cx="707416" cy="2881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65875FD-8B27-4308-893A-CC538E360CE3}"/>
              </a:ext>
            </a:extLst>
          </p:cNvPr>
          <p:cNvSpPr txBox="1"/>
          <p:nvPr/>
        </p:nvSpPr>
        <p:spPr>
          <a:xfrm>
            <a:off x="228051" y="2160009"/>
            <a:ext cx="3328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latin typeface="+mj-lt"/>
                <a:ea typeface="MS PGothic" pitchFamily="34" charset="-128"/>
                <a:cs typeface="+mj-cs"/>
              </a:rPr>
              <a:t>COORDINACIÓN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latin typeface="+mj-lt"/>
                <a:ea typeface="MS PGothic" pitchFamily="34" charset="-128"/>
                <a:cs typeface="+mj-cs"/>
              </a:rPr>
              <a:t>REGIONAL – INTERNACIONAL</a:t>
            </a:r>
          </a:p>
        </p:txBody>
      </p:sp>
      <p:sp>
        <p:nvSpPr>
          <p:cNvPr id="39" name="Bocadillo nube: nube 38">
            <a:extLst>
              <a:ext uri="{FF2B5EF4-FFF2-40B4-BE49-F238E27FC236}">
                <a16:creationId xmlns:a16="http://schemas.microsoft.com/office/drawing/2014/main" id="{080FDBEB-E75C-4187-B081-F6ED81E4F560}"/>
              </a:ext>
            </a:extLst>
          </p:cNvPr>
          <p:cNvSpPr/>
          <p:nvPr/>
        </p:nvSpPr>
        <p:spPr>
          <a:xfrm>
            <a:off x="9593620" y="1450270"/>
            <a:ext cx="1154968" cy="473979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Elegibilidad regional</a:t>
            </a:r>
          </a:p>
        </p:txBody>
      </p:sp>
      <p:sp>
        <p:nvSpPr>
          <p:cNvPr id="41" name="10 Forma libre">
            <a:extLst>
              <a:ext uri="{FF2B5EF4-FFF2-40B4-BE49-F238E27FC236}">
                <a16:creationId xmlns:a16="http://schemas.microsoft.com/office/drawing/2014/main" id="{03B218DE-E4E4-4547-AD22-5931898299BB}"/>
              </a:ext>
            </a:extLst>
          </p:cNvPr>
          <p:cNvSpPr/>
          <p:nvPr/>
        </p:nvSpPr>
        <p:spPr>
          <a:xfrm>
            <a:off x="2961001" y="955445"/>
            <a:ext cx="2956145" cy="586239"/>
          </a:xfrm>
          <a:custGeom>
            <a:avLst/>
            <a:gdLst>
              <a:gd name="connsiteX0" fmla="*/ 0 w 1573837"/>
              <a:gd name="connsiteY0" fmla="*/ 71008 h 710076"/>
              <a:gd name="connsiteX1" fmla="*/ 71008 w 1573837"/>
              <a:gd name="connsiteY1" fmla="*/ 0 h 710076"/>
              <a:gd name="connsiteX2" fmla="*/ 1502829 w 1573837"/>
              <a:gd name="connsiteY2" fmla="*/ 0 h 710076"/>
              <a:gd name="connsiteX3" fmla="*/ 1573837 w 1573837"/>
              <a:gd name="connsiteY3" fmla="*/ 71008 h 710076"/>
              <a:gd name="connsiteX4" fmla="*/ 1573837 w 1573837"/>
              <a:gd name="connsiteY4" fmla="*/ 639068 h 710076"/>
              <a:gd name="connsiteX5" fmla="*/ 1502829 w 1573837"/>
              <a:gd name="connsiteY5" fmla="*/ 710076 h 710076"/>
              <a:gd name="connsiteX6" fmla="*/ 71008 w 1573837"/>
              <a:gd name="connsiteY6" fmla="*/ 710076 h 710076"/>
              <a:gd name="connsiteX7" fmla="*/ 0 w 1573837"/>
              <a:gd name="connsiteY7" fmla="*/ 639068 h 710076"/>
              <a:gd name="connsiteX8" fmla="*/ 0 w 1573837"/>
              <a:gd name="connsiteY8" fmla="*/ 71008 h 71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3837" h="710076">
                <a:moveTo>
                  <a:pt x="0" y="71008"/>
                </a:moveTo>
                <a:cubicBezTo>
                  <a:pt x="0" y="31791"/>
                  <a:pt x="31791" y="0"/>
                  <a:pt x="71008" y="0"/>
                </a:cubicBezTo>
                <a:lnTo>
                  <a:pt x="1502829" y="0"/>
                </a:lnTo>
                <a:cubicBezTo>
                  <a:pt x="1542046" y="0"/>
                  <a:pt x="1573837" y="31791"/>
                  <a:pt x="1573837" y="71008"/>
                </a:cubicBezTo>
                <a:lnTo>
                  <a:pt x="1573837" y="639068"/>
                </a:lnTo>
                <a:cubicBezTo>
                  <a:pt x="1573837" y="678285"/>
                  <a:pt x="1542046" y="710076"/>
                  <a:pt x="1502829" y="710076"/>
                </a:cubicBezTo>
                <a:lnTo>
                  <a:pt x="71008" y="710076"/>
                </a:lnTo>
                <a:cubicBezTo>
                  <a:pt x="31791" y="710076"/>
                  <a:pt x="0" y="678285"/>
                  <a:pt x="0" y="639068"/>
                </a:cubicBezTo>
                <a:lnTo>
                  <a:pt x="0" y="71008"/>
                </a:lnTo>
                <a:close/>
              </a:path>
            </a:pathLst>
          </a:custGeom>
        </p:spPr>
        <p:style>
          <a:lnRef idx="1">
            <a:schemeClr val="accent6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657" tIns="36037" rIns="43657" bIns="36037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1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Presupuesto regional comprometido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u="sng" kern="1200" dirty="0">
                <a:solidFill>
                  <a:srgbClr val="FF0000"/>
                </a:solidFill>
              </a:rPr>
              <a:t>250.000 €</a:t>
            </a:r>
          </a:p>
        </p:txBody>
      </p:sp>
      <p:sp>
        <p:nvSpPr>
          <p:cNvPr id="54" name="Flecha: hacia la izquierda 53">
            <a:extLst>
              <a:ext uri="{FF2B5EF4-FFF2-40B4-BE49-F238E27FC236}">
                <a16:creationId xmlns:a16="http://schemas.microsoft.com/office/drawing/2014/main" id="{D0CCEBBB-5FA8-46DA-A2C4-E1DD465EA23F}"/>
              </a:ext>
            </a:extLst>
          </p:cNvPr>
          <p:cNvSpPr/>
          <p:nvPr/>
        </p:nvSpPr>
        <p:spPr>
          <a:xfrm rot="10800000">
            <a:off x="6084000" y="1091990"/>
            <a:ext cx="1015000" cy="3122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22 Forma libre">
            <a:extLst>
              <a:ext uri="{FF2B5EF4-FFF2-40B4-BE49-F238E27FC236}">
                <a16:creationId xmlns:a16="http://schemas.microsoft.com/office/drawing/2014/main" id="{6B3D35BF-D259-A8C2-E6EC-31461FADC1C1}"/>
              </a:ext>
            </a:extLst>
          </p:cNvPr>
          <p:cNvSpPr/>
          <p:nvPr/>
        </p:nvSpPr>
        <p:spPr>
          <a:xfrm>
            <a:off x="7433263" y="3158041"/>
            <a:ext cx="1859817" cy="312534"/>
          </a:xfrm>
          <a:custGeom>
            <a:avLst/>
            <a:gdLst>
              <a:gd name="connsiteX0" fmla="*/ 0 w 1847018"/>
              <a:gd name="connsiteY0" fmla="*/ 71008 h 710076"/>
              <a:gd name="connsiteX1" fmla="*/ 71008 w 1847018"/>
              <a:gd name="connsiteY1" fmla="*/ 0 h 710076"/>
              <a:gd name="connsiteX2" fmla="*/ 1776010 w 1847018"/>
              <a:gd name="connsiteY2" fmla="*/ 0 h 710076"/>
              <a:gd name="connsiteX3" fmla="*/ 1847018 w 1847018"/>
              <a:gd name="connsiteY3" fmla="*/ 71008 h 710076"/>
              <a:gd name="connsiteX4" fmla="*/ 1847018 w 1847018"/>
              <a:gd name="connsiteY4" fmla="*/ 639068 h 710076"/>
              <a:gd name="connsiteX5" fmla="*/ 1776010 w 1847018"/>
              <a:gd name="connsiteY5" fmla="*/ 710076 h 710076"/>
              <a:gd name="connsiteX6" fmla="*/ 71008 w 1847018"/>
              <a:gd name="connsiteY6" fmla="*/ 710076 h 710076"/>
              <a:gd name="connsiteX7" fmla="*/ 0 w 1847018"/>
              <a:gd name="connsiteY7" fmla="*/ 639068 h 710076"/>
              <a:gd name="connsiteX8" fmla="*/ 0 w 1847018"/>
              <a:gd name="connsiteY8" fmla="*/ 71008 h 71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7018" h="710076">
                <a:moveTo>
                  <a:pt x="0" y="71008"/>
                </a:moveTo>
                <a:cubicBezTo>
                  <a:pt x="0" y="31791"/>
                  <a:pt x="31791" y="0"/>
                  <a:pt x="71008" y="0"/>
                </a:cubicBezTo>
                <a:lnTo>
                  <a:pt x="1776010" y="0"/>
                </a:lnTo>
                <a:cubicBezTo>
                  <a:pt x="1815227" y="0"/>
                  <a:pt x="1847018" y="31791"/>
                  <a:pt x="1847018" y="71008"/>
                </a:cubicBezTo>
                <a:lnTo>
                  <a:pt x="1847018" y="639068"/>
                </a:lnTo>
                <a:cubicBezTo>
                  <a:pt x="1847018" y="678285"/>
                  <a:pt x="1815227" y="710076"/>
                  <a:pt x="1776010" y="710076"/>
                </a:cubicBezTo>
                <a:lnTo>
                  <a:pt x="71008" y="710076"/>
                </a:lnTo>
                <a:cubicBezTo>
                  <a:pt x="31791" y="710076"/>
                  <a:pt x="0" y="678285"/>
                  <a:pt x="0" y="639068"/>
                </a:cubicBezTo>
                <a:lnTo>
                  <a:pt x="0" y="71008"/>
                </a:lnTo>
                <a:close/>
              </a:path>
            </a:pathLst>
          </a:custGeom>
        </p:spPr>
        <p:style>
          <a:lnRef idx="1">
            <a:schemeClr val="accent6">
              <a:alpha val="90000"/>
              <a:hueOff val="0"/>
              <a:satOff val="0"/>
              <a:lumOff val="0"/>
              <a:alphaOff val="-25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657" tIns="36037" rIns="43657" bIns="36037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Evaluación  de las  PROPUESTAS</a:t>
            </a:r>
            <a:r>
              <a:rPr lang="es-ES" sz="800" kern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Internacional de la ERA-NET</a:t>
            </a:r>
          </a:p>
        </p:txBody>
      </p:sp>
      <p:sp>
        <p:nvSpPr>
          <p:cNvPr id="69" name="Flecha: hacia abajo 68">
            <a:extLst>
              <a:ext uri="{FF2B5EF4-FFF2-40B4-BE49-F238E27FC236}">
                <a16:creationId xmlns:a16="http://schemas.microsoft.com/office/drawing/2014/main" id="{9494D8ED-AD60-29B8-B8B0-9BBD7D1BFF1E}"/>
              </a:ext>
            </a:extLst>
          </p:cNvPr>
          <p:cNvSpPr/>
          <p:nvPr/>
        </p:nvSpPr>
        <p:spPr>
          <a:xfrm rot="5400000">
            <a:off x="5752094" y="2543506"/>
            <a:ext cx="341092" cy="2352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Imagen 1" descr="Texto&#10;&#10;Descripción generada automáticamente con confianza baja">
            <a:extLst>
              <a:ext uri="{FF2B5EF4-FFF2-40B4-BE49-F238E27FC236}">
                <a16:creationId xmlns:a16="http://schemas.microsoft.com/office/drawing/2014/main" id="{2F670BAE-DB1C-CCB3-61AF-1D4403A48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0" y="2836322"/>
            <a:ext cx="2338434" cy="1275127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A3954B98-05B7-C642-ED70-78B208DF0B7A}"/>
              </a:ext>
            </a:extLst>
          </p:cNvPr>
          <p:cNvSpPr/>
          <p:nvPr/>
        </p:nvSpPr>
        <p:spPr>
          <a:xfrm rot="5400000">
            <a:off x="3774025" y="2564608"/>
            <a:ext cx="1629174" cy="34025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8E39CA-40FA-11B0-ECD8-A936CF97E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404" y="2577761"/>
            <a:ext cx="1188823" cy="573074"/>
          </a:xfrm>
          <a:prstGeom prst="rect">
            <a:avLst/>
          </a:prstGeom>
        </p:spPr>
      </p:pic>
      <p:sp>
        <p:nvSpPr>
          <p:cNvPr id="3" name="Bocadillo nube: nube 2">
            <a:extLst>
              <a:ext uri="{FF2B5EF4-FFF2-40B4-BE49-F238E27FC236}">
                <a16:creationId xmlns:a16="http://schemas.microsoft.com/office/drawing/2014/main" id="{0FCEC0CE-3A35-45DD-A5A0-A100A331921D}"/>
              </a:ext>
            </a:extLst>
          </p:cNvPr>
          <p:cNvSpPr/>
          <p:nvPr/>
        </p:nvSpPr>
        <p:spPr>
          <a:xfrm>
            <a:off x="9466830" y="2926934"/>
            <a:ext cx="1382104" cy="473979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/>
              <a:t>+ Disponibilidad presupuestaria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FD283C-0C4F-1B3E-5C66-CDAE1051C586}"/>
              </a:ext>
            </a:extLst>
          </p:cNvPr>
          <p:cNvSpPr txBox="1"/>
          <p:nvPr/>
        </p:nvSpPr>
        <p:spPr>
          <a:xfrm>
            <a:off x="6250469" y="1313599"/>
            <a:ext cx="7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FF0000"/>
                </a:solidFill>
              </a:rPr>
              <a:t>MoU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23959-0979-CAFE-2473-1CA5715CF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9C801-76DF-338A-85AB-AF03953F4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76" y="898208"/>
            <a:ext cx="10972800" cy="466725"/>
          </a:xfrm>
        </p:spPr>
        <p:txBody>
          <a:bodyPr/>
          <a:lstStyle/>
          <a:p>
            <a:r>
              <a:rPr lang="es-ES" dirty="0"/>
              <a:t>OTROS REQUISITOS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8C4E0E-1E88-B584-D618-7C7F49E54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289" y="2021174"/>
            <a:ext cx="9827421" cy="22378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Comprobación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elegibilidad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regional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las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distintas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fases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Imagen 4" descr="Texto&#10;&#10;Descripción generada automáticamente con confianza baja">
            <a:extLst>
              <a:ext uri="{FF2B5EF4-FFF2-40B4-BE49-F238E27FC236}">
                <a16:creationId xmlns:a16="http://schemas.microsoft.com/office/drawing/2014/main" id="{7321FB45-1B90-86CE-9999-09B1FD859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133961"/>
            <a:ext cx="2338434" cy="1275127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9F47A24-7333-22EC-C54D-4766EF9F1856}"/>
              </a:ext>
            </a:extLst>
          </p:cNvPr>
          <p:cNvGraphicFramePr>
            <a:graphicFrameLocks noGrp="1"/>
          </p:cNvGraphicFramePr>
          <p:nvPr/>
        </p:nvGraphicFramePr>
        <p:xfrm>
          <a:off x="2164403" y="4752669"/>
          <a:ext cx="8128000" cy="806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8611280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33081066"/>
                    </a:ext>
                  </a:extLst>
                </a:gridCol>
              </a:tblGrid>
              <a:tr h="43608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44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415305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9B3AD0E7-6545-52F3-08D3-621C739B6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551" y="2845098"/>
            <a:ext cx="2314898" cy="333422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7CFCCE3-7182-1CCC-85EB-67F27AFB2319}"/>
              </a:ext>
            </a:extLst>
          </p:cNvPr>
          <p:cNvSpPr txBox="1">
            <a:spLocks/>
          </p:cNvSpPr>
          <p:nvPr/>
        </p:nvSpPr>
        <p:spPr bwMode="auto">
          <a:xfrm>
            <a:off x="410276" y="3386922"/>
            <a:ext cx="11100406" cy="223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-425450"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Dar la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adecuada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publicidad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al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carácter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público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ayuda</a:t>
            </a:r>
            <a:endParaRPr lang="es-E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2B581DE-42D4-14CD-4CB0-BCCDA367A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976" y="4011381"/>
            <a:ext cx="7632854" cy="12741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D26E6F2-46BF-6A7C-0732-92481BBCC236}"/>
              </a:ext>
            </a:extLst>
          </p:cNvPr>
          <p:cNvSpPr txBox="1"/>
          <p:nvPr/>
        </p:nvSpPr>
        <p:spPr>
          <a:xfrm rot="20288085">
            <a:off x="7355839" y="2654780"/>
            <a:ext cx="224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Rellenar cuestionario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5AF6F3-A4C1-104C-F594-61EB2BA3613F}"/>
              </a:ext>
            </a:extLst>
          </p:cNvPr>
          <p:cNvSpPr txBox="1"/>
          <p:nvPr/>
        </p:nvSpPr>
        <p:spPr>
          <a:xfrm rot="20288085">
            <a:off x="9258468" y="4416271"/>
            <a:ext cx="224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Web, carteles y placa</a:t>
            </a:r>
          </a:p>
        </p:txBody>
      </p:sp>
    </p:spTree>
    <p:extLst>
      <p:ext uri="{BB962C8B-B14F-4D97-AF65-F5344CB8AC3E}">
        <p14:creationId xmlns:p14="http://schemas.microsoft.com/office/powerpoint/2010/main" val="1561159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20E20-F432-4573-9BAE-69F5867B8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81" y="942363"/>
            <a:ext cx="10972800" cy="466725"/>
          </a:xfrm>
        </p:spPr>
        <p:txBody>
          <a:bodyPr/>
          <a:lstStyle/>
          <a:p>
            <a:r>
              <a:rPr lang="es-ES" dirty="0"/>
              <a:t>OTROS REQUISITOS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BB4DA-8B21-43FF-B88D-82B89CF98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998" y="2105331"/>
            <a:ext cx="9332258" cy="2237812"/>
          </a:xfrm>
        </p:spPr>
        <p:txBody>
          <a:bodyPr/>
          <a:lstStyle/>
          <a:p>
            <a:pPr lvl="2">
              <a:spcAft>
                <a:spcPts val="1200"/>
              </a:spcAft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Tramitar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solicitud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regional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según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instrucciones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SK</a:t>
            </a:r>
          </a:p>
        </p:txBody>
      </p:sp>
      <p:pic>
        <p:nvPicPr>
          <p:cNvPr id="5" name="Imagen 4" descr="Texto&#10;&#10;Descripción generada automáticamente con confianza baja">
            <a:extLst>
              <a:ext uri="{FF2B5EF4-FFF2-40B4-BE49-F238E27FC236}">
                <a16:creationId xmlns:a16="http://schemas.microsoft.com/office/drawing/2014/main" id="{03EC7C57-7961-892C-4BE4-B9468C906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133961"/>
            <a:ext cx="2338434" cy="1275127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F49F5C3-33A3-14EE-5F6F-91C6A9792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974811"/>
              </p:ext>
            </p:extLst>
          </p:nvPr>
        </p:nvGraphicFramePr>
        <p:xfrm>
          <a:off x="2164403" y="4752669"/>
          <a:ext cx="8128000" cy="806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8611280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33081066"/>
                    </a:ext>
                  </a:extLst>
                </a:gridCol>
              </a:tblGrid>
              <a:tr h="43608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44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415305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7076709C-B925-3078-497C-763FA061B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438" y="2655285"/>
            <a:ext cx="3297124" cy="831985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109539B3-E5C6-A354-9570-79C3D93BCC52}"/>
              </a:ext>
            </a:extLst>
          </p:cNvPr>
          <p:cNvSpPr txBox="1">
            <a:spLocks/>
          </p:cNvSpPr>
          <p:nvPr/>
        </p:nvSpPr>
        <p:spPr bwMode="auto">
          <a:xfrm>
            <a:off x="1714674" y="3487270"/>
            <a:ext cx="9027458" cy="223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1200"/>
              </a:spcAft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Justificar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ejecución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plazos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aprobados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EC12F5D-6585-D487-7352-4CDC3F7A8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73" y="4077308"/>
            <a:ext cx="3133616" cy="122540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017CE04-2F73-A29D-5A1E-0DCFB0752B66}"/>
              </a:ext>
            </a:extLst>
          </p:cNvPr>
          <p:cNvSpPr txBox="1"/>
          <p:nvPr/>
        </p:nvSpPr>
        <p:spPr>
          <a:xfrm rot="20288085">
            <a:off x="7232713" y="2839222"/>
            <a:ext cx="284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Formularios solicitud – SK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ADD774F-7A02-B5D0-3830-507C51EE5986}"/>
              </a:ext>
            </a:extLst>
          </p:cNvPr>
          <p:cNvSpPr txBox="1"/>
          <p:nvPr/>
        </p:nvSpPr>
        <p:spPr>
          <a:xfrm rot="20288085">
            <a:off x="7676363" y="4221161"/>
            <a:ext cx="284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Cuenta justificativa– SK</a:t>
            </a:r>
          </a:p>
        </p:txBody>
      </p:sp>
    </p:spTree>
    <p:extLst>
      <p:ext uri="{BB962C8B-B14F-4D97-AF65-F5344CB8AC3E}">
        <p14:creationId xmlns:p14="http://schemas.microsoft.com/office/powerpoint/2010/main" val="42402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678C90B-365F-38B5-C35B-EAB81922E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6762"/>
            <a:ext cx="10972800" cy="4476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31F98BB-545F-7E30-2D36-82C93EC75099}"/>
              </a:ext>
            </a:extLst>
          </p:cNvPr>
          <p:cNvSpPr txBox="1"/>
          <p:nvPr/>
        </p:nvSpPr>
        <p:spPr>
          <a:xfrm>
            <a:off x="3165727" y="829716"/>
            <a:ext cx="61007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  <a:ea typeface="MS PGothic" pitchFamily="34" charset="-128"/>
                <a:cs typeface="+mj-cs"/>
              </a:rPr>
              <a:t>BÚSQUEDA DE SOCIOS</a:t>
            </a:r>
            <a:endParaRPr lang="es-ES" sz="4400" dirty="0">
              <a:latin typeface="+mj-lt"/>
              <a:ea typeface="MS PGothic" pitchFamily="34" charset="-128"/>
              <a:cs typeface="+mj-cs"/>
            </a:endParaRPr>
          </a:p>
        </p:txBody>
      </p:sp>
      <p:pic>
        <p:nvPicPr>
          <p:cNvPr id="2" name="Imagen 1" descr="Texto&#10;&#10;Descripción generada automáticamente con confianza baja">
            <a:extLst>
              <a:ext uri="{FF2B5EF4-FFF2-40B4-BE49-F238E27FC236}">
                <a16:creationId xmlns:a16="http://schemas.microsoft.com/office/drawing/2014/main" id="{72CE92B3-41C0-594C-FC4A-443515619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133961"/>
            <a:ext cx="2338434" cy="127512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634C501-85E8-F7DF-6BFB-4B25D3560526}"/>
              </a:ext>
            </a:extLst>
          </p:cNvPr>
          <p:cNvSpPr txBox="1"/>
          <p:nvPr/>
        </p:nvSpPr>
        <p:spPr>
          <a:xfrm>
            <a:off x="3770856" y="2554062"/>
            <a:ext cx="61003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b="0" i="0" cap="all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RTNRSEARCH</a:t>
            </a:r>
          </a:p>
          <a:p>
            <a:pPr algn="l"/>
            <a:r>
              <a:rPr lang="en-US" sz="2400" i="0" dirty="0">
                <a:solidFill>
                  <a:srgbClr val="204CDA"/>
                </a:solidFill>
                <a:effectLst/>
                <a:hlinkClick r:id="rId3"/>
              </a:rPr>
              <a:t>Partner Search Tool for M-ERA.NET Calls</a:t>
            </a:r>
            <a:endParaRPr lang="en-US" sz="2400" i="0" dirty="0">
              <a:solidFill>
                <a:srgbClr val="204CDA"/>
              </a:solidFill>
              <a:effectLst/>
            </a:endParaRPr>
          </a:p>
          <a:p>
            <a:pPr algn="l"/>
            <a:endParaRPr lang="en-US" sz="2400" dirty="0">
              <a:solidFill>
                <a:srgbClr val="204CDA"/>
              </a:solidFill>
            </a:endParaRPr>
          </a:p>
          <a:p>
            <a:pPr algn="l"/>
            <a:r>
              <a:rPr lang="en-US" sz="2400" i="0" dirty="0" err="1">
                <a:solidFill>
                  <a:srgbClr val="204CDA"/>
                </a:solidFill>
                <a:effectLst/>
              </a:rPr>
              <a:t>Solicitud</a:t>
            </a:r>
            <a:r>
              <a:rPr lang="en-US" sz="2400" i="0" dirty="0">
                <a:solidFill>
                  <a:srgbClr val="204CDA"/>
                </a:solidFill>
                <a:effectLst/>
              </a:rPr>
              <a:t> </a:t>
            </a:r>
            <a:r>
              <a:rPr lang="en-US" sz="2400" i="0" dirty="0" err="1">
                <a:solidFill>
                  <a:srgbClr val="204CDA"/>
                </a:solidFill>
                <a:effectLst/>
              </a:rPr>
              <a:t>directa</a:t>
            </a:r>
            <a:r>
              <a:rPr lang="en-US" sz="2400" dirty="0" err="1">
                <a:solidFill>
                  <a:srgbClr val="204CDA"/>
                </a:solidFill>
              </a:rPr>
              <a:t>mente</a:t>
            </a:r>
            <a:r>
              <a:rPr lang="en-US" sz="2400" dirty="0">
                <a:solidFill>
                  <a:srgbClr val="204CDA"/>
                </a:solidFill>
              </a:rPr>
              <a:t> a SEKUENS</a:t>
            </a:r>
            <a:endParaRPr lang="en-US" sz="2400" i="0" dirty="0">
              <a:solidFill>
                <a:srgbClr val="204CD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512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 con confianza baja">
            <a:extLst>
              <a:ext uri="{FF2B5EF4-FFF2-40B4-BE49-F238E27FC236}">
                <a16:creationId xmlns:a16="http://schemas.microsoft.com/office/drawing/2014/main" id="{0BDEA0A8-1976-C8D6-6118-143B19F94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" y="0"/>
            <a:ext cx="2338434" cy="1275127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2D4D07A-CB56-6CF8-447D-DBB72B25A1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354429"/>
              </p:ext>
            </p:extLst>
          </p:nvPr>
        </p:nvGraphicFramePr>
        <p:xfrm>
          <a:off x="578040" y="1355809"/>
          <a:ext cx="11035919" cy="3392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3449141" imgH="4133914" progId="Excel.Sheet.12">
                  <p:embed/>
                </p:oleObj>
              </mc:Choice>
              <mc:Fallback>
                <p:oleObj name="Worksheet" r:id="rId3" imgW="13449141" imgH="41339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8040" y="1355809"/>
                        <a:ext cx="11035919" cy="3392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7621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F620D-EA34-4022-87AF-DDD6EBF6B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41452"/>
            <a:ext cx="10972800" cy="4144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s-ES" sz="4400" dirty="0">
                <a:latin typeface="+mj-lt"/>
                <a:cs typeface="+mj-cs"/>
              </a:rPr>
              <a:t>Recomendación</a:t>
            </a:r>
          </a:p>
          <a:p>
            <a:pPr marL="0" indent="0">
              <a:buNone/>
            </a:pPr>
            <a:endParaRPr lang="es-ES" sz="2800" b="1" u="sng" cap="all" dirty="0">
              <a:solidFill>
                <a:schemeClr val="accent1">
                  <a:lumMod val="75000"/>
                </a:schemeClr>
              </a:solidFill>
              <a:latin typeface="+mj-lt"/>
              <a:cs typeface="+mj-cs"/>
            </a:endParaRPr>
          </a:p>
          <a:p>
            <a:pPr marL="0" indent="0">
              <a:buNone/>
            </a:pPr>
            <a:endParaRPr lang="es-ES" sz="2800" b="1" u="sng" cap="all" dirty="0">
              <a:solidFill>
                <a:schemeClr val="accent1">
                  <a:lumMod val="75000"/>
                </a:schemeClr>
              </a:solidFill>
              <a:latin typeface="+mj-lt"/>
              <a:cs typeface="+mj-cs"/>
            </a:endParaRPr>
          </a:p>
          <a:p>
            <a:pPr marL="0" indent="0" algn="ctr">
              <a:buNone/>
            </a:pPr>
            <a:r>
              <a:rPr lang="es-ES" sz="2800" dirty="0">
                <a:solidFill>
                  <a:srgbClr val="376092"/>
                </a:solidFill>
                <a:latin typeface="+mn-lt"/>
                <a:ea typeface="+mn-ea"/>
                <a:cs typeface="+mn-cs"/>
              </a:rPr>
              <a:t>Contactar con la Agencia </a:t>
            </a:r>
            <a:r>
              <a:rPr lang="es-ES" sz="2800" dirty="0">
                <a:solidFill>
                  <a:srgbClr val="376092"/>
                </a:solidFill>
                <a:ea typeface="+mn-ea"/>
              </a:rPr>
              <a:t>SEKUENS</a:t>
            </a:r>
            <a:r>
              <a:rPr lang="es-ES" sz="2800" dirty="0">
                <a:solidFill>
                  <a:srgbClr val="376092"/>
                </a:solidFill>
                <a:latin typeface="+mn-lt"/>
                <a:ea typeface="+mn-ea"/>
                <a:cs typeface="+mn-cs"/>
              </a:rPr>
              <a:t> desde fases tempranas de la formulación de las propuestas</a:t>
            </a:r>
          </a:p>
        </p:txBody>
      </p:sp>
      <p:pic>
        <p:nvPicPr>
          <p:cNvPr id="2" name="Imagen 1" descr="Texto&#10;&#10;Descripción generada automáticamente con confianza baja">
            <a:extLst>
              <a:ext uri="{FF2B5EF4-FFF2-40B4-BE49-F238E27FC236}">
                <a16:creationId xmlns:a16="http://schemas.microsoft.com/office/drawing/2014/main" id="{95651091-4815-2500-07CB-1AEE46047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133961"/>
            <a:ext cx="2338434" cy="12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9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F620D-EA34-4022-87AF-DDD6EBF6B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358"/>
            <a:ext cx="10972800" cy="4144963"/>
          </a:xfrm>
        </p:spPr>
        <p:txBody>
          <a:bodyPr/>
          <a:lstStyle/>
          <a:p>
            <a:pPr marL="0" indent="0" algn="ctr">
              <a:buNone/>
            </a:pPr>
            <a:endParaRPr lang="es-ES" sz="2000" dirty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marL="0" indent="0" algn="ctr">
              <a:buNone/>
            </a:pPr>
            <a:endParaRPr lang="es-ES" sz="2000" dirty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marL="0" indent="0" algn="ctr">
              <a:buNone/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ea typeface="+mn-ea"/>
              </a:rPr>
              <a:t>Ana E. Fernández Monzón</a:t>
            </a:r>
            <a:b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</a:b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hlinkClick r:id="rId2"/>
              </a:rPr>
              <a:t>anae@sekuens.es</a:t>
            </a:r>
            <a:b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</a:b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+34 985 98 00 20</a:t>
            </a:r>
            <a:endParaRPr lang="es-ES" sz="1800" dirty="0"/>
          </a:p>
          <a:p>
            <a:pPr marL="0" indent="0" algn="ctr">
              <a:buNone/>
            </a:pPr>
            <a:r>
              <a:rPr lang="es-ES" sz="4000" dirty="0"/>
              <a:t>MUCHAS GRACIAS</a:t>
            </a:r>
          </a:p>
          <a:p>
            <a:pPr marL="0" indent="0">
              <a:buNone/>
            </a:pPr>
            <a:endParaRPr lang="es-ES" sz="6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pic>
        <p:nvPicPr>
          <p:cNvPr id="2" name="Imagen 1" descr="Texto&#10;&#10;Descripción generada automáticamente con confianza baja">
            <a:extLst>
              <a:ext uri="{FF2B5EF4-FFF2-40B4-BE49-F238E27FC236}">
                <a16:creationId xmlns:a16="http://schemas.microsoft.com/office/drawing/2014/main" id="{95651091-4815-2500-07CB-1AEE46047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133961"/>
            <a:ext cx="2338434" cy="12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0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35C5C-0437-6E32-68C3-7EB24AFF5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4C653-1FC4-0309-8722-61964AFA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858" y="829059"/>
            <a:ext cx="6786283" cy="438150"/>
          </a:xfrm>
        </p:spPr>
        <p:txBody>
          <a:bodyPr/>
          <a:lstStyle/>
          <a:p>
            <a:r>
              <a:rPr lang="es-ES" dirty="0"/>
              <a:t>DIRECTRICES GENERALES</a:t>
            </a:r>
          </a:p>
        </p:txBody>
      </p:sp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id="{D926BAF6-7BC5-A3B9-AF93-A1C5B6986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133961"/>
            <a:ext cx="2338434" cy="1275127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687D908-B5FB-F6E2-114D-433C125A7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92471" y="3122082"/>
            <a:ext cx="4616321" cy="219488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5F5902-18A1-7E93-96BE-1B2B4F332CC9}"/>
              </a:ext>
            </a:extLst>
          </p:cNvPr>
          <p:cNvSpPr txBox="1">
            <a:spLocks/>
          </p:cNvSpPr>
          <p:nvPr/>
        </p:nvSpPr>
        <p:spPr bwMode="auto">
          <a:xfrm>
            <a:off x="535781" y="1541034"/>
            <a:ext cx="114231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TRAMITACIÓN DE CONCESIÓN DE AYUDAS DIRECTAS A ENTIDADES ASTURIANAS PARTICIPANTES EN PROYECTOS DE I+D SELECCIONADOS EN CONVOCATORIAS CONJUNTAS COMPETITIVAS DE PROGRAMAS CONCERTADOS INTERNACIONALES… aprobadas el 02/12/2025</a:t>
            </a:r>
            <a:br>
              <a:rPr lang="es-ES" sz="1200" b="1" dirty="0">
                <a:solidFill>
                  <a:srgbClr val="4F81BD">
                    <a:lumMod val="75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es-ES" sz="1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(AYUDAS DIRECTAS - SE ACEPTA LA EVALUACIÓN INTERNACIONAL)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00211A-CE41-CE59-21B2-BE619AE85C87}"/>
              </a:ext>
            </a:extLst>
          </p:cNvPr>
          <p:cNvSpPr txBox="1"/>
          <p:nvPr/>
        </p:nvSpPr>
        <p:spPr>
          <a:xfrm>
            <a:off x="535781" y="3429000"/>
            <a:ext cx="4968548" cy="126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 agencia formulará unas condiciones de participación de los socios asturianos en los proyectos de I+D en colaboración acordes con estas directrices generales.</a:t>
            </a:r>
            <a:endParaRPr lang="es-ES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9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ACD12-3BE1-86E5-0665-2FDD71AE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924"/>
            <a:ext cx="12472471" cy="438150"/>
          </a:xfrm>
        </p:spPr>
        <p:txBody>
          <a:bodyPr/>
          <a:lstStyle/>
          <a:p>
            <a:r>
              <a:rPr lang="es-ES" sz="3200" dirty="0"/>
              <a:t>CONDICIONES DE PARTICIPACIÓN DE LAS EMPRESAS ASTURIANAS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9CBA894-A797-C7EA-C11B-9E0C02412D40}"/>
              </a:ext>
            </a:extLst>
          </p:cNvPr>
          <p:cNvSpPr txBox="1"/>
          <p:nvPr/>
        </p:nvSpPr>
        <p:spPr>
          <a:xfrm>
            <a:off x="129802" y="3279575"/>
            <a:ext cx="29271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/>
              <a:t>Red financiada por la UE para apoyar y aumentar la coordinación de los programas europeos de investigación, y la financiación correspondiente, en </a:t>
            </a:r>
            <a:r>
              <a:rPr lang="es-ES" sz="1050" b="1" dirty="0"/>
              <a:t>CIENCIA E INGENIERÍA DE MATERIALES</a:t>
            </a:r>
            <a:endParaRPr lang="es-ES" sz="105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99E4278-B81D-B9BD-B5C4-734D3F4B8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74" y="2732527"/>
            <a:ext cx="2219325" cy="547048"/>
          </a:xfrm>
          <a:prstGeom prst="rect">
            <a:avLst/>
          </a:prstGeom>
        </p:spPr>
      </p:pic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id="{D641C969-54A5-DA85-6F98-ADC101184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8" y="1241220"/>
            <a:ext cx="2338434" cy="1275127"/>
          </a:xfrm>
          <a:prstGeom prst="rect">
            <a:avLst/>
          </a:prstGeom>
        </p:spPr>
      </p:pic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6DE9948E-F796-17E2-DCFB-B705A418D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04615" y="1059293"/>
            <a:ext cx="8180480" cy="3812689"/>
          </a:xfrm>
        </p:spPr>
      </p:pic>
      <p:sp>
        <p:nvSpPr>
          <p:cNvPr id="13" name="Subtítulo 1">
            <a:extLst>
              <a:ext uri="{FF2B5EF4-FFF2-40B4-BE49-F238E27FC236}">
                <a16:creationId xmlns:a16="http://schemas.microsoft.com/office/drawing/2014/main" id="{E4166CFB-FC4F-3623-7A52-49CD7CFCC5AB}"/>
              </a:ext>
            </a:extLst>
          </p:cNvPr>
          <p:cNvSpPr txBox="1">
            <a:spLocks/>
          </p:cNvSpPr>
          <p:nvPr/>
        </p:nvSpPr>
        <p:spPr bwMode="auto">
          <a:xfrm>
            <a:off x="3056965" y="4871982"/>
            <a:ext cx="8534400" cy="58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+mn-ea"/>
              </a:rPr>
              <a:t>Subvenciona la contribución de las empresas asturianas que apliquen a las convocatorias internacionales de </a:t>
            </a:r>
            <a:r>
              <a:rPr lang="es-E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+mn-ea"/>
              </a:rPr>
              <a:t>Eranet</a:t>
            </a: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+mn-ea"/>
              </a:rPr>
              <a:t> en las que SEKUENS ha comprometido su participación en representación del Principado de Asturias</a:t>
            </a:r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E2465A-FC61-A416-8BBF-9571AFCB1BF6}"/>
              </a:ext>
            </a:extLst>
          </p:cNvPr>
          <p:cNvSpPr txBox="1"/>
          <p:nvPr/>
        </p:nvSpPr>
        <p:spPr>
          <a:xfrm>
            <a:off x="9075830" y="3438525"/>
            <a:ext cx="2656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rgbClr val="FF0000"/>
                </a:solidFill>
                <a:hlinkClick r:id="rId5"/>
              </a:rPr>
              <a:t>Directrices generales</a:t>
            </a:r>
            <a:r>
              <a:rPr lang="es-ES" sz="1200" dirty="0">
                <a:solidFill>
                  <a:srgbClr val="FF0000"/>
                </a:solidFill>
              </a:rPr>
              <a:t>: Ir a Documentos</a:t>
            </a:r>
          </a:p>
          <a:p>
            <a:endParaRPr lang="es-ES" sz="1200" dirty="0">
              <a:solidFill>
                <a:srgbClr val="FF0000"/>
              </a:solidFill>
            </a:endParaRPr>
          </a:p>
          <a:p>
            <a:pPr>
              <a:tabLst>
                <a:tab pos="361950" algn="l"/>
              </a:tabLst>
            </a:pPr>
            <a:r>
              <a:rPr lang="es-ES" sz="1200" dirty="0">
                <a:solidFill>
                  <a:srgbClr val="FF0000"/>
                </a:solidFill>
              </a:rPr>
              <a:t>+	Reglamento General de Exención 	por Categorías</a:t>
            </a:r>
          </a:p>
          <a:p>
            <a:pPr>
              <a:tabLst>
                <a:tab pos="361950" algn="l"/>
              </a:tabLst>
            </a:pPr>
            <a:r>
              <a:rPr lang="es-ES" sz="1200" dirty="0">
                <a:solidFill>
                  <a:srgbClr val="FF0000"/>
                </a:solidFill>
              </a:rPr>
              <a:t>+	Ley General de Subvenciones</a:t>
            </a:r>
          </a:p>
          <a:p>
            <a:pPr defTabSz="361950"/>
            <a:r>
              <a:rPr lang="es-ES" sz="1200" dirty="0">
                <a:solidFill>
                  <a:srgbClr val="FF0000"/>
                </a:solidFill>
              </a:rPr>
              <a:t>+	Procedimiento administrativo</a:t>
            </a:r>
          </a:p>
        </p:txBody>
      </p:sp>
    </p:spTree>
    <p:extLst>
      <p:ext uri="{BB962C8B-B14F-4D97-AF65-F5344CB8AC3E}">
        <p14:creationId xmlns:p14="http://schemas.microsoft.com/office/powerpoint/2010/main" val="246382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6094E-9633-0FEE-55B8-7CDC1980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7F12E-FCB8-CEB2-CA7A-5BB71DEDD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9907"/>
            <a:ext cx="10972800" cy="438150"/>
          </a:xfrm>
        </p:spPr>
        <p:txBody>
          <a:bodyPr/>
          <a:lstStyle/>
          <a:p>
            <a:r>
              <a:rPr lang="es-ES" dirty="0"/>
              <a:t>M-ERA.NET VS S3 ASTURIAS</a:t>
            </a: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BC67C9B1-3DC5-7DF2-0B4A-25E05AD01F63}"/>
              </a:ext>
            </a:extLst>
          </p:cNvPr>
          <p:cNvSpPr txBox="1">
            <a:spLocks/>
          </p:cNvSpPr>
          <p:nvPr/>
        </p:nvSpPr>
        <p:spPr>
          <a:xfrm>
            <a:off x="9406381" y="1091753"/>
            <a:ext cx="2338434" cy="1134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Ámbitos: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Agroalimentación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Envejecimiento Activo y Saludable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Patrimonio Y Biodiversidad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Energía y Circularidad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Industria Inteligente y Resiliente</a:t>
            </a:r>
            <a:endParaRPr kumimoji="0" lang="es-E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Un dibujo de una caricatura&#10;&#10;Descripción generada automáticamente con confianza baja">
            <a:extLst>
              <a:ext uri="{FF2B5EF4-FFF2-40B4-BE49-F238E27FC236}">
                <a16:creationId xmlns:a16="http://schemas.microsoft.com/office/drawing/2014/main" id="{C5A08D2B-8662-6FF3-746C-FE7B1E253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59" y="1206392"/>
            <a:ext cx="1818408" cy="627758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3088D3A8-1C29-8155-238B-E9DA12F2E9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40873" y="967375"/>
            <a:ext cx="7239637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s-ES" altLang="es-ES" sz="1050" b="1" dirty="0">
                <a:latin typeface="+mn-lt"/>
                <a:cs typeface="Times New Roman" panose="02020603050405020304" pitchFamily="18" charset="0"/>
              </a:rPr>
              <a:t>Agroalimentación:</a:t>
            </a:r>
          </a:p>
          <a:p>
            <a:pPr indent="17463">
              <a:buFont typeface="+mj-lt"/>
              <a:buAutoNum type="arabicPeriod"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Materiales para envases.</a:t>
            </a:r>
            <a:endParaRPr lang="es-ES" altLang="es-ES" sz="1400" dirty="0">
              <a:latin typeface="+mn-lt"/>
            </a:endParaRPr>
          </a:p>
          <a:p>
            <a:pPr indent="17463">
              <a:buFont typeface="+mj-lt"/>
              <a:buAutoNum type="arabicPeriod"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Materiales de origen forestal.</a:t>
            </a:r>
            <a:endParaRPr lang="es-ES" altLang="es-ES" sz="1400" dirty="0">
              <a:latin typeface="+mn-lt"/>
              <a:ea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</a:pPr>
            <a:endParaRPr lang="es-ES" altLang="es-ES" sz="800" b="1" dirty="0">
              <a:latin typeface="+mn-lt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s-ES" altLang="es-ES" sz="1050" b="1" dirty="0">
                <a:latin typeface="+mn-lt"/>
                <a:cs typeface="Times New Roman" panose="02020603050405020304" pitchFamily="18" charset="0"/>
              </a:rPr>
              <a:t>Envejecimiento Activo y Saludable</a:t>
            </a:r>
          </a:p>
          <a:p>
            <a:pPr marL="895350" indent="-534988">
              <a:buFont typeface="+mj-lt"/>
              <a:buAutoNum type="arabicPeriod" startAt="3"/>
            </a:pPr>
            <a:r>
              <a:rPr lang="es-ES" altLang="es-ES" sz="1400" dirty="0">
                <a:latin typeface="+mn-lt"/>
                <a:cs typeface="Times New Roman" panose="02020603050405020304" pitchFamily="18" charset="0"/>
              </a:rPr>
              <a:t>Materiales para la salud.</a:t>
            </a:r>
          </a:p>
          <a:p>
            <a:pPr marL="895350" indent="-534988">
              <a:buFont typeface="+mj-lt"/>
              <a:buAutoNum type="arabicPeriod" startAt="3"/>
            </a:pPr>
            <a:r>
              <a:rPr lang="es-ES" altLang="es-ES" sz="1400" dirty="0" err="1">
                <a:latin typeface="+mn-lt"/>
                <a:cs typeface="Times New Roman" panose="02020603050405020304" pitchFamily="18" charset="0"/>
              </a:rPr>
              <a:t>Biotintas</a:t>
            </a:r>
            <a:r>
              <a:rPr lang="es-ES" altLang="es-ES" sz="1400" dirty="0">
                <a:latin typeface="+mn-lt"/>
                <a:cs typeface="Times New Roman" panose="02020603050405020304" pitchFamily="18" charset="0"/>
              </a:rPr>
              <a:t> y </a:t>
            </a:r>
            <a:r>
              <a:rPr lang="es-ES" altLang="es-ES" sz="1400" dirty="0" err="1">
                <a:latin typeface="+mn-lt"/>
                <a:cs typeface="Times New Roman" panose="02020603050405020304" pitchFamily="18" charset="0"/>
              </a:rPr>
              <a:t>bioimpresión</a:t>
            </a:r>
            <a:r>
              <a:rPr lang="es-ES" altLang="es-ES" sz="1400" dirty="0">
                <a:latin typeface="+mn-lt"/>
                <a:cs typeface="Times New Roman" panose="02020603050405020304" pitchFamily="18" charset="0"/>
              </a:rPr>
              <a:t> 3D.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kumimoji="0" lang="es-ES" altLang="es-E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Energía y Circularidad</a:t>
            </a:r>
          </a:p>
          <a:p>
            <a:pPr marR="0" lvl="0" indent="17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Materiales para el almacenamiento energético.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17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Materiales vinculados a la cadena de valor del H</a:t>
            </a:r>
            <a:r>
              <a:rPr kumimoji="0" lang="es-ES" altLang="es-ES" sz="1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17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Materiales para la construcción y el transporte.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17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Materiales para la mejora de la eficiencia energética.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17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+mj-lt"/>
              <a:buAutoNum type="arabicPeriod" startAt="5"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Materiales sostenibles.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kumimoji="0" lang="es-ES" altLang="es-ES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Industria Inteligente y Resiliente</a:t>
            </a:r>
          </a:p>
          <a:p>
            <a:pPr marR="0" lvl="0" indent="17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0"/>
              <a:tabLst/>
            </a:pP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Materiales avanzados para grandes estructuras y componentes metalmecánicos.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17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0"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Nanomateriales y materiales 2D.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17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0"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Respuesta de los materiales a la demanda en servicio de los productos industriales.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174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0"/>
              <a:tabLst/>
            </a:pPr>
            <a:r>
              <a:rPr kumimoji="0" lang="es-ES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Materiales para la fabricación aditiva.</a:t>
            </a:r>
            <a:endParaRPr kumimoji="0" lang="es-ES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CE3F58C-739D-9E8F-687A-9CC79059FC01}"/>
              </a:ext>
            </a:extLst>
          </p:cNvPr>
          <p:cNvSpPr txBox="1"/>
          <p:nvPr/>
        </p:nvSpPr>
        <p:spPr>
          <a:xfrm>
            <a:off x="129802" y="3279575"/>
            <a:ext cx="29033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/>
              <a:t>Red financiada por la UE para apoyar y aumentar la coordinación de los programas europeos de investigación, y la financiación correspondiente, en </a:t>
            </a:r>
            <a:r>
              <a:rPr lang="es-ES" sz="1050" b="1" dirty="0"/>
              <a:t>CIENCIA E INGENIERÍA DE MATERIALES</a:t>
            </a:r>
            <a:endParaRPr lang="es-ES" sz="105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0F33B63-56EB-4F54-1CCA-3CE88570D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74" y="2732527"/>
            <a:ext cx="2219325" cy="547048"/>
          </a:xfrm>
          <a:prstGeom prst="rect">
            <a:avLst/>
          </a:prstGeom>
        </p:spPr>
      </p:pic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id="{1200E872-6B6E-B70E-F684-C7A46D6DF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133961"/>
            <a:ext cx="2338434" cy="127512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2FA123-ED62-BC78-CF3E-5C0B499CFD96}"/>
              </a:ext>
            </a:extLst>
          </p:cNvPr>
          <p:cNvSpPr txBox="1"/>
          <p:nvPr/>
        </p:nvSpPr>
        <p:spPr>
          <a:xfrm>
            <a:off x="8232316" y="2439536"/>
            <a:ext cx="3512499" cy="50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altLang="es-ES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Áreas de investigación e innovación de la S3</a:t>
            </a:r>
            <a:r>
              <a:rPr lang="es-ES" altLang="es-ES" sz="1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sobre</a:t>
            </a:r>
            <a:endParaRPr kumimoji="0" lang="es-ES" altLang="es-E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alt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MATERIALES AVANZADOS </a:t>
            </a:r>
          </a:p>
        </p:txBody>
      </p:sp>
    </p:spTree>
    <p:extLst>
      <p:ext uri="{BB962C8B-B14F-4D97-AF65-F5344CB8AC3E}">
        <p14:creationId xmlns:p14="http://schemas.microsoft.com/office/powerpoint/2010/main" val="416156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baja">
            <a:extLst>
              <a:ext uri="{FF2B5EF4-FFF2-40B4-BE49-F238E27FC236}">
                <a16:creationId xmlns:a16="http://schemas.microsoft.com/office/drawing/2014/main" id="{B1E750E3-A2C0-21F6-1F50-F43BBA6D2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133961"/>
            <a:ext cx="2338434" cy="12751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3F06152-946D-4E35-2BD9-748BF5764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057836"/>
            <a:ext cx="10363200" cy="1470025"/>
          </a:xfrm>
        </p:spPr>
        <p:txBody>
          <a:bodyPr/>
          <a:lstStyle/>
          <a:p>
            <a:r>
              <a:rPr lang="es-ES" dirty="0"/>
              <a:t>PRESUPUESTO COMPROMETIDO en 2026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D9D3F45B-5DCA-D042-8A80-88D591856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689224"/>
            <a:ext cx="10587318" cy="2447551"/>
          </a:xfrm>
        </p:spPr>
        <p:txBody>
          <a:bodyPr/>
          <a:lstStyle/>
          <a:p>
            <a:r>
              <a:rPr lang="en-GB" sz="4000" dirty="0">
                <a:solidFill>
                  <a:srgbClr val="376092"/>
                </a:solidFill>
              </a:rPr>
              <a:t>250.000€</a:t>
            </a:r>
          </a:p>
          <a:p>
            <a:r>
              <a:rPr lang="en-GB" sz="1400" dirty="0"/>
              <a:t>Este </a:t>
            </a:r>
            <a:r>
              <a:rPr lang="en-GB" sz="1400" dirty="0" err="1"/>
              <a:t>presupuesto</a:t>
            </a:r>
            <a:r>
              <a:rPr lang="en-GB" sz="1400" dirty="0"/>
              <a:t> se </a:t>
            </a:r>
            <a:r>
              <a:rPr lang="en-GB" sz="1400" dirty="0" err="1"/>
              <a:t>podrá</a:t>
            </a:r>
            <a:r>
              <a:rPr lang="en-GB" sz="1400" dirty="0"/>
              <a:t> </a:t>
            </a:r>
            <a:r>
              <a:rPr lang="en-GB" sz="1400" dirty="0" err="1"/>
              <a:t>incrementar</a:t>
            </a:r>
            <a:r>
              <a:rPr lang="en-GB" sz="1400" dirty="0"/>
              <a:t> </a:t>
            </a:r>
            <a:r>
              <a:rPr lang="en-GB" sz="1400" dirty="0" err="1"/>
              <a:t>en</a:t>
            </a:r>
            <a:r>
              <a:rPr lang="en-GB" sz="1400" dirty="0"/>
              <a:t> </a:t>
            </a:r>
            <a:r>
              <a:rPr lang="en-GB" sz="1400" dirty="0" err="1"/>
              <a:t>caso</a:t>
            </a:r>
            <a:r>
              <a:rPr lang="en-GB" sz="1400" dirty="0"/>
              <a:t> de </a:t>
            </a:r>
            <a:r>
              <a:rPr lang="en-GB" sz="1400" dirty="0" err="1"/>
              <a:t>disponibilidad</a:t>
            </a:r>
            <a:r>
              <a:rPr lang="en-GB" sz="1400" dirty="0"/>
              <a:t> de </a:t>
            </a:r>
            <a:r>
              <a:rPr lang="en-GB" sz="1400" dirty="0" err="1"/>
              <a:t>remanentes</a:t>
            </a:r>
            <a:endParaRPr lang="en-GB" sz="1400" dirty="0"/>
          </a:p>
          <a:p>
            <a:endParaRPr lang="en-GB" sz="1600" dirty="0"/>
          </a:p>
          <a:p>
            <a:pPr marL="1200150" lvl="2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Esperado</a:t>
            </a:r>
            <a:r>
              <a:rPr lang="en-GB" dirty="0">
                <a:solidFill>
                  <a:srgbClr val="376092"/>
                </a:solidFill>
              </a:rPr>
              <a:t> 2-3 </a:t>
            </a:r>
            <a:r>
              <a:rPr lang="en-GB" dirty="0" err="1">
                <a:solidFill>
                  <a:srgbClr val="376092"/>
                </a:solidFill>
              </a:rPr>
              <a:t>proyectos</a:t>
            </a:r>
            <a:r>
              <a:rPr lang="en-GB" dirty="0">
                <a:solidFill>
                  <a:srgbClr val="376092"/>
                </a:solidFill>
              </a:rPr>
              <a:t> </a:t>
            </a:r>
            <a:r>
              <a:rPr lang="en-GB" dirty="0" err="1">
                <a:solidFill>
                  <a:srgbClr val="376092"/>
                </a:solidFill>
              </a:rPr>
              <a:t>aprobados</a:t>
            </a:r>
            <a:endParaRPr lang="en-GB" dirty="0">
              <a:solidFill>
                <a:srgbClr val="376092"/>
              </a:solidFill>
            </a:endParaRPr>
          </a:p>
          <a:p>
            <a:pPr marL="1200150" lvl="2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376092"/>
              </a:solidFill>
            </a:endParaRPr>
          </a:p>
          <a:p>
            <a:pPr marL="1200150" lvl="2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dirty="0">
                <a:solidFill>
                  <a:prstClr val="black">
                    <a:lumMod val="65000"/>
                    <a:lumOff val="35000"/>
                  </a:prstClr>
                </a:solidFill>
              </a:rPr>
              <a:t>Máximo 2 </a:t>
            </a:r>
            <a:r>
              <a:rPr lang="es-ES" dirty="0">
                <a:solidFill>
                  <a:srgbClr val="376092"/>
                </a:solidFill>
              </a:rPr>
              <a:t>propuestas presentadas por empresa</a:t>
            </a:r>
          </a:p>
          <a:p>
            <a:pPr marL="1200150" lvl="2" indent="-34290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2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3D38FD1-895E-4010-A712-FDC1CA27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19" y="1090000"/>
            <a:ext cx="10972800" cy="638175"/>
          </a:xfrm>
        </p:spPr>
        <p:txBody>
          <a:bodyPr/>
          <a:lstStyle/>
          <a:p>
            <a:r>
              <a:rPr lang="es-ES" dirty="0"/>
              <a:t>BENEFICIARIOS</a:t>
            </a:r>
            <a:endParaRPr lang="en-US" dirty="0"/>
          </a:p>
        </p:txBody>
      </p:sp>
      <p:sp>
        <p:nvSpPr>
          <p:cNvPr id="12" name="6 Rectángulo">
            <a:extLst>
              <a:ext uri="{FF2B5EF4-FFF2-40B4-BE49-F238E27FC236}">
                <a16:creationId xmlns:a16="http://schemas.microsoft.com/office/drawing/2014/main" id="{459BF8CF-1BF1-44E5-A4D7-6737826D9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041" y="2313670"/>
            <a:ext cx="9685903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342900">
              <a:spcBef>
                <a:spcPts val="0"/>
              </a:spcBef>
              <a:spcAft>
                <a:spcPts val="600"/>
              </a:spcAft>
            </a:pPr>
            <a:r>
              <a:rPr lang="es-ES" dirty="0">
                <a:solidFill>
                  <a:srgbClr val="376092"/>
                </a:solidFill>
              </a:rPr>
              <a:t>Empresas, 1 empleado, pequeña, mediana o grande</a:t>
            </a:r>
            <a:endParaRPr lang="es-ES" dirty="0">
              <a:solidFill>
                <a:srgbClr val="0070C0"/>
              </a:solidFill>
            </a:endParaRPr>
          </a:p>
          <a:p>
            <a:pPr marL="2114550" lvl="4" indent="-342900">
              <a:spcBef>
                <a:spcPts val="0"/>
              </a:spcBef>
              <a:spcAft>
                <a:spcPts val="600"/>
              </a:spcAft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Centros tecnológicos y Universidad sólo como subcontratistas</a:t>
            </a:r>
          </a:p>
          <a:p>
            <a:pPr marL="1771650" lvl="4" indent="0">
              <a:spcBef>
                <a:spcPts val="0"/>
              </a:spcBef>
              <a:spcAft>
                <a:spcPts val="600"/>
              </a:spcAft>
              <a:buNone/>
            </a:pPr>
            <a:endParaRPr lang="es-ES" dirty="0">
              <a:solidFill>
                <a:srgbClr val="0070C0"/>
              </a:solidFill>
            </a:endParaRPr>
          </a:p>
          <a:p>
            <a:pPr marL="1200150" lvl="2" indent="-342900">
              <a:spcBef>
                <a:spcPts val="0"/>
              </a:spcBef>
              <a:spcAft>
                <a:spcPts val="600"/>
              </a:spcAft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Establecimiento de producción </a:t>
            </a:r>
            <a:r>
              <a:rPr lang="es-ES" dirty="0">
                <a:solidFill>
                  <a:srgbClr val="376092"/>
                </a:solidFill>
              </a:rPr>
              <a:t>en Asturias</a:t>
            </a:r>
          </a:p>
          <a:p>
            <a:pPr marL="857250" lvl="2" indent="0">
              <a:spcBef>
                <a:spcPts val="0"/>
              </a:spcBef>
              <a:spcAft>
                <a:spcPts val="600"/>
              </a:spcAft>
              <a:buNone/>
            </a:pPr>
            <a:endParaRPr lang="es-ES" dirty="0">
              <a:solidFill>
                <a:srgbClr val="376092"/>
              </a:solidFill>
            </a:endParaRPr>
          </a:p>
          <a:p>
            <a:pPr marL="1200150" lvl="2" indent="-342900">
              <a:spcBef>
                <a:spcPts val="0"/>
              </a:spcBef>
              <a:spcAft>
                <a:spcPts val="600"/>
              </a:spcAft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Empresas </a:t>
            </a:r>
            <a:r>
              <a:rPr lang="es-ES" dirty="0">
                <a:solidFill>
                  <a:srgbClr val="376092"/>
                </a:solidFill>
              </a:rPr>
              <a:t>no en crisis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no inhabilitadas</a:t>
            </a:r>
          </a:p>
          <a:p>
            <a:pPr marL="1200150" lvl="2" indent="-342900">
              <a:spcBef>
                <a:spcPts val="0"/>
              </a:spcBef>
              <a:spcAft>
                <a:spcPts val="600"/>
              </a:spcAft>
            </a:pPr>
            <a:endParaRPr lang="es-E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Imagen 1" descr="Texto&#10;&#10;Descripción generada automáticamente con confianza baja">
            <a:extLst>
              <a:ext uri="{FF2B5EF4-FFF2-40B4-BE49-F238E27FC236}">
                <a16:creationId xmlns:a16="http://schemas.microsoft.com/office/drawing/2014/main" id="{6327F3E9-0A73-4A37-BC65-A5F69984C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133961"/>
            <a:ext cx="2338434" cy="12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8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 con confianza baja">
            <a:extLst>
              <a:ext uri="{FF2B5EF4-FFF2-40B4-BE49-F238E27FC236}">
                <a16:creationId xmlns:a16="http://schemas.microsoft.com/office/drawing/2014/main" id="{CA8CFE0F-7E2F-2C3F-DB7C-ECCAB8569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133961"/>
            <a:ext cx="2338434" cy="12751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3D38FD1-895E-4010-A712-FDC1CA27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90001"/>
            <a:ext cx="10210800" cy="638175"/>
          </a:xfrm>
        </p:spPr>
        <p:txBody>
          <a:bodyPr/>
          <a:lstStyle/>
          <a:p>
            <a:r>
              <a:rPr lang="en-US" dirty="0"/>
              <a:t>ACTUACIONES SUBVENCIONABLES</a:t>
            </a:r>
          </a:p>
        </p:txBody>
      </p:sp>
      <p:sp>
        <p:nvSpPr>
          <p:cNvPr id="12" name="6 Rectángulo">
            <a:extLst>
              <a:ext uri="{FF2B5EF4-FFF2-40B4-BE49-F238E27FC236}">
                <a16:creationId xmlns:a16="http://schemas.microsoft.com/office/drawing/2014/main" id="{459BF8CF-1BF1-44E5-A4D7-6737826D9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484" y="2365128"/>
            <a:ext cx="968590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342900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rgbClr val="376092"/>
                </a:solidFill>
              </a:rPr>
              <a:t>Proyecto de I+D en sí mismo – TRL 3-8</a:t>
            </a:r>
          </a:p>
          <a:p>
            <a:pPr marL="857250" lvl="2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Según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Reglamento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Comisión  651/2014 of 17 June 2014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00150" lvl="2" indent="-342900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Presupuesto mínimo subvencionable: </a:t>
            </a:r>
            <a:r>
              <a:rPr lang="es-ES" u="sng" dirty="0">
                <a:solidFill>
                  <a:srgbClr val="376092"/>
                </a:solidFill>
              </a:rPr>
              <a:t>100.000€</a:t>
            </a:r>
            <a:r>
              <a:rPr lang="es-ES" dirty="0">
                <a:solidFill>
                  <a:srgbClr val="376092"/>
                </a:solidFill>
              </a:rPr>
              <a:t> </a:t>
            </a:r>
          </a:p>
          <a:p>
            <a:pPr marL="1200150" lvl="2" indent="-34290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Esperado  entre 100.000 y 150.000€</a:t>
            </a:r>
          </a:p>
          <a:p>
            <a:pPr marL="1200150" lvl="2" indent="-342900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Periodo de ejecución hasta </a:t>
            </a:r>
            <a:r>
              <a:rPr lang="es-ES" dirty="0">
                <a:solidFill>
                  <a:srgbClr val="376092"/>
                </a:solidFill>
              </a:rPr>
              <a:t>36 meses</a:t>
            </a:r>
          </a:p>
          <a:p>
            <a:pPr marL="857250" lvl="2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Actividades no iniciadas antes de la solicitud regional</a:t>
            </a:r>
          </a:p>
        </p:txBody>
      </p:sp>
    </p:spTree>
    <p:extLst>
      <p:ext uri="{BB962C8B-B14F-4D97-AF65-F5344CB8AC3E}">
        <p14:creationId xmlns:p14="http://schemas.microsoft.com/office/powerpoint/2010/main" val="324131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F5BD3-811A-41AC-BB0E-FBC1693F5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712" y="948526"/>
            <a:ext cx="10972800" cy="524536"/>
          </a:xfrm>
        </p:spPr>
        <p:txBody>
          <a:bodyPr/>
          <a:lstStyle/>
          <a:p>
            <a:r>
              <a:rPr lang="es-ES" dirty="0"/>
              <a:t>COSTES SUBVENCIONABLES</a:t>
            </a:r>
          </a:p>
        </p:txBody>
      </p:sp>
      <p:sp>
        <p:nvSpPr>
          <p:cNvPr id="4" name="5 Rectángulo">
            <a:extLst>
              <a:ext uri="{FF2B5EF4-FFF2-40B4-BE49-F238E27FC236}">
                <a16:creationId xmlns:a16="http://schemas.microsoft.com/office/drawing/2014/main" id="{7A5AA8C7-2B63-4E1A-9B1B-DD17CB5C0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492" y="1905990"/>
            <a:ext cx="9762564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defTabSz="987425">
              <a:spcAft>
                <a:spcPts val="800"/>
              </a:spcAft>
              <a:buFont typeface="Arial" pitchFamily="34" charset="0"/>
              <a:buChar char="•"/>
              <a:tabLst>
                <a:tab pos="4213225" algn="l"/>
              </a:tabLst>
            </a:pPr>
            <a:r>
              <a:rPr lang="en-US" alt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Personal </a:t>
            </a:r>
            <a:r>
              <a:rPr lang="en-US" alt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propio</a:t>
            </a:r>
            <a:r>
              <a:rPr lang="en-US" alt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s-E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altLang="es-ES" sz="1600" dirty="0" err="1">
                <a:solidFill>
                  <a:srgbClr val="376092"/>
                </a:solidFill>
              </a:rPr>
              <a:t>perfil</a:t>
            </a:r>
            <a:r>
              <a:rPr lang="en-US" altLang="es-ES" sz="1600" dirty="0">
                <a:solidFill>
                  <a:srgbClr val="376092"/>
                </a:solidFill>
              </a:rPr>
              <a:t> </a:t>
            </a:r>
            <a:r>
              <a:rPr lang="en-US" altLang="es-ES" sz="1600" dirty="0" err="1">
                <a:solidFill>
                  <a:srgbClr val="376092"/>
                </a:solidFill>
              </a:rPr>
              <a:t>científico-técnico</a:t>
            </a:r>
            <a:r>
              <a:rPr lang="en-US" altLang="es-ES" sz="1600" dirty="0">
                <a:solidFill>
                  <a:srgbClr val="376092"/>
                </a:solidFill>
              </a:rPr>
              <a:t>. </a:t>
            </a:r>
            <a:r>
              <a:rPr lang="en-US" altLang="es-ES" sz="1600" dirty="0" err="1">
                <a:solidFill>
                  <a:srgbClr val="376092"/>
                </a:solidFill>
              </a:rPr>
              <a:t>Sólo</a:t>
            </a:r>
            <a:r>
              <a:rPr lang="en-US" altLang="es-ES" sz="1600" dirty="0">
                <a:solidFill>
                  <a:srgbClr val="376092"/>
                </a:solidFill>
              </a:rPr>
              <a:t> </a:t>
            </a:r>
            <a:r>
              <a:rPr lang="en-US" altLang="es-ES" sz="1600" dirty="0" err="1">
                <a:solidFill>
                  <a:srgbClr val="376092"/>
                </a:solidFill>
              </a:rPr>
              <a:t>salario</a:t>
            </a:r>
            <a:r>
              <a:rPr lang="en-US" altLang="es-ES" sz="1600" dirty="0">
                <a:solidFill>
                  <a:srgbClr val="376092"/>
                </a:solidFill>
              </a:rPr>
              <a:t> </a:t>
            </a:r>
            <a:r>
              <a:rPr lang="en-US" altLang="es-ES" sz="1600" dirty="0" err="1">
                <a:solidFill>
                  <a:srgbClr val="376092"/>
                </a:solidFill>
              </a:rPr>
              <a:t>bruto</a:t>
            </a:r>
            <a:r>
              <a:rPr lang="en-US" altLang="es-ES" sz="1600" dirty="0">
                <a:solidFill>
                  <a:srgbClr val="376092"/>
                </a:solidFill>
              </a:rPr>
              <a:t> </a:t>
            </a:r>
            <a:r>
              <a:rPr lang="en-US" altLang="es-ES" sz="900" dirty="0">
                <a:solidFill>
                  <a:srgbClr val="376092"/>
                </a:solidFill>
              </a:rPr>
              <a:t>(solo </a:t>
            </a:r>
            <a:r>
              <a:rPr lang="en-US" altLang="es-ES" sz="900" dirty="0" err="1">
                <a:solidFill>
                  <a:srgbClr val="376092"/>
                </a:solidFill>
              </a:rPr>
              <a:t>grupos</a:t>
            </a:r>
            <a:r>
              <a:rPr lang="en-US" altLang="es-ES" sz="900" dirty="0">
                <a:solidFill>
                  <a:srgbClr val="376092"/>
                </a:solidFill>
              </a:rPr>
              <a:t> de </a:t>
            </a:r>
            <a:r>
              <a:rPr lang="en-US" altLang="es-ES" sz="900" dirty="0" err="1">
                <a:solidFill>
                  <a:srgbClr val="376092"/>
                </a:solidFill>
              </a:rPr>
              <a:t>cotización</a:t>
            </a:r>
            <a:r>
              <a:rPr lang="en-US" altLang="es-ES" sz="900" dirty="0">
                <a:solidFill>
                  <a:srgbClr val="376092"/>
                </a:solidFill>
              </a:rPr>
              <a:t> 1, 2 ó 3 ) </a:t>
            </a:r>
            <a:endParaRPr lang="en-US" altLang="es-ES" sz="900" b="1" u="sng" dirty="0">
              <a:solidFill>
                <a:srgbClr val="376092"/>
              </a:solidFill>
            </a:endParaRPr>
          </a:p>
          <a:p>
            <a:pPr lvl="1" indent="-457200">
              <a:spcAft>
                <a:spcPts val="800"/>
              </a:spcAft>
              <a:buFont typeface="Arial" pitchFamily="34" charset="0"/>
              <a:buChar char="•"/>
              <a:tabLst>
                <a:tab pos="4213225" algn="l"/>
              </a:tabLst>
            </a:pPr>
            <a:r>
              <a:rPr lang="en-US" alt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Gastos</a:t>
            </a:r>
            <a:r>
              <a:rPr lang="en-US" alt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indirectos</a:t>
            </a:r>
            <a:r>
              <a:rPr lang="en-US" altLang="es-E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altLang="es-ES" sz="1600" dirty="0">
                <a:solidFill>
                  <a:srgbClr val="376092"/>
                </a:solidFill>
              </a:rPr>
              <a:t>15% del </a:t>
            </a:r>
            <a:r>
              <a:rPr lang="en-US" altLang="es-ES" sz="1600" dirty="0" err="1">
                <a:solidFill>
                  <a:srgbClr val="376092"/>
                </a:solidFill>
              </a:rPr>
              <a:t>coste</a:t>
            </a:r>
            <a:r>
              <a:rPr lang="en-US" altLang="es-ES" sz="1600" dirty="0">
                <a:solidFill>
                  <a:srgbClr val="376092"/>
                </a:solidFill>
              </a:rPr>
              <a:t> de personal</a:t>
            </a:r>
            <a:r>
              <a:rPr lang="en-US" altLang="es-ES" sz="900" dirty="0">
                <a:solidFill>
                  <a:srgbClr val="376092"/>
                </a:solidFill>
              </a:rPr>
              <a:t>(</a:t>
            </a:r>
            <a:r>
              <a:rPr lang="es-ES" altLang="es-ES" sz="900" dirty="0">
                <a:solidFill>
                  <a:srgbClr val="376092"/>
                </a:solidFill>
              </a:rPr>
              <a:t>costes simplificados, a</a:t>
            </a:r>
            <a:r>
              <a:rPr lang="en-US" altLang="es-ES" sz="900" dirty="0">
                <a:solidFill>
                  <a:srgbClr val="376092"/>
                </a:solidFill>
              </a:rPr>
              <a:t> </a:t>
            </a:r>
            <a:r>
              <a:rPr lang="en-US" altLang="es-ES" sz="900" dirty="0" err="1">
                <a:solidFill>
                  <a:srgbClr val="376092"/>
                </a:solidFill>
              </a:rPr>
              <a:t>cambio</a:t>
            </a:r>
            <a:r>
              <a:rPr lang="en-US" altLang="es-ES" sz="900" dirty="0">
                <a:solidFill>
                  <a:srgbClr val="376092"/>
                </a:solidFill>
              </a:rPr>
              <a:t> de la SS a cargo de la </a:t>
            </a:r>
            <a:r>
              <a:rPr lang="en-US" altLang="es-ES" sz="900" dirty="0" err="1">
                <a:solidFill>
                  <a:srgbClr val="376092"/>
                </a:solidFill>
              </a:rPr>
              <a:t>empresa</a:t>
            </a:r>
            <a:r>
              <a:rPr lang="en-US" altLang="es-ES" sz="900" dirty="0">
                <a:solidFill>
                  <a:srgbClr val="376092"/>
                </a:solidFill>
              </a:rPr>
              <a:t>)</a:t>
            </a:r>
            <a:endParaRPr lang="es-ES" sz="900" dirty="0">
              <a:solidFill>
                <a:srgbClr val="376092"/>
              </a:solidFill>
            </a:endParaRPr>
          </a:p>
          <a:p>
            <a:pPr lvl="1" indent="-457200" defTabSz="985838">
              <a:spcAft>
                <a:spcPts val="800"/>
              </a:spcAft>
              <a:buFont typeface="Arial" pitchFamily="34" charset="0"/>
              <a:buChar char="•"/>
              <a:tabLst>
                <a:tab pos="4213225" algn="l"/>
              </a:tabLst>
            </a:pPr>
            <a:r>
              <a:rPr lang="en-US" alt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Colaboraciones</a:t>
            </a:r>
            <a:r>
              <a:rPr lang="en-US" alt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externas</a:t>
            </a:r>
            <a:r>
              <a:rPr lang="en-US" alt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	</a:t>
            </a:r>
            <a:r>
              <a:rPr lang="en-US" altLang="es-ES" sz="1600" dirty="0">
                <a:solidFill>
                  <a:srgbClr val="376092"/>
                </a:solidFill>
              </a:rPr>
              <a:t>hasta el 50% del </a:t>
            </a:r>
            <a:r>
              <a:rPr lang="en-US" altLang="es-ES" sz="1600" dirty="0" err="1">
                <a:solidFill>
                  <a:srgbClr val="376092"/>
                </a:solidFill>
              </a:rPr>
              <a:t>presupuesto</a:t>
            </a:r>
            <a:r>
              <a:rPr lang="en-US" altLang="es-ES" sz="1600" dirty="0">
                <a:solidFill>
                  <a:srgbClr val="376092"/>
                </a:solidFill>
              </a:rPr>
              <a:t> total </a:t>
            </a:r>
            <a:r>
              <a:rPr lang="en-US" altLang="es-ES" sz="900" dirty="0">
                <a:solidFill>
                  <a:srgbClr val="376092"/>
                </a:solidFill>
              </a:rPr>
              <a:t>(</a:t>
            </a:r>
            <a:r>
              <a:rPr lang="en-US" altLang="es-ES" sz="900" dirty="0" err="1">
                <a:solidFill>
                  <a:srgbClr val="376092"/>
                </a:solidFill>
              </a:rPr>
              <a:t>preferentemente</a:t>
            </a:r>
            <a:r>
              <a:rPr lang="en-US" altLang="es-ES" sz="900" dirty="0">
                <a:solidFill>
                  <a:srgbClr val="376092"/>
                </a:solidFill>
              </a:rPr>
              <a:t> </a:t>
            </a:r>
            <a:r>
              <a:rPr lang="en-US" altLang="es-ES" sz="900" dirty="0" err="1">
                <a:solidFill>
                  <a:srgbClr val="376092"/>
                </a:solidFill>
              </a:rPr>
              <a:t>agentes</a:t>
            </a:r>
            <a:r>
              <a:rPr lang="en-US" altLang="es-ES" sz="900" dirty="0">
                <a:solidFill>
                  <a:srgbClr val="376092"/>
                </a:solidFill>
              </a:rPr>
              <a:t> del Sist. Reg. de Inn.) </a:t>
            </a:r>
            <a:endParaRPr lang="en-US" altLang="es-ES" sz="900" b="1" dirty="0">
              <a:solidFill>
                <a:srgbClr val="376092"/>
              </a:solidFill>
            </a:endParaRPr>
          </a:p>
          <a:p>
            <a:pPr lvl="1" indent="-457200">
              <a:spcAft>
                <a:spcPts val="800"/>
              </a:spcAft>
              <a:buFont typeface="Arial" pitchFamily="34" charset="0"/>
              <a:buChar char="•"/>
              <a:tabLst>
                <a:tab pos="4213225" algn="l"/>
              </a:tabLst>
            </a:pPr>
            <a:r>
              <a:rPr lang="en-US" alt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Materiales</a:t>
            </a:r>
            <a:r>
              <a:rPr lang="en-US" alt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altLang="es-ES" sz="1600" dirty="0" err="1">
                <a:solidFill>
                  <a:srgbClr val="376092"/>
                </a:solidFill>
              </a:rPr>
              <a:t>consumibles</a:t>
            </a:r>
            <a:r>
              <a:rPr lang="en-US" altLang="es-ES" sz="1600" dirty="0">
                <a:solidFill>
                  <a:srgbClr val="376092"/>
                </a:solidFill>
              </a:rPr>
              <a:t> y fungible</a:t>
            </a:r>
          </a:p>
          <a:p>
            <a:pPr lvl="1" indent="-457200">
              <a:spcAft>
                <a:spcPts val="800"/>
              </a:spcAft>
              <a:buFont typeface="Arial" pitchFamily="34" charset="0"/>
              <a:buChar char="•"/>
              <a:tabLst>
                <a:tab pos="3854450" algn="l"/>
                <a:tab pos="4213225" algn="l"/>
              </a:tabLst>
            </a:pPr>
            <a:r>
              <a:rPr lang="en-US" alt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Viajes 		</a:t>
            </a:r>
            <a:r>
              <a:rPr lang="en-US" altLang="es-ES" sz="1600" dirty="0">
                <a:solidFill>
                  <a:srgbClr val="376092"/>
                </a:solidFill>
              </a:rPr>
              <a:t>internacionales, hasta 8.000€</a:t>
            </a:r>
            <a:r>
              <a:rPr lang="en-US" altLang="es-ES" sz="1600" b="1" dirty="0">
                <a:solidFill>
                  <a:srgbClr val="376092"/>
                </a:solidFill>
              </a:rPr>
              <a:t> </a:t>
            </a:r>
            <a:r>
              <a:rPr lang="en-US" altLang="es-ES" sz="900" dirty="0">
                <a:solidFill>
                  <a:srgbClr val="376092"/>
                </a:solidFill>
              </a:rPr>
              <a:t>(</a:t>
            </a:r>
            <a:r>
              <a:rPr lang="en-US" altLang="es-ES" sz="900" dirty="0" err="1">
                <a:solidFill>
                  <a:srgbClr val="376092"/>
                </a:solidFill>
              </a:rPr>
              <a:t>transporte</a:t>
            </a:r>
            <a:r>
              <a:rPr lang="en-US" altLang="es-ES" sz="900" dirty="0">
                <a:solidFill>
                  <a:srgbClr val="376092"/>
                </a:solidFill>
              </a:rPr>
              <a:t> y </a:t>
            </a:r>
            <a:r>
              <a:rPr lang="en-US" altLang="es-ES" sz="900" dirty="0" err="1">
                <a:solidFill>
                  <a:srgbClr val="376092"/>
                </a:solidFill>
              </a:rPr>
              <a:t>alojamiento</a:t>
            </a:r>
            <a:r>
              <a:rPr lang="en-US" altLang="es-ES" sz="900" dirty="0">
                <a:solidFill>
                  <a:srgbClr val="376092"/>
                </a:solidFill>
              </a:rPr>
              <a:t> </a:t>
            </a:r>
            <a:r>
              <a:rPr lang="en-US" altLang="es-ES" sz="900" dirty="0" err="1">
                <a:solidFill>
                  <a:srgbClr val="376092"/>
                </a:solidFill>
              </a:rPr>
              <a:t>facturados</a:t>
            </a:r>
            <a:r>
              <a:rPr lang="en-US" altLang="es-ES" sz="900" dirty="0">
                <a:solidFill>
                  <a:srgbClr val="376092"/>
                </a:solidFill>
              </a:rPr>
              <a:t> </a:t>
            </a:r>
            <a:r>
              <a:rPr lang="en-US" altLang="es-ES" sz="900" dirty="0" err="1">
                <a:solidFill>
                  <a:srgbClr val="376092"/>
                </a:solidFill>
              </a:rPr>
              <a:t>por</a:t>
            </a:r>
            <a:r>
              <a:rPr lang="en-US" altLang="es-ES" sz="900" dirty="0">
                <a:solidFill>
                  <a:srgbClr val="376092"/>
                </a:solidFill>
              </a:rPr>
              <a:t> </a:t>
            </a:r>
            <a:r>
              <a:rPr lang="en-US" altLang="es-ES" sz="900" dirty="0" err="1">
                <a:solidFill>
                  <a:srgbClr val="376092"/>
                </a:solidFill>
              </a:rPr>
              <a:t>terceros</a:t>
            </a:r>
            <a:r>
              <a:rPr lang="en-US" altLang="es-ES" sz="900" dirty="0">
                <a:solidFill>
                  <a:srgbClr val="376092"/>
                </a:solidFill>
              </a:rPr>
              <a:t>,) </a:t>
            </a:r>
            <a:endParaRPr lang="en-US" altLang="es-ES" sz="900" b="1" u="sng" dirty="0">
              <a:solidFill>
                <a:srgbClr val="376092"/>
              </a:solidFill>
            </a:endParaRPr>
          </a:p>
          <a:p>
            <a:pPr lvl="1" indent="-457200">
              <a:spcAft>
                <a:spcPts val="800"/>
              </a:spcAft>
              <a:buFont typeface="Arial" pitchFamily="34" charset="0"/>
              <a:buChar char="•"/>
              <a:tabLst>
                <a:tab pos="4213225" algn="l"/>
              </a:tabLst>
            </a:pPr>
            <a:r>
              <a:rPr lang="en-US" alt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Auditoría</a:t>
            </a:r>
            <a:r>
              <a:rPr lang="en-US" alt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US" alt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certificación</a:t>
            </a:r>
            <a:r>
              <a:rPr lang="en-US" alt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s-ES" sz="14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altLang="es-ES" sz="1600" dirty="0">
                <a:solidFill>
                  <a:srgbClr val="376092"/>
                </a:solidFill>
              </a:rPr>
              <a:t>hasta 3.000 €</a:t>
            </a:r>
          </a:p>
        </p:txBody>
      </p:sp>
      <p:pic>
        <p:nvPicPr>
          <p:cNvPr id="3" name="Imagen 2" descr="Texto&#10;&#10;Descripción generada automáticamente con confianza baja">
            <a:extLst>
              <a:ext uri="{FF2B5EF4-FFF2-40B4-BE49-F238E27FC236}">
                <a16:creationId xmlns:a16="http://schemas.microsoft.com/office/drawing/2014/main" id="{F7568A5E-D739-CC7B-D265-D8F9D6D01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133961"/>
            <a:ext cx="2338434" cy="12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4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baja">
            <a:extLst>
              <a:ext uri="{FF2B5EF4-FFF2-40B4-BE49-F238E27FC236}">
                <a16:creationId xmlns:a16="http://schemas.microsoft.com/office/drawing/2014/main" id="{F7568A5E-D739-CC7B-D265-D8F9D6D01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133961"/>
            <a:ext cx="2338434" cy="127512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5F5BD3-811A-41AC-BB0E-FBC1693F5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639" y="1078814"/>
            <a:ext cx="9862457" cy="524536"/>
          </a:xfrm>
        </p:spPr>
        <p:txBody>
          <a:bodyPr/>
          <a:lstStyle/>
          <a:p>
            <a:r>
              <a:rPr lang="es-ES" dirty="0"/>
              <a:t>LÍMITES AL GASTO DE PERSONAL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8AD3F7-4DB4-BDFF-5DEE-9F3B675761CE}"/>
              </a:ext>
            </a:extLst>
          </p:cNvPr>
          <p:cNvSpPr txBox="1"/>
          <p:nvPr/>
        </p:nvSpPr>
        <p:spPr>
          <a:xfrm>
            <a:off x="2458991" y="1876665"/>
            <a:ext cx="851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376092"/>
                </a:solidFill>
                <a:ea typeface="MS PGothic" pitchFamily="34" charset="-128"/>
              </a:rPr>
              <a:t>Topes máximos subvencionables por categorías profesionales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E6623C1E-22D2-E1ED-2F13-9E43B8EAC2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613415"/>
              </p:ext>
            </p:extLst>
          </p:nvPr>
        </p:nvGraphicFramePr>
        <p:xfrm>
          <a:off x="219071" y="2740818"/>
          <a:ext cx="12188825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33136" imgH="3510988" progId="Word.Document.12">
                  <p:embed/>
                </p:oleObj>
              </mc:Choice>
              <mc:Fallback>
                <p:oleObj name="Document" r:id="rId3" imgW="8233136" imgH="3510988" progId="Word.Document.12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62A0CD9-780D-46D4-6196-3028B0CF3F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071" y="2740818"/>
                        <a:ext cx="12188825" cy="519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5C8449C1-CBE1-0C54-CDE1-96C34D4D8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212" y="5033142"/>
            <a:ext cx="9760542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85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935</Words>
  <Application>Microsoft Office PowerPoint</Application>
  <PresentationFormat>Panorámica</PresentationFormat>
  <Paragraphs>165</Paragraphs>
  <Slides>18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MS PGothic</vt:lpstr>
      <vt:lpstr>Aptos</vt:lpstr>
      <vt:lpstr>Arial</vt:lpstr>
      <vt:lpstr>Calibri</vt:lpstr>
      <vt:lpstr>Lato</vt:lpstr>
      <vt:lpstr>Verdana</vt:lpstr>
      <vt:lpstr>Office Theme</vt:lpstr>
      <vt:lpstr>Document</vt:lpstr>
      <vt:lpstr>Worksheet</vt:lpstr>
      <vt:lpstr>  INTERNATIONAL CALL M-ERA.NET 2026 Asturias Funding Programme #MaterialesAvazndosySostenibles #S3  AYUDAS DIRECTAS A PROYECTOS DE I+D EN COOPERACIÓN INTERNACIONAL     </vt:lpstr>
      <vt:lpstr>DIRECTRICES GENERALES</vt:lpstr>
      <vt:lpstr>CONDICIONES DE PARTICIPACIÓN DE LAS EMPRESAS ASTURIANAS</vt:lpstr>
      <vt:lpstr>M-ERA.NET VS S3 ASTURIAS</vt:lpstr>
      <vt:lpstr>PRESUPUESTO COMPROMETIDO en 2026</vt:lpstr>
      <vt:lpstr>BENEFICIARIOS</vt:lpstr>
      <vt:lpstr>ACTUACIONES SUBVENCIONABLES</vt:lpstr>
      <vt:lpstr>COSTES SUBVENCIONABLES</vt:lpstr>
      <vt:lpstr>LÍMITES AL GASTO DE PERSONAL</vt:lpstr>
      <vt:lpstr>TIPO Y CUANTÍA MÁXIMA DE LA AYUDA</vt:lpstr>
      <vt:lpstr>TOPICS SUBVENCIONABLES</vt:lpstr>
      <vt:lpstr>Presentación de PowerPoint</vt:lpstr>
      <vt:lpstr>OTROS REQUISITOS</vt:lpstr>
      <vt:lpstr>OTROS REQUISITOS</vt:lpstr>
      <vt:lpstr>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ERANETS IDEPA Convocatoria M-ERA.NET 2021</dc:title>
  <dc:creator>Ana Elena Fernandez Monzon</dc:creator>
  <cp:lastModifiedBy>Ana Elena Fernández Monzón</cp:lastModifiedBy>
  <cp:revision>76</cp:revision>
  <cp:lastPrinted>2026-03-23T16:03:10Z</cp:lastPrinted>
  <dcterms:created xsi:type="dcterms:W3CDTF">2021-03-21T17:03:24Z</dcterms:created>
  <dcterms:modified xsi:type="dcterms:W3CDTF">2026-03-30T11:35:30Z</dcterms:modified>
</cp:coreProperties>
</file>