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29" r:id="rId3"/>
    <p:sldId id="332" r:id="rId4"/>
    <p:sldId id="333" r:id="rId5"/>
    <p:sldId id="334" r:id="rId6"/>
    <p:sldId id="343" r:id="rId7"/>
    <p:sldId id="331" r:id="rId8"/>
    <p:sldId id="335" r:id="rId9"/>
    <p:sldId id="336" r:id="rId10"/>
    <p:sldId id="340" r:id="rId11"/>
    <p:sldId id="342" r:id="rId12"/>
    <p:sldId id="34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108F-96F3-4665-9F76-45952B8DAA2C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2061-A358-40C5-BF84-8A2C2D1074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BE4B-B1DD-4BF8-803F-4E37A6EEFADF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C2E1-14AF-46C3-A245-0C93A63120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FE13-386E-4BB0-BF25-31352DFEBCC4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CBEE-2AB2-4A53-A75F-17FF0F83C0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DDE4-67C2-4850-A523-30428FF8FB41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5090-F980-4D4A-A008-F4F3E2348F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A3FB-A9C3-4D73-9561-A656F35A0CB8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7E5-C7FA-4CB5-A577-1B95818008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639-D725-4E17-B194-9ADE3AA4C159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FFBE-7F0A-4A5D-808D-AD2AD30ECB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A00-9DDD-4EB1-96EE-58276EB0C053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1E3B-8475-4CA7-8578-5449C2382F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93C6-C767-432F-9C66-62A6B3B7BADE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2F17-975A-4C3E-A03E-8AECE32E8C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0D16-98CE-45AA-95BC-9C8B21F3F4C0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E8BC-4F77-4F4E-840C-8075EC7E88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B63-E63A-4780-978E-7F3A44C88F4F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DE62-3341-4F69-B0FF-C17B7CD414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F6F2-921B-4BEA-934A-776DA300DB1D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C91E-3C69-48DB-8900-DC53370C50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906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81201"/>
            <a:ext cx="10972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772EB626-A20B-46F9-AEE7-6ABF50FA2141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18ED47C0-B155-413B-95C3-82D6D204A5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392738"/>
            <a:ext cx="12192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6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anae@idepa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uro@idepa.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idepa.es/innovacion/enterprise-europe-network-asturi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E941F4-4F5E-4FC2-AD62-21F00A1C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49882"/>
            <a:ext cx="10363200" cy="14700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Convocatoria M-ERA.NET 2021</a:t>
            </a:r>
            <a:br>
              <a:rPr lang="es-ES" b="1" dirty="0">
                <a:solidFill>
                  <a:srgbClr val="002060"/>
                </a:solidFill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IDEPA grants for international R&amp;D projects in Asturias under ERA.net Schemes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#MaterialesAvazndosySostenibles #AstRIS3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</a:br>
            <a:br>
              <a:rPr lang="es-ES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924BC9E-EDA5-440A-A87D-F4E08E966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r>
              <a:rPr lang="en-US" dirty="0"/>
              <a:t>24 de </a:t>
            </a:r>
            <a:r>
              <a:rPr lang="en-US" dirty="0" err="1"/>
              <a:t>marzo</a:t>
            </a:r>
            <a:r>
              <a:rPr lang="en-US" dirty="0"/>
              <a:t> de 2021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Ana E. Fernández Monzón. Área de I+D+i Empresarial. IDEPA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5FFE4C-EB56-41D7-B47A-B4F0D9195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86" y="804636"/>
            <a:ext cx="216426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0567CA-3D9F-44DE-B2F7-4ABFED0F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118796"/>
            <a:ext cx="2170364" cy="871804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D5AF288-742E-4BAF-989D-C6101C303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0740" y="1311443"/>
            <a:ext cx="8390520" cy="4789864"/>
          </a:xfrm>
        </p:spPr>
      </p:pic>
    </p:spTree>
    <p:extLst>
      <p:ext uri="{BB962C8B-B14F-4D97-AF65-F5344CB8AC3E}">
        <p14:creationId xmlns:p14="http://schemas.microsoft.com/office/powerpoint/2010/main" val="230762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F620D-EA34-4022-87AF-DDD6EBF6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6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5DDCDB-5DFB-4F0E-A37E-82E4E51E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112700"/>
            <a:ext cx="2170364" cy="877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E8037B-FFC5-4FCF-AC42-60DDD7D9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32" y="990599"/>
            <a:ext cx="6609536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2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F620D-EA34-4022-87AF-DDD6EBF6B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Se invita a contactar con IDEPA desde fases tempranas de la formulación de las propuestas</a:t>
            </a:r>
          </a:p>
          <a:p>
            <a:pPr marL="0" indent="0" algn="ctr">
              <a:buNone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Ana E. Fernández Monzón</a:t>
            </a:r>
            <a:b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hlinkClick r:id="rId2"/>
              </a:rPr>
              <a:t>anae@idepa.es</a:t>
            </a:r>
            <a:b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985 98 00 20</a:t>
            </a:r>
            <a:endParaRPr lang="es-ES" sz="4000" dirty="0"/>
          </a:p>
          <a:p>
            <a:pPr marL="0" indent="0" algn="ctr">
              <a:buNone/>
            </a:pPr>
            <a:r>
              <a:rPr lang="es-ES" sz="4000" dirty="0"/>
              <a:t>MUCHAS GRACIAS</a:t>
            </a:r>
          </a:p>
          <a:p>
            <a:pPr marL="0" indent="0">
              <a:buNone/>
            </a:pPr>
            <a:endParaRPr lang="es-ES" sz="6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5DDCDB-5DFB-4F0E-A37E-82E4E51E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818" y="112700"/>
            <a:ext cx="21703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605951-D017-4E42-BB4F-481CA0A6A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563563"/>
            <a:ext cx="8313821" cy="147002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 DE AYUDAS PARA PROYECTOS DE I+D EN COOPERACIÓN INTERNACIONAL EN  EL MARCO DE LAS ERANET EN LAS QUE PARTICIPA EL IDEPA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57C6BE8-EBD0-4D55-A078-E57ECCB5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728" y="4162927"/>
            <a:ext cx="9610344" cy="1752600"/>
          </a:xfrm>
        </p:spPr>
        <p:txBody>
          <a:bodyPr/>
          <a:lstStyle/>
          <a:p>
            <a:r>
              <a:rPr lang="es-ES" sz="2000" dirty="0">
                <a:ea typeface="+mn-ea"/>
              </a:rPr>
              <a:t>Subvenciona la contribución de las empresas asturianas que apliquen a las convocatorias internacionales de M-Era. Net en las que IDEPA ha comprometido su participación.</a:t>
            </a:r>
          </a:p>
          <a:p>
            <a:endParaRPr lang="en-U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7C9E45-2FB7-40F1-B19A-8F13DBAD0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420552"/>
            <a:ext cx="217036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2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5BBD85D-31BD-481A-A6C1-7C383D56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155376"/>
            <a:ext cx="2170364" cy="8352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D38FD1-895E-4010-A712-FDC1CA27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914400"/>
          </a:xfrm>
        </p:spPr>
        <p:txBody>
          <a:bodyPr/>
          <a:lstStyle/>
          <a:p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CRITERIOS DE ELEGIBILIDAD DEL PROGRAMA REGIONAL</a:t>
            </a:r>
            <a:endParaRPr lang="en-US" sz="2400" dirty="0">
              <a:latin typeface="Calibri"/>
              <a:ea typeface="+mn-ea"/>
              <a:cs typeface="+mn-cs"/>
            </a:endParaRPr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459BF8CF-1BF1-44E5-A4D7-6737826D9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624" y="1925052"/>
            <a:ext cx="968590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ea typeface="+mn-ea"/>
              </a:rPr>
              <a:t>(</a:t>
            </a:r>
            <a:r>
              <a:rPr lang="en-US" sz="1100" dirty="0" err="1">
                <a:ea typeface="+mn-ea"/>
              </a:rPr>
              <a:t>Listado</a:t>
            </a:r>
            <a:r>
              <a:rPr lang="en-US" sz="1100" dirty="0">
                <a:ea typeface="+mn-ea"/>
              </a:rPr>
              <a:t> no </a:t>
            </a:r>
            <a:r>
              <a:rPr lang="en-US" sz="1100" dirty="0" err="1">
                <a:ea typeface="+mn-ea"/>
              </a:rPr>
              <a:t>exhaustivo</a:t>
            </a:r>
            <a:r>
              <a:rPr lang="en-US" sz="1100" dirty="0">
                <a:ea typeface="+mn-ea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a typeface="+mn-ea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BENEFICIARIOS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Empresas industriales o de servicios de apoyo industrial con, al menos, 1 empleado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Establecimiento de producción en Asturias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Empresas no en crisis y no inhabilitadas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Acreditar la participación en el consorcio internacional solicitante a la 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call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internacional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PROYECTOS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Proyecto de I+D en si mismo, que contribuya al proyecto internacional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FF0000"/>
                </a:solidFill>
              </a:rPr>
              <a:t>Presupuesto mínimo subvencionable: 150.000€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s-ES" sz="1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esperado  entre 160.000 y 180.000€) 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Proyecto ejecutado en Asturias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Periodo de ejecución hasta 36 meses (recomendado 24 meses)</a:t>
            </a:r>
          </a:p>
        </p:txBody>
      </p:sp>
    </p:spTree>
    <p:extLst>
      <p:ext uri="{BB962C8B-B14F-4D97-AF65-F5344CB8AC3E}">
        <p14:creationId xmlns:p14="http://schemas.microsoft.com/office/powerpoint/2010/main" val="178268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F5BD3-811A-41AC-BB0E-FBC1693F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COSTES</a:t>
            </a:r>
            <a:r>
              <a:rPr lang="es-ES" dirty="0"/>
              <a:t> </a:t>
            </a:r>
            <a:r>
              <a:rPr lang="es-ES" sz="24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SUBVENCIONABLES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7A5AA8C7-2B63-4E1A-9B1B-DD17CB5C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278" y="2012395"/>
            <a:ext cx="8650626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PROPIO 		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perfil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técnico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es-ES" sz="1600" b="1" dirty="0">
                <a:solidFill>
                  <a:srgbClr val="FF0000"/>
                </a:solidFill>
              </a:rPr>
              <a:t>[solo </a:t>
            </a:r>
            <a:r>
              <a:rPr lang="en-US" altLang="es-ES" sz="1600" b="1" dirty="0" err="1">
                <a:solidFill>
                  <a:srgbClr val="FF0000"/>
                </a:solidFill>
              </a:rPr>
              <a:t>grupos</a:t>
            </a:r>
            <a:r>
              <a:rPr lang="en-US" altLang="es-ES" sz="1600" b="1" dirty="0">
                <a:solidFill>
                  <a:srgbClr val="FF0000"/>
                </a:solidFill>
              </a:rPr>
              <a:t> de </a:t>
            </a:r>
            <a:r>
              <a:rPr lang="en-US" altLang="es-ES" sz="1600" b="1" dirty="0" err="1">
                <a:solidFill>
                  <a:srgbClr val="FF0000"/>
                </a:solidFill>
              </a:rPr>
              <a:t>cotización</a:t>
            </a:r>
            <a:r>
              <a:rPr lang="en-US" altLang="es-ES" sz="1600" b="1" dirty="0">
                <a:solidFill>
                  <a:srgbClr val="FF0000"/>
                </a:solidFill>
              </a:rPr>
              <a:t> 1, 2 ó 3] 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AMORTIZACIÓN DE EQUIPOS 	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(no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subvencionados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anterioridad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COLABORACIONES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(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preferente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subcontratación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agentes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Sist. Regional de Innovación, hasta el 50%)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MATERIALES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(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consumibles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fungible)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VIAJES 			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relacionados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la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ejecución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proyecto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es-ES" sz="1600" b="1" dirty="0">
                <a:solidFill>
                  <a:srgbClr val="FF0000"/>
                </a:solidFill>
              </a:rPr>
              <a:t>[</a:t>
            </a:r>
            <a:r>
              <a:rPr lang="en-US" altLang="es-ES" sz="1600" b="1" dirty="0" err="1">
                <a:solidFill>
                  <a:srgbClr val="FF0000"/>
                </a:solidFill>
              </a:rPr>
              <a:t>sólo</a:t>
            </a:r>
            <a:r>
              <a:rPr lang="en-US" altLang="es-ES" sz="1600" b="1" dirty="0">
                <a:solidFill>
                  <a:srgbClr val="FF0000"/>
                </a:solidFill>
              </a:rPr>
              <a:t> </a:t>
            </a:r>
            <a:r>
              <a:rPr lang="en-US" altLang="es-ES" sz="1600" b="1" dirty="0" err="1">
                <a:solidFill>
                  <a:srgbClr val="FF0000"/>
                </a:solidFill>
              </a:rPr>
              <a:t>internacionales</a:t>
            </a:r>
            <a:r>
              <a:rPr lang="en-US" altLang="es-ES" sz="1600" b="1" dirty="0">
                <a:solidFill>
                  <a:srgbClr val="FF0000"/>
                </a:solidFill>
              </a:rPr>
              <a:t>]</a:t>
            </a:r>
            <a:endParaRPr lang="en-US" alt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AUDITORÍA DE CERTIFICACIÓN 	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(hasta 2.000 €)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GASTOS DE COORDINACIÓN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máx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7% de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costes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elegibles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1600" b="1" dirty="0">
                <a:solidFill>
                  <a:srgbClr val="FF0000"/>
                </a:solidFill>
              </a:rPr>
              <a:t>[</a:t>
            </a:r>
            <a:r>
              <a:rPr lang="en-US" altLang="es-ES" sz="1600" b="1" dirty="0" err="1">
                <a:solidFill>
                  <a:srgbClr val="FF0000"/>
                </a:solidFill>
              </a:rPr>
              <a:t>sólo</a:t>
            </a:r>
            <a:r>
              <a:rPr lang="en-US" altLang="es-ES" sz="1600" b="1" dirty="0">
                <a:solidFill>
                  <a:srgbClr val="FF0000"/>
                </a:solidFill>
              </a:rPr>
              <a:t> para </a:t>
            </a:r>
            <a:r>
              <a:rPr lang="en-US" altLang="es-ES" sz="1600" b="1" dirty="0" err="1">
                <a:solidFill>
                  <a:srgbClr val="FF0000"/>
                </a:solidFill>
              </a:rPr>
              <a:t>coordinadora</a:t>
            </a:r>
            <a:r>
              <a:rPr lang="en-US" altLang="es-ES" sz="1600" b="1" dirty="0">
                <a:solidFill>
                  <a:srgbClr val="FF0000"/>
                </a:solidFill>
              </a:rPr>
              <a:t>]</a:t>
            </a:r>
            <a:r>
              <a:rPr lang="en-US" altLang="es-ES" sz="1600" dirty="0">
                <a:solidFill>
                  <a:srgbClr val="FF0000"/>
                </a:solidFill>
              </a:rPr>
              <a:t> </a:t>
            </a:r>
          </a:p>
          <a:p>
            <a:pPr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COMISIÓN DE SERVICIO DE INVESTIGADORES ALTAMENTE CUALIFICADOS	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procedentes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un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organismo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investigación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una gran </a:t>
            </a:r>
            <a:r>
              <a:rPr lang="en-US" alt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empresa</a:t>
            </a:r>
            <a:r>
              <a:rPr lang="en-US" alt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alt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s-ES" sz="1600" b="1" dirty="0">
                <a:solidFill>
                  <a:srgbClr val="FF0000"/>
                </a:solidFill>
              </a:rPr>
              <a:t>[</a:t>
            </a:r>
            <a:r>
              <a:rPr lang="en-US" altLang="es-ES" sz="1600" b="1" dirty="0" err="1">
                <a:solidFill>
                  <a:srgbClr val="FF0000"/>
                </a:solidFill>
              </a:rPr>
              <a:t>sólo</a:t>
            </a:r>
            <a:r>
              <a:rPr lang="en-US" altLang="es-ES" sz="1600" b="1" dirty="0">
                <a:solidFill>
                  <a:srgbClr val="FF0000"/>
                </a:solidFill>
              </a:rPr>
              <a:t> </a:t>
            </a:r>
            <a:r>
              <a:rPr lang="en-US" altLang="es-ES" sz="1600" b="1" dirty="0" err="1">
                <a:solidFill>
                  <a:srgbClr val="FF0000"/>
                </a:solidFill>
              </a:rPr>
              <a:t>pymes</a:t>
            </a:r>
            <a:r>
              <a:rPr lang="en-US" altLang="es-ES" sz="1600" b="1" dirty="0">
                <a:solidFill>
                  <a:srgbClr val="FF0000"/>
                </a:solidFill>
              </a:rPr>
              <a:t>] 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80F4B5-5412-4D4F-9689-D9DDABF9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149279"/>
            <a:ext cx="217036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4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>
            <a:extLst>
              <a:ext uri="{FF2B5EF4-FFF2-40B4-BE49-F238E27FC236}">
                <a16:creationId xmlns:a16="http://schemas.microsoft.com/office/drawing/2014/main" id="{212ABD8F-FBF7-4793-9E31-09FD716A6B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981200"/>
            <a:ext cx="10972800" cy="42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5100" indent="-539750">
              <a:spcAft>
                <a:spcPts val="600"/>
              </a:spcAft>
            </a:pPr>
            <a:r>
              <a:rPr lang="es-ES" sz="1600" b="1" cap="all" dirty="0">
                <a:solidFill>
                  <a:srgbClr val="FF0000"/>
                </a:solidFill>
              </a:rPr>
              <a:t>Subvención a fondo perdido</a:t>
            </a:r>
          </a:p>
          <a:p>
            <a:pPr marL="1435100" indent="-539750">
              <a:spcAft>
                <a:spcPts val="600"/>
              </a:spcAft>
            </a:pPr>
            <a:r>
              <a:rPr lang="es-ES" sz="1600" b="1" cap="all" dirty="0">
                <a:solidFill>
                  <a:srgbClr val="FF0000"/>
                </a:solidFill>
              </a:rPr>
              <a:t>Máximo </a:t>
            </a:r>
            <a:r>
              <a:rPr lang="es-ES" sz="1600" b="1" dirty="0">
                <a:solidFill>
                  <a:srgbClr val="FF0000"/>
                </a:solidFill>
              </a:rPr>
              <a:t>200.000€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proyecto internacional (esperada en torno a 100.000€ por participante) 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435100" indent="-539750">
              <a:spcAft>
                <a:spcPts val="600"/>
              </a:spcAft>
            </a:pPr>
            <a:r>
              <a:rPr lang="es-ES" sz="1600" b="1" cap="all" dirty="0">
                <a:solidFill>
                  <a:srgbClr val="FF0000"/>
                </a:solidFill>
              </a:rPr>
              <a:t>Intensidad máxima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las empresas asturianas: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92821A01-36C0-4CC3-9159-FC96F1DA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046" y="1216967"/>
            <a:ext cx="9257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TIPO, CUANTÍA E INTENSIDAD MÁXIMA DE LA AYUDA POR CATEGORÍAS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161DC2-4E61-40A9-A311-3F419EFC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143183"/>
            <a:ext cx="2170364" cy="847417"/>
          </a:xfrm>
          <a:prstGeom prst="rect">
            <a:avLst/>
          </a:prstGeo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02CE9712-25EF-48FE-B9E4-50A4474F7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46574"/>
              </p:ext>
            </p:extLst>
          </p:nvPr>
        </p:nvGraphicFramePr>
        <p:xfrm>
          <a:off x="2032000" y="3274996"/>
          <a:ext cx="8128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169049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83246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59888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14306173"/>
                    </a:ext>
                  </a:extLst>
                </a:gridCol>
              </a:tblGrid>
              <a:tr h="454740">
                <a:tc>
                  <a:txBody>
                    <a:bodyPr/>
                    <a:lstStyle/>
                    <a:p>
                      <a:r>
                        <a:rPr lang="es-ES" sz="1400" dirty="0"/>
                        <a:t>Tamaño</a:t>
                      </a:r>
                      <a:r>
                        <a:rPr lang="es-ES" sz="1400" baseline="0" dirty="0"/>
                        <a:t> empresa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Investigación Industrial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Desarrollo Experimental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Comisión de servicio de personal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39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Pequeña</a:t>
                      </a:r>
                      <a:r>
                        <a:rPr lang="es-ES" sz="1400" baseline="0" dirty="0"/>
                        <a:t> 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8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Mediana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7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Grande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11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96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0E20-F432-4573-9BAE-69F5867B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TOPICS SUBVENCIONABLES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BB4DA-8B21-43FF-B88D-82B89CF98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s-ES" sz="2400" b="1" dirty="0">
                <a:solidFill>
                  <a:srgbClr val="FF0000"/>
                </a:solidFill>
              </a:rPr>
              <a:t>	TODOS</a:t>
            </a:r>
            <a:r>
              <a:rPr lang="es-ES" sz="2400" dirty="0"/>
              <a:t> los de la CALL INTERNACIONAL</a:t>
            </a:r>
          </a:p>
          <a:p>
            <a:pPr marL="0" indent="0">
              <a:spcAft>
                <a:spcPts val="600"/>
              </a:spcAft>
              <a:buNone/>
            </a:pPr>
            <a:endParaRPr lang="es-ES" sz="11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Modelling for materials engineering, processing, properties and durability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Innovative surfaces, coatings and interfaces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High performance composites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Functional materials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New strategies for advanced material-based technologies for health applications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141"/>
                </a:solidFill>
                <a:effectLst/>
                <a:latin typeface="Arial" panose="020B0604020202020204" pitchFamily="34" charset="0"/>
              </a:rPr>
              <a:t>Materials for additive manufacturing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54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FF348E-EAF0-4840-9D5B-D11B6966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98" y="2674187"/>
            <a:ext cx="2170364" cy="8352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DD2D56-6CF9-4250-B934-24A3E08B8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86" y="2239979"/>
            <a:ext cx="1316850" cy="1310754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5211BB8E-3AD9-48F5-9429-EED51B296545}"/>
              </a:ext>
            </a:extLst>
          </p:cNvPr>
          <p:cNvGrpSpPr/>
          <p:nvPr/>
        </p:nvGrpSpPr>
        <p:grpSpPr>
          <a:xfrm>
            <a:off x="2411678" y="76963"/>
            <a:ext cx="7960398" cy="5060434"/>
            <a:chOff x="2411678" y="76963"/>
            <a:chExt cx="7960398" cy="506043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1493BED-DDF1-49A7-A534-50EFDFA617DF}"/>
                </a:ext>
              </a:extLst>
            </p:cNvPr>
            <p:cNvGrpSpPr/>
            <p:nvPr/>
          </p:nvGrpSpPr>
          <p:grpSpPr>
            <a:xfrm>
              <a:off x="2411678" y="76963"/>
              <a:ext cx="7960398" cy="5060434"/>
              <a:chOff x="2475462" y="-325373"/>
              <a:chExt cx="7960398" cy="5060434"/>
            </a:xfrm>
          </p:grpSpPr>
          <p:grpSp>
            <p:nvGrpSpPr>
              <p:cNvPr id="11" name="1 Grupo">
                <a:extLst>
                  <a:ext uri="{FF2B5EF4-FFF2-40B4-BE49-F238E27FC236}">
                    <a16:creationId xmlns:a16="http://schemas.microsoft.com/office/drawing/2014/main" id="{3601AED0-3174-46BE-B455-520706EFAF7D}"/>
                  </a:ext>
                </a:extLst>
              </p:cNvPr>
              <p:cNvGrpSpPr/>
              <p:nvPr/>
            </p:nvGrpSpPr>
            <p:grpSpPr>
              <a:xfrm>
                <a:off x="2475462" y="-325373"/>
                <a:ext cx="7960398" cy="5060434"/>
                <a:chOff x="684233" y="909252"/>
                <a:chExt cx="8001456" cy="5079462"/>
              </a:xfrm>
            </p:grpSpPr>
            <p:sp>
              <p:nvSpPr>
                <p:cNvPr id="13" name="2 Forma libre">
                  <a:extLst>
                    <a:ext uri="{FF2B5EF4-FFF2-40B4-BE49-F238E27FC236}">
                      <a16:creationId xmlns:a16="http://schemas.microsoft.com/office/drawing/2014/main" id="{865CE69E-B379-40E0-83B7-D8F0FFDDE9E6}"/>
                    </a:ext>
                  </a:extLst>
                </p:cNvPr>
                <p:cNvSpPr/>
                <p:nvPr/>
              </p:nvSpPr>
              <p:spPr>
                <a:xfrm>
                  <a:off x="684233" y="1607911"/>
                  <a:ext cx="3927250" cy="710076"/>
                </a:xfrm>
                <a:custGeom>
                  <a:avLst/>
                  <a:gdLst>
                    <a:gd name="connsiteX0" fmla="*/ 0 w 3927250"/>
                    <a:gd name="connsiteY0" fmla="*/ 71008 h 710076"/>
                    <a:gd name="connsiteX1" fmla="*/ 71008 w 3927250"/>
                    <a:gd name="connsiteY1" fmla="*/ 0 h 710076"/>
                    <a:gd name="connsiteX2" fmla="*/ 3856242 w 3927250"/>
                    <a:gd name="connsiteY2" fmla="*/ 0 h 710076"/>
                    <a:gd name="connsiteX3" fmla="*/ 3927250 w 3927250"/>
                    <a:gd name="connsiteY3" fmla="*/ 71008 h 710076"/>
                    <a:gd name="connsiteX4" fmla="*/ 3927250 w 3927250"/>
                    <a:gd name="connsiteY4" fmla="*/ 639068 h 710076"/>
                    <a:gd name="connsiteX5" fmla="*/ 3856242 w 3927250"/>
                    <a:gd name="connsiteY5" fmla="*/ 710076 h 710076"/>
                    <a:gd name="connsiteX6" fmla="*/ 71008 w 3927250"/>
                    <a:gd name="connsiteY6" fmla="*/ 710076 h 710076"/>
                    <a:gd name="connsiteX7" fmla="*/ 0 w 3927250"/>
                    <a:gd name="connsiteY7" fmla="*/ 639068 h 710076"/>
                    <a:gd name="connsiteX8" fmla="*/ 0 w 3927250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7250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3856242" y="0"/>
                      </a:lnTo>
                      <a:cubicBezTo>
                        <a:pt x="3895459" y="0"/>
                        <a:pt x="3927250" y="31791"/>
                        <a:pt x="3927250" y="71008"/>
                      </a:cubicBezTo>
                      <a:lnTo>
                        <a:pt x="3927250" y="639068"/>
                      </a:lnTo>
                      <a:cubicBezTo>
                        <a:pt x="3927250" y="678285"/>
                        <a:pt x="3895459" y="710076"/>
                        <a:pt x="3856242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6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8422" tIns="52547" rIns="68422" bIns="52547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500" kern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Convocatoria Regional</a:t>
                  </a:r>
                </a:p>
              </p:txBody>
            </p:sp>
            <p:sp>
              <p:nvSpPr>
                <p:cNvPr id="14" name="5 Forma libre">
                  <a:extLst>
                    <a:ext uri="{FF2B5EF4-FFF2-40B4-BE49-F238E27FC236}">
                      <a16:creationId xmlns:a16="http://schemas.microsoft.com/office/drawing/2014/main" id="{BB39DFA5-A010-465C-9BE3-9B80EC8B9BC6}"/>
                    </a:ext>
                  </a:extLst>
                </p:cNvPr>
                <p:cNvSpPr/>
                <p:nvPr/>
              </p:nvSpPr>
              <p:spPr>
                <a:xfrm>
                  <a:off x="1076958" y="2317987"/>
                  <a:ext cx="241728" cy="532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532621"/>
                      </a:lnTo>
                      <a:lnTo>
                        <a:pt x="241728" y="532621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10 Forma libre">
                  <a:extLst>
                    <a:ext uri="{FF2B5EF4-FFF2-40B4-BE49-F238E27FC236}">
                      <a16:creationId xmlns:a16="http://schemas.microsoft.com/office/drawing/2014/main" id="{DE51A8B1-9898-42BC-95DC-F53CB120E558}"/>
                    </a:ext>
                  </a:extLst>
                </p:cNvPr>
                <p:cNvSpPr/>
                <p:nvPr/>
              </p:nvSpPr>
              <p:spPr>
                <a:xfrm>
                  <a:off x="1318687" y="2495570"/>
                  <a:ext cx="1573837" cy="710076"/>
                </a:xfrm>
                <a:custGeom>
                  <a:avLst/>
                  <a:gdLst>
                    <a:gd name="connsiteX0" fmla="*/ 0 w 1573837"/>
                    <a:gd name="connsiteY0" fmla="*/ 71008 h 710076"/>
                    <a:gd name="connsiteX1" fmla="*/ 71008 w 1573837"/>
                    <a:gd name="connsiteY1" fmla="*/ 0 h 710076"/>
                    <a:gd name="connsiteX2" fmla="*/ 1502829 w 1573837"/>
                    <a:gd name="connsiteY2" fmla="*/ 0 h 710076"/>
                    <a:gd name="connsiteX3" fmla="*/ 1573837 w 1573837"/>
                    <a:gd name="connsiteY3" fmla="*/ 71008 h 710076"/>
                    <a:gd name="connsiteX4" fmla="*/ 1573837 w 1573837"/>
                    <a:gd name="connsiteY4" fmla="*/ 639068 h 710076"/>
                    <a:gd name="connsiteX5" fmla="*/ 1502829 w 1573837"/>
                    <a:gd name="connsiteY5" fmla="*/ 710076 h 710076"/>
                    <a:gd name="connsiteX6" fmla="*/ 71008 w 1573837"/>
                    <a:gd name="connsiteY6" fmla="*/ 710076 h 710076"/>
                    <a:gd name="connsiteX7" fmla="*/ 0 w 1573837"/>
                    <a:gd name="connsiteY7" fmla="*/ 639068 h 710076"/>
                    <a:gd name="connsiteX8" fmla="*/ 0 w 1573837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3837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1502829" y="0"/>
                      </a:lnTo>
                      <a:cubicBezTo>
                        <a:pt x="1542046" y="0"/>
                        <a:pt x="1573837" y="31791"/>
                        <a:pt x="1573837" y="71008"/>
                      </a:cubicBezTo>
                      <a:lnTo>
                        <a:pt x="1573837" y="639068"/>
                      </a:lnTo>
                      <a:cubicBezTo>
                        <a:pt x="1573837" y="678285"/>
                        <a:pt x="1542046" y="710076"/>
                        <a:pt x="1502829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3657" tIns="36037" rIns="43657" bIns="36037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200" kern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Publicación en el BOPA de la  Convocatoria Regional</a:t>
                  </a:r>
                </a:p>
              </p:txBody>
            </p:sp>
            <p:sp>
              <p:nvSpPr>
                <p:cNvPr id="16" name="12 Forma libre">
                  <a:extLst>
                    <a:ext uri="{FF2B5EF4-FFF2-40B4-BE49-F238E27FC236}">
                      <a16:creationId xmlns:a16="http://schemas.microsoft.com/office/drawing/2014/main" id="{0AA117BF-70B5-4E18-9183-42ADBC82563F}"/>
                    </a:ext>
                  </a:extLst>
                </p:cNvPr>
                <p:cNvSpPr/>
                <p:nvPr/>
              </p:nvSpPr>
              <p:spPr>
                <a:xfrm>
                  <a:off x="1076958" y="2317987"/>
                  <a:ext cx="2050720" cy="12283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228389"/>
                      </a:lnTo>
                      <a:lnTo>
                        <a:pt x="2050720" y="1228389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13 Forma libre">
                  <a:extLst>
                    <a:ext uri="{FF2B5EF4-FFF2-40B4-BE49-F238E27FC236}">
                      <a16:creationId xmlns:a16="http://schemas.microsoft.com/office/drawing/2014/main" id="{BD115F2F-1A72-4BAA-A003-E9787918921A}"/>
                    </a:ext>
                  </a:extLst>
                </p:cNvPr>
                <p:cNvSpPr/>
                <p:nvPr/>
              </p:nvSpPr>
              <p:spPr>
                <a:xfrm>
                  <a:off x="3127679" y="3191339"/>
                  <a:ext cx="1136123" cy="710076"/>
                </a:xfrm>
                <a:custGeom>
                  <a:avLst/>
                  <a:gdLst>
                    <a:gd name="connsiteX0" fmla="*/ 0 w 1136123"/>
                    <a:gd name="connsiteY0" fmla="*/ 71008 h 710076"/>
                    <a:gd name="connsiteX1" fmla="*/ 71008 w 1136123"/>
                    <a:gd name="connsiteY1" fmla="*/ 0 h 710076"/>
                    <a:gd name="connsiteX2" fmla="*/ 1065115 w 1136123"/>
                    <a:gd name="connsiteY2" fmla="*/ 0 h 710076"/>
                    <a:gd name="connsiteX3" fmla="*/ 1136123 w 1136123"/>
                    <a:gd name="connsiteY3" fmla="*/ 71008 h 710076"/>
                    <a:gd name="connsiteX4" fmla="*/ 1136123 w 1136123"/>
                    <a:gd name="connsiteY4" fmla="*/ 639068 h 710076"/>
                    <a:gd name="connsiteX5" fmla="*/ 1065115 w 1136123"/>
                    <a:gd name="connsiteY5" fmla="*/ 710076 h 710076"/>
                    <a:gd name="connsiteX6" fmla="*/ 71008 w 1136123"/>
                    <a:gd name="connsiteY6" fmla="*/ 710076 h 710076"/>
                    <a:gd name="connsiteX7" fmla="*/ 0 w 1136123"/>
                    <a:gd name="connsiteY7" fmla="*/ 639068 h 710076"/>
                    <a:gd name="connsiteX8" fmla="*/ 0 w 1136123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6123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1065115" y="0"/>
                      </a:lnTo>
                      <a:cubicBezTo>
                        <a:pt x="1104332" y="0"/>
                        <a:pt x="1136123" y="31791"/>
                        <a:pt x="1136123" y="71008"/>
                      </a:cubicBezTo>
                      <a:lnTo>
                        <a:pt x="1136123" y="639068"/>
                      </a:lnTo>
                      <a:cubicBezTo>
                        <a:pt x="1136123" y="678285"/>
                        <a:pt x="1104332" y="710076"/>
                        <a:pt x="1065115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5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3657" tIns="36037" rIns="43657" bIns="36037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200" kern="1200" dirty="0">
                      <a:solidFill>
                        <a:srgbClr val="FF0000"/>
                      </a:solidFill>
                    </a:rPr>
                    <a:t>Presentación de los proyectos </a:t>
                  </a:r>
                </a:p>
              </p:txBody>
            </p:sp>
            <p:sp>
              <p:nvSpPr>
                <p:cNvPr id="18" name="14 Forma libre">
                  <a:extLst>
                    <a:ext uri="{FF2B5EF4-FFF2-40B4-BE49-F238E27FC236}">
                      <a16:creationId xmlns:a16="http://schemas.microsoft.com/office/drawing/2014/main" id="{29E4C7DE-DB82-43F1-8CC9-F9B1391CBDA4}"/>
                    </a:ext>
                  </a:extLst>
                </p:cNvPr>
                <p:cNvSpPr/>
                <p:nvPr/>
              </p:nvSpPr>
              <p:spPr>
                <a:xfrm>
                  <a:off x="1076958" y="2495570"/>
                  <a:ext cx="241728" cy="1993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993732"/>
                      </a:lnTo>
                      <a:lnTo>
                        <a:pt x="241728" y="1993732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15 Forma libre">
                  <a:extLst>
                    <a:ext uri="{FF2B5EF4-FFF2-40B4-BE49-F238E27FC236}">
                      <a16:creationId xmlns:a16="http://schemas.microsoft.com/office/drawing/2014/main" id="{D4B67612-1623-44B4-9F50-B4E2B7DAC944}"/>
                    </a:ext>
                  </a:extLst>
                </p:cNvPr>
                <p:cNvSpPr/>
                <p:nvPr/>
              </p:nvSpPr>
              <p:spPr>
                <a:xfrm>
                  <a:off x="1318687" y="4057654"/>
                  <a:ext cx="2916219" cy="834234"/>
                </a:xfrm>
                <a:custGeom>
                  <a:avLst/>
                  <a:gdLst>
                    <a:gd name="connsiteX0" fmla="*/ 0 w 1598161"/>
                    <a:gd name="connsiteY0" fmla="*/ 71008 h 710076"/>
                    <a:gd name="connsiteX1" fmla="*/ 71008 w 1598161"/>
                    <a:gd name="connsiteY1" fmla="*/ 0 h 710076"/>
                    <a:gd name="connsiteX2" fmla="*/ 1527153 w 1598161"/>
                    <a:gd name="connsiteY2" fmla="*/ 0 h 710076"/>
                    <a:gd name="connsiteX3" fmla="*/ 1598161 w 1598161"/>
                    <a:gd name="connsiteY3" fmla="*/ 71008 h 710076"/>
                    <a:gd name="connsiteX4" fmla="*/ 1598161 w 1598161"/>
                    <a:gd name="connsiteY4" fmla="*/ 639068 h 710076"/>
                    <a:gd name="connsiteX5" fmla="*/ 1527153 w 1598161"/>
                    <a:gd name="connsiteY5" fmla="*/ 710076 h 710076"/>
                    <a:gd name="connsiteX6" fmla="*/ 71008 w 1598161"/>
                    <a:gd name="connsiteY6" fmla="*/ 710076 h 710076"/>
                    <a:gd name="connsiteX7" fmla="*/ 0 w 1598161"/>
                    <a:gd name="connsiteY7" fmla="*/ 639068 h 710076"/>
                    <a:gd name="connsiteX8" fmla="*/ 0 w 1598161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161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1527153" y="0"/>
                      </a:lnTo>
                      <a:cubicBezTo>
                        <a:pt x="1566370" y="0"/>
                        <a:pt x="1598161" y="31791"/>
                        <a:pt x="1598161" y="71008"/>
                      </a:cubicBezTo>
                      <a:lnTo>
                        <a:pt x="1598161" y="639068"/>
                      </a:lnTo>
                      <a:cubicBezTo>
                        <a:pt x="1598161" y="678285"/>
                        <a:pt x="1566370" y="710076"/>
                        <a:pt x="1527153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10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3657" tIns="36037" rIns="43657" bIns="36037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Comisión regional</a:t>
                  </a:r>
                </a:p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Establece una lista de prelación condicionada a la aprobación del proyecto internacional por el resto de agencias</a:t>
                  </a:r>
                </a:p>
              </p:txBody>
            </p:sp>
            <p:sp>
              <p:nvSpPr>
                <p:cNvPr id="20" name="16 Forma libre">
                  <a:extLst>
                    <a:ext uri="{FF2B5EF4-FFF2-40B4-BE49-F238E27FC236}">
                      <a16:creationId xmlns:a16="http://schemas.microsoft.com/office/drawing/2014/main" id="{A11AD43E-E480-4E9E-A9D9-A4CB72AC14D8}"/>
                    </a:ext>
                  </a:extLst>
                </p:cNvPr>
                <p:cNvSpPr/>
                <p:nvPr/>
              </p:nvSpPr>
              <p:spPr>
                <a:xfrm>
                  <a:off x="1076958" y="2317987"/>
                  <a:ext cx="102576" cy="33156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3315689"/>
                      </a:lnTo>
                      <a:lnTo>
                        <a:pt x="102576" y="3315689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17 Forma libre">
                  <a:extLst>
                    <a:ext uri="{FF2B5EF4-FFF2-40B4-BE49-F238E27FC236}">
                      <a16:creationId xmlns:a16="http://schemas.microsoft.com/office/drawing/2014/main" id="{1ADC9CDB-6B39-4BAC-B57F-BE38DCE04117}"/>
                    </a:ext>
                  </a:extLst>
                </p:cNvPr>
                <p:cNvSpPr/>
                <p:nvPr/>
              </p:nvSpPr>
              <p:spPr>
                <a:xfrm>
                  <a:off x="1179534" y="5278638"/>
                  <a:ext cx="2847067" cy="710076"/>
                </a:xfrm>
                <a:custGeom>
                  <a:avLst/>
                  <a:gdLst>
                    <a:gd name="connsiteX0" fmla="*/ 0 w 2847067"/>
                    <a:gd name="connsiteY0" fmla="*/ 71008 h 710076"/>
                    <a:gd name="connsiteX1" fmla="*/ 71008 w 2847067"/>
                    <a:gd name="connsiteY1" fmla="*/ 0 h 710076"/>
                    <a:gd name="connsiteX2" fmla="*/ 2776059 w 2847067"/>
                    <a:gd name="connsiteY2" fmla="*/ 0 h 710076"/>
                    <a:gd name="connsiteX3" fmla="*/ 2847067 w 2847067"/>
                    <a:gd name="connsiteY3" fmla="*/ 71008 h 710076"/>
                    <a:gd name="connsiteX4" fmla="*/ 2847067 w 2847067"/>
                    <a:gd name="connsiteY4" fmla="*/ 639068 h 710076"/>
                    <a:gd name="connsiteX5" fmla="*/ 2776059 w 2847067"/>
                    <a:gd name="connsiteY5" fmla="*/ 710076 h 710076"/>
                    <a:gd name="connsiteX6" fmla="*/ 71008 w 2847067"/>
                    <a:gd name="connsiteY6" fmla="*/ 710076 h 710076"/>
                    <a:gd name="connsiteX7" fmla="*/ 0 w 2847067"/>
                    <a:gd name="connsiteY7" fmla="*/ 639068 h 710076"/>
                    <a:gd name="connsiteX8" fmla="*/ 0 w 2847067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47067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2776059" y="0"/>
                      </a:lnTo>
                      <a:cubicBezTo>
                        <a:pt x="2815276" y="0"/>
                        <a:pt x="2847067" y="31791"/>
                        <a:pt x="2847067" y="71008"/>
                      </a:cubicBezTo>
                      <a:lnTo>
                        <a:pt x="2847067" y="639068"/>
                      </a:lnTo>
                      <a:cubicBezTo>
                        <a:pt x="2847067" y="678285"/>
                        <a:pt x="2815276" y="710076"/>
                        <a:pt x="2776059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15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3657" tIns="36037" rIns="43657" bIns="36037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500" kern="1200" dirty="0">
                      <a:solidFill>
                        <a:srgbClr val="FF0000"/>
                      </a:solidFill>
                    </a:rPr>
                    <a:t>RESOLUCIÓN </a:t>
                  </a:r>
                  <a:r>
                    <a:rPr lang="es-ES" sz="1500" dirty="0">
                      <a:solidFill>
                        <a:srgbClr val="FF0000"/>
                      </a:solidFill>
                    </a:rPr>
                    <a:t>REGIONAL DEFINITIVA</a:t>
                  </a:r>
                  <a:endParaRPr lang="es-ES" sz="1500" kern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18 Forma libre">
                  <a:extLst>
                    <a:ext uri="{FF2B5EF4-FFF2-40B4-BE49-F238E27FC236}">
                      <a16:creationId xmlns:a16="http://schemas.microsoft.com/office/drawing/2014/main" id="{577A7D3B-75F5-4FE8-837A-9EE862408F99}"/>
                    </a:ext>
                  </a:extLst>
                </p:cNvPr>
                <p:cNvSpPr/>
                <p:nvPr/>
              </p:nvSpPr>
              <p:spPr>
                <a:xfrm>
                  <a:off x="4838851" y="909252"/>
                  <a:ext cx="3705948" cy="710076"/>
                </a:xfrm>
                <a:custGeom>
                  <a:avLst/>
                  <a:gdLst>
                    <a:gd name="connsiteX0" fmla="*/ 0 w 3705948"/>
                    <a:gd name="connsiteY0" fmla="*/ 71008 h 710076"/>
                    <a:gd name="connsiteX1" fmla="*/ 71008 w 3705948"/>
                    <a:gd name="connsiteY1" fmla="*/ 0 h 710076"/>
                    <a:gd name="connsiteX2" fmla="*/ 3634940 w 3705948"/>
                    <a:gd name="connsiteY2" fmla="*/ 0 h 710076"/>
                    <a:gd name="connsiteX3" fmla="*/ 3705948 w 3705948"/>
                    <a:gd name="connsiteY3" fmla="*/ 71008 h 710076"/>
                    <a:gd name="connsiteX4" fmla="*/ 3705948 w 3705948"/>
                    <a:gd name="connsiteY4" fmla="*/ 639068 h 710076"/>
                    <a:gd name="connsiteX5" fmla="*/ 3634940 w 3705948"/>
                    <a:gd name="connsiteY5" fmla="*/ 710076 h 710076"/>
                    <a:gd name="connsiteX6" fmla="*/ 71008 w 3705948"/>
                    <a:gd name="connsiteY6" fmla="*/ 710076 h 710076"/>
                    <a:gd name="connsiteX7" fmla="*/ 0 w 3705948"/>
                    <a:gd name="connsiteY7" fmla="*/ 639068 h 710076"/>
                    <a:gd name="connsiteX8" fmla="*/ 0 w 3705948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05948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3634940" y="0"/>
                      </a:lnTo>
                      <a:cubicBezTo>
                        <a:pt x="3674157" y="0"/>
                        <a:pt x="3705948" y="31791"/>
                        <a:pt x="3705948" y="71008"/>
                      </a:cubicBezTo>
                      <a:lnTo>
                        <a:pt x="3705948" y="639068"/>
                      </a:lnTo>
                      <a:cubicBezTo>
                        <a:pt x="3705948" y="678285"/>
                        <a:pt x="3674157" y="710076"/>
                        <a:pt x="3634940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alpha val="90000"/>
                    <a:hueOff val="0"/>
                    <a:satOff val="0"/>
                    <a:lumOff val="0"/>
                    <a:alphaOff val="-40000"/>
                  </a:schemeClr>
                </a:fillRef>
                <a:effectRef idx="2">
                  <a:schemeClr val="accent6">
                    <a:alpha val="90000"/>
                    <a:hueOff val="0"/>
                    <a:satOff val="0"/>
                    <a:lumOff val="0"/>
                    <a:alphaOff val="-4000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8422" tIns="52547" rIns="68422" bIns="52547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5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Convocatoria internacional</a:t>
                  </a:r>
                </a:p>
              </p:txBody>
            </p:sp>
            <p:sp>
              <p:nvSpPr>
                <p:cNvPr id="23" name="19 Forma libre">
                  <a:extLst>
                    <a:ext uri="{FF2B5EF4-FFF2-40B4-BE49-F238E27FC236}">
                      <a16:creationId xmlns:a16="http://schemas.microsoft.com/office/drawing/2014/main" id="{3241FFA2-89C9-42CE-868B-40AA1477BAA5}"/>
                    </a:ext>
                  </a:extLst>
                </p:cNvPr>
                <p:cNvSpPr/>
                <p:nvPr/>
              </p:nvSpPr>
              <p:spPr>
                <a:xfrm>
                  <a:off x="5209445" y="1619328"/>
                  <a:ext cx="405973" cy="5388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538802"/>
                      </a:lnTo>
                      <a:lnTo>
                        <a:pt x="405973" y="538802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20 Forma libre">
                  <a:extLst>
                    <a:ext uri="{FF2B5EF4-FFF2-40B4-BE49-F238E27FC236}">
                      <a16:creationId xmlns:a16="http://schemas.microsoft.com/office/drawing/2014/main" id="{447F6216-64BB-4C14-B2B2-24345CD0D6A6}"/>
                    </a:ext>
                  </a:extLst>
                </p:cNvPr>
                <p:cNvSpPr/>
                <p:nvPr/>
              </p:nvSpPr>
              <p:spPr>
                <a:xfrm>
                  <a:off x="5615419" y="1785366"/>
                  <a:ext cx="2971393" cy="745531"/>
                </a:xfrm>
                <a:custGeom>
                  <a:avLst/>
                  <a:gdLst>
                    <a:gd name="connsiteX0" fmla="*/ 0 w 2971393"/>
                    <a:gd name="connsiteY0" fmla="*/ 74553 h 745531"/>
                    <a:gd name="connsiteX1" fmla="*/ 74553 w 2971393"/>
                    <a:gd name="connsiteY1" fmla="*/ 0 h 745531"/>
                    <a:gd name="connsiteX2" fmla="*/ 2896840 w 2971393"/>
                    <a:gd name="connsiteY2" fmla="*/ 0 h 745531"/>
                    <a:gd name="connsiteX3" fmla="*/ 2971393 w 2971393"/>
                    <a:gd name="connsiteY3" fmla="*/ 74553 h 745531"/>
                    <a:gd name="connsiteX4" fmla="*/ 2971393 w 2971393"/>
                    <a:gd name="connsiteY4" fmla="*/ 670978 h 745531"/>
                    <a:gd name="connsiteX5" fmla="*/ 2896840 w 2971393"/>
                    <a:gd name="connsiteY5" fmla="*/ 745531 h 745531"/>
                    <a:gd name="connsiteX6" fmla="*/ 74553 w 2971393"/>
                    <a:gd name="connsiteY6" fmla="*/ 745531 h 745531"/>
                    <a:gd name="connsiteX7" fmla="*/ 0 w 2971393"/>
                    <a:gd name="connsiteY7" fmla="*/ 670978 h 745531"/>
                    <a:gd name="connsiteX8" fmla="*/ 0 w 2971393"/>
                    <a:gd name="connsiteY8" fmla="*/ 74553 h 745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71393" h="745531">
                      <a:moveTo>
                        <a:pt x="0" y="74553"/>
                      </a:moveTo>
                      <a:cubicBezTo>
                        <a:pt x="0" y="33379"/>
                        <a:pt x="33379" y="0"/>
                        <a:pt x="74553" y="0"/>
                      </a:cubicBezTo>
                      <a:lnTo>
                        <a:pt x="2896840" y="0"/>
                      </a:lnTo>
                      <a:cubicBezTo>
                        <a:pt x="2938014" y="0"/>
                        <a:pt x="2971393" y="33379"/>
                        <a:pt x="2971393" y="74553"/>
                      </a:cubicBezTo>
                      <a:lnTo>
                        <a:pt x="2971393" y="670978"/>
                      </a:lnTo>
                      <a:cubicBezTo>
                        <a:pt x="2971393" y="712152"/>
                        <a:pt x="2938014" y="745531"/>
                        <a:pt x="2896840" y="745531"/>
                      </a:cubicBezTo>
                      <a:lnTo>
                        <a:pt x="74553" y="745531"/>
                      </a:lnTo>
                      <a:cubicBezTo>
                        <a:pt x="33379" y="745531"/>
                        <a:pt x="0" y="712152"/>
                        <a:pt x="0" y="670978"/>
                      </a:cubicBezTo>
                      <a:lnTo>
                        <a:pt x="0" y="74553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20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4696" tIns="37076" rIns="44696" bIns="37076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2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Publicación de la “INTERNATIONAL CALL” en la web de la ERANET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200" kern="1200" dirty="0">
                      <a:solidFill>
                        <a:srgbClr val="FF0000"/>
                      </a:solidFill>
                    </a:rPr>
                    <a:t>Presentación PRE-PROPUESTAS</a:t>
                  </a:r>
                </a:p>
              </p:txBody>
            </p:sp>
            <p:sp>
              <p:nvSpPr>
                <p:cNvPr id="25" name="21 Forma libre">
                  <a:extLst>
                    <a:ext uri="{FF2B5EF4-FFF2-40B4-BE49-F238E27FC236}">
                      <a16:creationId xmlns:a16="http://schemas.microsoft.com/office/drawing/2014/main" id="{38A8CBA9-6709-42C6-8BD7-3105DB0DDAF3}"/>
                    </a:ext>
                  </a:extLst>
                </p:cNvPr>
                <p:cNvSpPr/>
                <p:nvPr/>
              </p:nvSpPr>
              <p:spPr>
                <a:xfrm>
                  <a:off x="5209445" y="1619328"/>
                  <a:ext cx="472641" cy="1389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389137"/>
                      </a:lnTo>
                      <a:lnTo>
                        <a:pt x="472641" y="1389137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22 Forma libre">
                  <a:extLst>
                    <a:ext uri="{FF2B5EF4-FFF2-40B4-BE49-F238E27FC236}">
                      <a16:creationId xmlns:a16="http://schemas.microsoft.com/office/drawing/2014/main" id="{B663E37E-1BE6-4F26-B295-14C60FA4AF9E}"/>
                    </a:ext>
                  </a:extLst>
                </p:cNvPr>
                <p:cNvSpPr/>
                <p:nvPr/>
              </p:nvSpPr>
              <p:spPr>
                <a:xfrm>
                  <a:off x="5682087" y="2653428"/>
                  <a:ext cx="1847018" cy="710076"/>
                </a:xfrm>
                <a:custGeom>
                  <a:avLst/>
                  <a:gdLst>
                    <a:gd name="connsiteX0" fmla="*/ 0 w 1847018"/>
                    <a:gd name="connsiteY0" fmla="*/ 71008 h 710076"/>
                    <a:gd name="connsiteX1" fmla="*/ 71008 w 1847018"/>
                    <a:gd name="connsiteY1" fmla="*/ 0 h 710076"/>
                    <a:gd name="connsiteX2" fmla="*/ 1776010 w 1847018"/>
                    <a:gd name="connsiteY2" fmla="*/ 0 h 710076"/>
                    <a:gd name="connsiteX3" fmla="*/ 1847018 w 1847018"/>
                    <a:gd name="connsiteY3" fmla="*/ 71008 h 710076"/>
                    <a:gd name="connsiteX4" fmla="*/ 1847018 w 1847018"/>
                    <a:gd name="connsiteY4" fmla="*/ 639068 h 710076"/>
                    <a:gd name="connsiteX5" fmla="*/ 1776010 w 1847018"/>
                    <a:gd name="connsiteY5" fmla="*/ 710076 h 710076"/>
                    <a:gd name="connsiteX6" fmla="*/ 71008 w 1847018"/>
                    <a:gd name="connsiteY6" fmla="*/ 710076 h 710076"/>
                    <a:gd name="connsiteX7" fmla="*/ 0 w 1847018"/>
                    <a:gd name="connsiteY7" fmla="*/ 639068 h 710076"/>
                    <a:gd name="connsiteX8" fmla="*/ 0 w 1847018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7018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1776010" y="0"/>
                      </a:lnTo>
                      <a:cubicBezTo>
                        <a:pt x="1815227" y="0"/>
                        <a:pt x="1847018" y="31791"/>
                        <a:pt x="1847018" y="71008"/>
                      </a:cubicBezTo>
                      <a:lnTo>
                        <a:pt x="1847018" y="639068"/>
                      </a:lnTo>
                      <a:cubicBezTo>
                        <a:pt x="1847018" y="678285"/>
                        <a:pt x="1815227" y="710076"/>
                        <a:pt x="1776010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25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3657" tIns="36037" rIns="43657" bIns="36037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Evaluación  de las  PRE-PROPUESTAS</a:t>
                  </a:r>
                  <a:r>
                    <a:rPr lang="es-ES" sz="12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Internacional de la ERA-NET</a:t>
                  </a:r>
                </a:p>
              </p:txBody>
            </p:sp>
            <p:sp>
              <p:nvSpPr>
                <p:cNvPr id="27" name="23 Forma libre">
                  <a:extLst>
                    <a:ext uri="{FF2B5EF4-FFF2-40B4-BE49-F238E27FC236}">
                      <a16:creationId xmlns:a16="http://schemas.microsoft.com/office/drawing/2014/main" id="{92156568-D87C-4F3D-BACD-3C902E237997}"/>
                    </a:ext>
                  </a:extLst>
                </p:cNvPr>
                <p:cNvSpPr/>
                <p:nvPr/>
              </p:nvSpPr>
              <p:spPr>
                <a:xfrm>
                  <a:off x="5209445" y="1619328"/>
                  <a:ext cx="2219362" cy="2189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189721"/>
                      </a:lnTo>
                      <a:lnTo>
                        <a:pt x="2219362" y="2189721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8" name="24 Forma libre">
                  <a:extLst>
                    <a:ext uri="{FF2B5EF4-FFF2-40B4-BE49-F238E27FC236}">
                      <a16:creationId xmlns:a16="http://schemas.microsoft.com/office/drawing/2014/main" id="{93146CA3-FCA2-45CB-99F2-0F8CF7ABC145}"/>
                    </a:ext>
                  </a:extLst>
                </p:cNvPr>
                <p:cNvSpPr/>
                <p:nvPr/>
              </p:nvSpPr>
              <p:spPr>
                <a:xfrm>
                  <a:off x="6949944" y="3454011"/>
                  <a:ext cx="1614987" cy="710076"/>
                </a:xfrm>
                <a:custGeom>
                  <a:avLst/>
                  <a:gdLst>
                    <a:gd name="connsiteX0" fmla="*/ 0 w 1136123"/>
                    <a:gd name="connsiteY0" fmla="*/ 71008 h 710076"/>
                    <a:gd name="connsiteX1" fmla="*/ 71008 w 1136123"/>
                    <a:gd name="connsiteY1" fmla="*/ 0 h 710076"/>
                    <a:gd name="connsiteX2" fmla="*/ 1065115 w 1136123"/>
                    <a:gd name="connsiteY2" fmla="*/ 0 h 710076"/>
                    <a:gd name="connsiteX3" fmla="*/ 1136123 w 1136123"/>
                    <a:gd name="connsiteY3" fmla="*/ 71008 h 710076"/>
                    <a:gd name="connsiteX4" fmla="*/ 1136123 w 1136123"/>
                    <a:gd name="connsiteY4" fmla="*/ 639068 h 710076"/>
                    <a:gd name="connsiteX5" fmla="*/ 1065115 w 1136123"/>
                    <a:gd name="connsiteY5" fmla="*/ 710076 h 710076"/>
                    <a:gd name="connsiteX6" fmla="*/ 71008 w 1136123"/>
                    <a:gd name="connsiteY6" fmla="*/ 710076 h 710076"/>
                    <a:gd name="connsiteX7" fmla="*/ 0 w 1136123"/>
                    <a:gd name="connsiteY7" fmla="*/ 639068 h 710076"/>
                    <a:gd name="connsiteX8" fmla="*/ 0 w 1136123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6123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1065115" y="0"/>
                      </a:lnTo>
                      <a:cubicBezTo>
                        <a:pt x="1104332" y="0"/>
                        <a:pt x="1136123" y="31791"/>
                        <a:pt x="1136123" y="71008"/>
                      </a:cubicBezTo>
                      <a:lnTo>
                        <a:pt x="1136123" y="639068"/>
                      </a:lnTo>
                      <a:cubicBezTo>
                        <a:pt x="1136123" y="678285"/>
                        <a:pt x="1104332" y="710076"/>
                        <a:pt x="1065115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30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372" tIns="39847" rIns="49372" bIns="39847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5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Relación de PRE-PROPUESTAS seleccionadas</a:t>
                  </a:r>
                </a:p>
              </p:txBody>
            </p:sp>
            <p:sp>
              <p:nvSpPr>
                <p:cNvPr id="29" name="25 Forma libre">
                  <a:extLst>
                    <a:ext uri="{FF2B5EF4-FFF2-40B4-BE49-F238E27FC236}">
                      <a16:creationId xmlns:a16="http://schemas.microsoft.com/office/drawing/2014/main" id="{AB68B2B9-7A03-4EDC-BFE7-ADFDD2256664}"/>
                    </a:ext>
                  </a:extLst>
                </p:cNvPr>
                <p:cNvSpPr/>
                <p:nvPr/>
              </p:nvSpPr>
              <p:spPr>
                <a:xfrm>
                  <a:off x="5209445" y="1732578"/>
                  <a:ext cx="327081" cy="29175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917521"/>
                      </a:lnTo>
                      <a:lnTo>
                        <a:pt x="327081" y="2917521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26 Forma libre">
                  <a:extLst>
                    <a:ext uri="{FF2B5EF4-FFF2-40B4-BE49-F238E27FC236}">
                      <a16:creationId xmlns:a16="http://schemas.microsoft.com/office/drawing/2014/main" id="{FAD7E44B-98B3-4503-ADAB-B16CFA4EF82B}"/>
                    </a:ext>
                  </a:extLst>
                </p:cNvPr>
                <p:cNvSpPr/>
                <p:nvPr/>
              </p:nvSpPr>
              <p:spPr>
                <a:xfrm>
                  <a:off x="5504088" y="4311567"/>
                  <a:ext cx="1924719" cy="710076"/>
                </a:xfrm>
                <a:custGeom>
                  <a:avLst/>
                  <a:gdLst>
                    <a:gd name="connsiteX0" fmla="*/ 0 w 1500875"/>
                    <a:gd name="connsiteY0" fmla="*/ 71008 h 710076"/>
                    <a:gd name="connsiteX1" fmla="*/ 71008 w 1500875"/>
                    <a:gd name="connsiteY1" fmla="*/ 0 h 710076"/>
                    <a:gd name="connsiteX2" fmla="*/ 1429867 w 1500875"/>
                    <a:gd name="connsiteY2" fmla="*/ 0 h 710076"/>
                    <a:gd name="connsiteX3" fmla="*/ 1500875 w 1500875"/>
                    <a:gd name="connsiteY3" fmla="*/ 71008 h 710076"/>
                    <a:gd name="connsiteX4" fmla="*/ 1500875 w 1500875"/>
                    <a:gd name="connsiteY4" fmla="*/ 639068 h 710076"/>
                    <a:gd name="connsiteX5" fmla="*/ 1429867 w 1500875"/>
                    <a:gd name="connsiteY5" fmla="*/ 710076 h 710076"/>
                    <a:gd name="connsiteX6" fmla="*/ 71008 w 1500875"/>
                    <a:gd name="connsiteY6" fmla="*/ 710076 h 710076"/>
                    <a:gd name="connsiteX7" fmla="*/ 0 w 1500875"/>
                    <a:gd name="connsiteY7" fmla="*/ 639068 h 710076"/>
                    <a:gd name="connsiteX8" fmla="*/ 0 w 1500875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0875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1429867" y="0"/>
                      </a:lnTo>
                      <a:cubicBezTo>
                        <a:pt x="1469084" y="0"/>
                        <a:pt x="1500875" y="31791"/>
                        <a:pt x="1500875" y="71008"/>
                      </a:cubicBezTo>
                      <a:lnTo>
                        <a:pt x="1500875" y="639068"/>
                      </a:lnTo>
                      <a:cubicBezTo>
                        <a:pt x="1500875" y="678285"/>
                        <a:pt x="1469084" y="710076"/>
                        <a:pt x="1429867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35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372" tIns="39847" rIns="49372" bIns="39847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5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Presentación  de las FULL PROPOSALS</a:t>
                  </a:r>
                </a:p>
              </p:txBody>
            </p:sp>
            <p:sp>
              <p:nvSpPr>
                <p:cNvPr id="31" name="27 Forma libre">
                  <a:extLst>
                    <a:ext uri="{FF2B5EF4-FFF2-40B4-BE49-F238E27FC236}">
                      <a16:creationId xmlns:a16="http://schemas.microsoft.com/office/drawing/2014/main" id="{660CE00A-6FD0-4301-8CC5-B10787670CAF}"/>
                    </a:ext>
                  </a:extLst>
                </p:cNvPr>
                <p:cNvSpPr/>
                <p:nvPr/>
              </p:nvSpPr>
              <p:spPr>
                <a:xfrm>
                  <a:off x="5209445" y="1619328"/>
                  <a:ext cx="589287" cy="38929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3892904"/>
                      </a:lnTo>
                      <a:lnTo>
                        <a:pt x="589287" y="3892904"/>
                      </a:lnTo>
                    </a:path>
                  </a:pathLst>
                </a:custGeom>
                <a:noFill/>
              </p:spPr>
              <p:style>
                <a:lnRef idx="1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6">
                    <a:tint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2" name="28 Forma libre">
                  <a:extLst>
                    <a:ext uri="{FF2B5EF4-FFF2-40B4-BE49-F238E27FC236}">
                      <a16:creationId xmlns:a16="http://schemas.microsoft.com/office/drawing/2014/main" id="{55B7856E-2305-4A34-8094-F083C07EC5FF}"/>
                    </a:ext>
                  </a:extLst>
                </p:cNvPr>
                <p:cNvSpPr/>
                <p:nvPr/>
              </p:nvSpPr>
              <p:spPr>
                <a:xfrm>
                  <a:off x="5798733" y="5157194"/>
                  <a:ext cx="2886956" cy="710076"/>
                </a:xfrm>
                <a:custGeom>
                  <a:avLst/>
                  <a:gdLst>
                    <a:gd name="connsiteX0" fmla="*/ 0 w 2886956"/>
                    <a:gd name="connsiteY0" fmla="*/ 71008 h 710076"/>
                    <a:gd name="connsiteX1" fmla="*/ 71008 w 2886956"/>
                    <a:gd name="connsiteY1" fmla="*/ 0 h 710076"/>
                    <a:gd name="connsiteX2" fmla="*/ 2815948 w 2886956"/>
                    <a:gd name="connsiteY2" fmla="*/ 0 h 710076"/>
                    <a:gd name="connsiteX3" fmla="*/ 2886956 w 2886956"/>
                    <a:gd name="connsiteY3" fmla="*/ 71008 h 710076"/>
                    <a:gd name="connsiteX4" fmla="*/ 2886956 w 2886956"/>
                    <a:gd name="connsiteY4" fmla="*/ 639068 h 710076"/>
                    <a:gd name="connsiteX5" fmla="*/ 2815948 w 2886956"/>
                    <a:gd name="connsiteY5" fmla="*/ 710076 h 710076"/>
                    <a:gd name="connsiteX6" fmla="*/ 71008 w 2886956"/>
                    <a:gd name="connsiteY6" fmla="*/ 710076 h 710076"/>
                    <a:gd name="connsiteX7" fmla="*/ 0 w 2886956"/>
                    <a:gd name="connsiteY7" fmla="*/ 639068 h 710076"/>
                    <a:gd name="connsiteX8" fmla="*/ 0 w 2886956"/>
                    <a:gd name="connsiteY8" fmla="*/ 71008 h 71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6956" h="710076">
                      <a:moveTo>
                        <a:pt x="0" y="71008"/>
                      </a:moveTo>
                      <a:cubicBezTo>
                        <a:pt x="0" y="31791"/>
                        <a:pt x="31791" y="0"/>
                        <a:pt x="71008" y="0"/>
                      </a:cubicBezTo>
                      <a:lnTo>
                        <a:pt x="2815948" y="0"/>
                      </a:lnTo>
                      <a:cubicBezTo>
                        <a:pt x="2855165" y="0"/>
                        <a:pt x="2886956" y="31791"/>
                        <a:pt x="2886956" y="71008"/>
                      </a:cubicBezTo>
                      <a:lnTo>
                        <a:pt x="2886956" y="639068"/>
                      </a:lnTo>
                      <a:cubicBezTo>
                        <a:pt x="2886956" y="678285"/>
                        <a:pt x="2855165" y="710076"/>
                        <a:pt x="2815948" y="710076"/>
                      </a:cubicBezTo>
                      <a:lnTo>
                        <a:pt x="71008" y="710076"/>
                      </a:lnTo>
                      <a:cubicBezTo>
                        <a:pt x="31791" y="710076"/>
                        <a:pt x="0" y="678285"/>
                        <a:pt x="0" y="639068"/>
                      </a:cubicBezTo>
                      <a:lnTo>
                        <a:pt x="0" y="7100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6">
                    <a:alpha val="90000"/>
                    <a:hueOff val="0"/>
                    <a:satOff val="0"/>
                    <a:lumOff val="0"/>
                    <a:alphaOff val="-4000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9372" tIns="39847" rIns="49372" bIns="39847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5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Comité internacional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500" dirty="0">
                      <a:solidFill>
                        <a:srgbClr val="FF0000"/>
                      </a:solidFill>
                    </a:rPr>
                    <a:t>DECISIÓN FINAL</a:t>
                  </a:r>
                  <a:endParaRPr lang="es-ES" sz="1500" kern="1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" name="Flecha: hacia abajo 3">
                <a:extLst>
                  <a:ext uri="{FF2B5EF4-FFF2-40B4-BE49-F238E27FC236}">
                    <a16:creationId xmlns:a16="http://schemas.microsoft.com/office/drawing/2014/main" id="{0B9A5413-71BC-40BB-8744-651355DB8906}"/>
                  </a:ext>
                </a:extLst>
              </p:cNvPr>
              <p:cNvSpPr/>
              <p:nvPr/>
            </p:nvSpPr>
            <p:spPr>
              <a:xfrm>
                <a:off x="5828729" y="2642885"/>
                <a:ext cx="258073" cy="25189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Flecha: hacia la izquierda 5">
                <a:extLst>
                  <a:ext uri="{FF2B5EF4-FFF2-40B4-BE49-F238E27FC236}">
                    <a16:creationId xmlns:a16="http://schemas.microsoft.com/office/drawing/2014/main" id="{72B63853-C785-40DC-A7D3-E8BBC11C81E7}"/>
                  </a:ext>
                </a:extLst>
              </p:cNvPr>
              <p:cNvSpPr/>
              <p:nvPr/>
            </p:nvSpPr>
            <p:spPr>
              <a:xfrm rot="2046798">
                <a:off x="6011573" y="2579693"/>
                <a:ext cx="1299232" cy="31223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" name="Flecha: a la derecha 7">
                <a:extLst>
                  <a:ext uri="{FF2B5EF4-FFF2-40B4-BE49-F238E27FC236}">
                    <a16:creationId xmlns:a16="http://schemas.microsoft.com/office/drawing/2014/main" id="{476FFB75-7545-40E7-A145-DF6630983A98}"/>
                  </a:ext>
                </a:extLst>
              </p:cNvPr>
              <p:cNvSpPr/>
              <p:nvPr/>
            </p:nvSpPr>
            <p:spPr>
              <a:xfrm rot="1905769">
                <a:off x="6028608" y="3574018"/>
                <a:ext cx="1262670" cy="28815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36" name="Flecha: hacia abajo 35">
              <a:extLst>
                <a:ext uri="{FF2B5EF4-FFF2-40B4-BE49-F238E27FC236}">
                  <a16:creationId xmlns:a16="http://schemas.microsoft.com/office/drawing/2014/main" id="{4763BF03-98DB-4D6D-A402-B80E74AD6B00}"/>
                </a:ext>
              </a:extLst>
            </p:cNvPr>
            <p:cNvSpPr/>
            <p:nvPr/>
          </p:nvSpPr>
          <p:spPr>
            <a:xfrm>
              <a:off x="9458465" y="1692533"/>
              <a:ext cx="258073" cy="912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Flecha: hacia abajo 36">
              <a:extLst>
                <a:ext uri="{FF2B5EF4-FFF2-40B4-BE49-F238E27FC236}">
                  <a16:creationId xmlns:a16="http://schemas.microsoft.com/office/drawing/2014/main" id="{AB70297C-3516-49C9-83C1-6ACFAC125D4A}"/>
                </a:ext>
              </a:extLst>
            </p:cNvPr>
            <p:cNvSpPr/>
            <p:nvPr/>
          </p:nvSpPr>
          <p:spPr>
            <a:xfrm>
              <a:off x="8641931" y="3254082"/>
              <a:ext cx="258073" cy="2518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Flecha: hacia la izquierda 37">
              <a:extLst>
                <a:ext uri="{FF2B5EF4-FFF2-40B4-BE49-F238E27FC236}">
                  <a16:creationId xmlns:a16="http://schemas.microsoft.com/office/drawing/2014/main" id="{4380EB90-380E-4103-BBA3-8A732F38B9CA}"/>
                </a:ext>
              </a:extLst>
            </p:cNvPr>
            <p:cNvSpPr/>
            <p:nvPr/>
          </p:nvSpPr>
          <p:spPr>
            <a:xfrm>
              <a:off x="5940240" y="4634949"/>
              <a:ext cx="1206857" cy="3122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Bocadillo nube: nube 38">
            <a:extLst>
              <a:ext uri="{FF2B5EF4-FFF2-40B4-BE49-F238E27FC236}">
                <a16:creationId xmlns:a16="http://schemas.microsoft.com/office/drawing/2014/main" id="{080FDBEB-E75C-4187-B081-F6ED81E4F560}"/>
              </a:ext>
            </a:extLst>
          </p:cNvPr>
          <p:cNvSpPr/>
          <p:nvPr/>
        </p:nvSpPr>
        <p:spPr>
          <a:xfrm>
            <a:off x="9821721" y="1463166"/>
            <a:ext cx="1242083" cy="789566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Informe de elegibilidad regional</a:t>
            </a:r>
          </a:p>
        </p:txBody>
      </p:sp>
    </p:spTree>
    <p:extLst>
      <p:ext uri="{BB962C8B-B14F-4D97-AF65-F5344CB8AC3E}">
        <p14:creationId xmlns:p14="http://schemas.microsoft.com/office/powerpoint/2010/main" val="23224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DE777-7759-43F2-88D4-68BA960E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CALENDARIO 2021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8206869-2098-4D9B-9606-838FC7B5B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47328"/>
              </p:ext>
            </p:extLst>
          </p:nvPr>
        </p:nvGraphicFramePr>
        <p:xfrm>
          <a:off x="2867025" y="1743075"/>
          <a:ext cx="70199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473738" imgH="4616592" progId="Word.Document.12">
                  <p:embed/>
                </p:oleObj>
              </mc:Choice>
              <mc:Fallback>
                <p:oleObj name="Document" r:id="rId2" imgW="8473738" imgH="4616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7025" y="1743075"/>
                        <a:ext cx="70199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9E10B2F-FB83-454B-A2A7-1584ED699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817" y="135081"/>
            <a:ext cx="217036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5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94511-993B-4F06-B686-0BA3F526243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BÚSQUEDA DE SOCIOS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01E7EA-0D9F-49A6-B6AC-D75933610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36448"/>
            <a:ext cx="1438781" cy="14387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CE207A-AA35-41B2-A95F-7A2FBF266419}"/>
              </a:ext>
            </a:extLst>
          </p:cNvPr>
          <p:cNvSpPr txBox="1"/>
          <p:nvPr/>
        </p:nvSpPr>
        <p:spPr>
          <a:xfrm>
            <a:off x="3050005" y="2536448"/>
            <a:ext cx="610001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>
                <a:tab pos="628650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Network ASTURIAS - IDEPA 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Parque Tecnológico de Asturias 33428 Llanera 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>
                <a:tab pos="628650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euro@idepa.es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+34 985 98 00 20 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https://www.idepa.es/innovacion/enterprise-europe-network-asturias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>
                <a:tab pos="628650" algn="l"/>
              </a:tabLst>
              <a:defRPr/>
            </a:pP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5CF1A4-47CF-4F00-9760-CB54B9D7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818" y="137086"/>
            <a:ext cx="217036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596</Words>
  <Application>Microsoft Office PowerPoint</Application>
  <PresentationFormat>Panorámica</PresentationFormat>
  <Paragraphs>85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Documento de Microsoft Word</vt:lpstr>
      <vt:lpstr> Convocatoria M-ERA.NET 2021 IDEPA grants for international R&amp;D projects in Asturias under ERA.net Schemes  #MaterialesAvazndosySostenibles #AstRIS3  </vt:lpstr>
      <vt:lpstr>PROGRAMA DE AYUDAS PARA PROYECTOS DE I+D EN COOPERACIÓN INTERNACIONAL EN  EL MARCO DE LAS ERANET EN LAS QUE PARTICIPA EL IDEPA </vt:lpstr>
      <vt:lpstr>CRITERIOS DE ELEGIBILIDAD DEL PROGRAMA REGIONAL</vt:lpstr>
      <vt:lpstr>COSTES SUBVENCIONABLES</vt:lpstr>
      <vt:lpstr>TIPO, CUANTÍA E INTENSIDAD MÁXIMA DE LA AYUDA POR CATEGORÍAS</vt:lpstr>
      <vt:lpstr>TOPICS SUBVENCIONABLES</vt:lpstr>
      <vt:lpstr>Presentación de PowerPoint</vt:lpstr>
      <vt:lpstr>CALENDARIO 2021</vt:lpstr>
      <vt:lpstr> BÚSQUEDA DE SOCIOS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ERANETS IDEPA Convocatoria M-ERA.NET 2021</dc:title>
  <dc:creator>Ana Elena Fernandez Monzon</dc:creator>
  <cp:lastModifiedBy>Ana Elena Fernandez Monzon</cp:lastModifiedBy>
  <cp:revision>35</cp:revision>
  <dcterms:created xsi:type="dcterms:W3CDTF">2021-03-21T17:03:24Z</dcterms:created>
  <dcterms:modified xsi:type="dcterms:W3CDTF">2021-03-24T12:49:44Z</dcterms:modified>
</cp:coreProperties>
</file>