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9" r:id="rId9"/>
    <p:sldId id="271" r:id="rId10"/>
    <p:sldId id="274" r:id="rId11"/>
    <p:sldId id="275" r:id="rId12"/>
    <p:sldId id="276" r:id="rId13"/>
    <p:sldId id="277" r:id="rId14"/>
    <p:sldId id="273" r:id="rId15"/>
    <p:sldId id="268" r:id="rId16"/>
    <p:sldId id="262" r:id="rId17"/>
    <p:sldId id="263" r:id="rId18"/>
    <p:sldId id="264" r:id="rId19"/>
    <p:sldId id="265" r:id="rId20"/>
    <p:sldId id="266" r:id="rId21"/>
    <p:sldId id="267" r:id="rId22"/>
    <p:sldId id="270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2686916457425"/>
          <c:y val="4.2254740629331447E-2"/>
          <c:w val="0.85276533157813472"/>
          <c:h val="0.8594173818160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MejoraEuros!$B$5</c:f>
              <c:strCache>
                <c:ptCount val="1"/>
                <c:pt idx="0">
                  <c:v>Ayuntamientos </c:v>
                </c:pt>
              </c:strCache>
            </c:strRef>
          </c:tx>
          <c:spPr>
            <a:solidFill>
              <a:srgbClr val="0B15DB"/>
            </a:solidFill>
          </c:spPr>
          <c:invertIfNegative val="0"/>
          <c:cat>
            <c:numRef>
              <c:f>MejoraEuros!$C$4:$W$4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MejoraEuros!$C$5:$W$5</c:f>
              <c:numCache>
                <c:formatCode>#,##0</c:formatCode>
                <c:ptCount val="21"/>
                <c:pt idx="0" formatCode="General">
                  <c:v>0</c:v>
                </c:pt>
                <c:pt idx="1">
                  <c:v>50455</c:v>
                </c:pt>
                <c:pt idx="2">
                  <c:v>276997</c:v>
                </c:pt>
                <c:pt idx="3">
                  <c:v>319378</c:v>
                </c:pt>
                <c:pt idx="4">
                  <c:v>337552</c:v>
                </c:pt>
                <c:pt idx="5">
                  <c:v>376317</c:v>
                </c:pt>
                <c:pt idx="6">
                  <c:v>242996</c:v>
                </c:pt>
                <c:pt idx="7">
                  <c:v>331813</c:v>
                </c:pt>
                <c:pt idx="8">
                  <c:v>349977.86</c:v>
                </c:pt>
                <c:pt idx="9">
                  <c:v>18713.89</c:v>
                </c:pt>
                <c:pt idx="10" formatCode="General">
                  <c:v>0</c:v>
                </c:pt>
                <c:pt idx="11">
                  <c:v>96519.02</c:v>
                </c:pt>
                <c:pt idx="12">
                  <c:v>137964.06</c:v>
                </c:pt>
                <c:pt idx="13">
                  <c:v>190055</c:v>
                </c:pt>
                <c:pt idx="14">
                  <c:v>179242.47</c:v>
                </c:pt>
                <c:pt idx="15">
                  <c:v>192868.31</c:v>
                </c:pt>
                <c:pt idx="16">
                  <c:v>216646</c:v>
                </c:pt>
                <c:pt idx="17">
                  <c:v>183908.89</c:v>
                </c:pt>
                <c:pt idx="18">
                  <c:v>486594.13</c:v>
                </c:pt>
                <c:pt idx="19">
                  <c:v>313269.03000000003</c:v>
                </c:pt>
                <c:pt idx="20">
                  <c:v>155268.87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4C-49B4-8F45-9B91FAA8C6BC}"/>
            </c:ext>
          </c:extLst>
        </c:ser>
        <c:ser>
          <c:idx val="1"/>
          <c:order val="1"/>
          <c:tx>
            <c:strRef>
              <c:f>MejoraEuros!$B$6</c:f>
              <c:strCache>
                <c:ptCount val="1"/>
                <c:pt idx="0">
                  <c:v>Asociaciones y otros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MejoraEuros!$C$4:$W$4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MejoraEuros!$C$6:$W$6</c:f>
              <c:numCache>
                <c:formatCode>#,##0</c:formatCode>
                <c:ptCount val="21"/>
                <c:pt idx="0">
                  <c:v>215730</c:v>
                </c:pt>
                <c:pt idx="1">
                  <c:v>342132</c:v>
                </c:pt>
                <c:pt idx="2">
                  <c:v>329405</c:v>
                </c:pt>
                <c:pt idx="3">
                  <c:v>350888</c:v>
                </c:pt>
                <c:pt idx="4">
                  <c:v>413724</c:v>
                </c:pt>
                <c:pt idx="5">
                  <c:v>393401</c:v>
                </c:pt>
                <c:pt idx="6">
                  <c:v>546588</c:v>
                </c:pt>
                <c:pt idx="7">
                  <c:v>542357</c:v>
                </c:pt>
                <c:pt idx="8">
                  <c:v>522097.4</c:v>
                </c:pt>
                <c:pt idx="9">
                  <c:v>382342.75</c:v>
                </c:pt>
                <c:pt idx="10">
                  <c:v>221836.97999999998</c:v>
                </c:pt>
                <c:pt idx="11">
                  <c:v>237986.08</c:v>
                </c:pt>
                <c:pt idx="12">
                  <c:v>200766.25</c:v>
                </c:pt>
                <c:pt idx="13">
                  <c:v>246045</c:v>
                </c:pt>
                <c:pt idx="14">
                  <c:v>180633.12</c:v>
                </c:pt>
                <c:pt idx="15">
                  <c:v>158823.76</c:v>
                </c:pt>
                <c:pt idx="16">
                  <c:v>95891.22</c:v>
                </c:pt>
                <c:pt idx="17">
                  <c:v>165780.65</c:v>
                </c:pt>
                <c:pt idx="18">
                  <c:v>313405.87</c:v>
                </c:pt>
                <c:pt idx="19">
                  <c:v>239750.61</c:v>
                </c:pt>
                <c:pt idx="20">
                  <c:v>162515.26999999999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4C-49B4-8F45-9B91FAA8C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7306911"/>
        <c:axId val="1"/>
        <c:axId val="0"/>
      </c:bar3DChart>
      <c:catAx>
        <c:axId val="11373069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\ \€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137306911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</c:legendEntry>
      <c:layout>
        <c:manualLayout>
          <c:xMode val="edge"/>
          <c:yMode val="edge"/>
          <c:x val="0.60035087719298241"/>
          <c:y val="5.4460477847994321E-2"/>
          <c:w val="0.24428268447868162"/>
          <c:h val="8.1597332522275912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89C46-E47A-45F4-A9EB-591B308D8B91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BBEA7-9ED1-4808-9A23-323D7100C0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34272-5607-48F5-9F8B-F6972133156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63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CA10C-D9BC-4115-AE7B-49F8A9D0ACC9}" type="datetimeFigureOut">
              <a:rPr lang="es-ES" smtClean="0"/>
              <a:pPr/>
              <a:t>14/04/2023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EB7E-E4A1-4584-A7AB-7DC0F0712D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30425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Subvenciones del IDEPA para el desarrollo y la mejora de los espacios industriales del Principado de Asturias</a:t>
            </a:r>
            <a:endParaRPr lang="es-E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648072"/>
          </a:xfrm>
        </p:spPr>
        <p:txBody>
          <a:bodyPr/>
          <a:lstStyle/>
          <a:p>
            <a:r>
              <a:rPr lang="es-ES" dirty="0">
                <a:solidFill>
                  <a:srgbClr val="00B0F0"/>
                </a:solidFill>
              </a:rPr>
              <a:t>20 de abril de 2023</a:t>
            </a:r>
          </a:p>
        </p:txBody>
      </p:sp>
      <p:pic>
        <p:nvPicPr>
          <p:cNvPr id="4" name="3 Imagen" descr="H azul sobre blan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5517232"/>
            <a:ext cx="2523744" cy="9601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17230D-9B5D-8564-0386-3B581AABF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Cada una de las subvenciones a conceder tendrá como límite individual máximo por beneficiario y año 1.890.000,00 € para el conjunto de los 3 programas, priorizándose las actuaciones con mayor puntuación de acuerdo con los criterios de valoración. Así mismo, se establece un límite de subvención por beneficiario y año de 900.000,00 € para las actuaciones del programa 1, de 90.000,00 € para las actuaciones del programa 2 y de 900.000,00 € para las actuaciones del programa 3. </a:t>
            </a: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87AC146A-C04E-430E-8B76-8419EB07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CUANTIA</a:t>
            </a:r>
          </a:p>
        </p:txBody>
      </p:sp>
      <p:pic>
        <p:nvPicPr>
          <p:cNvPr id="5" name="Imagen 2" descr="Minimo_Azul sobre blanco">
            <a:extLst>
              <a:ext uri="{FF2B5EF4-FFF2-40B4-BE49-F238E27FC236}">
                <a16:creationId xmlns:a16="http://schemas.microsoft.com/office/drawing/2014/main" id="{3F727B66-7339-C940-0003-202D7BE6C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826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87074690-5D9C-7388-06B5-9196089B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CUANTIA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53294D0-56EF-2472-2319-AFE1232CB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920208"/>
              </p:ext>
            </p:extLst>
          </p:nvPr>
        </p:nvGraphicFramePr>
        <p:xfrm>
          <a:off x="1259632" y="3187513"/>
          <a:ext cx="6408713" cy="2016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838">
                  <a:extLst>
                    <a:ext uri="{9D8B030D-6E8A-4147-A177-3AD203B41FA5}">
                      <a16:colId xmlns:a16="http://schemas.microsoft.com/office/drawing/2014/main" val="2402910036"/>
                    </a:ext>
                  </a:extLst>
                </a:gridCol>
                <a:gridCol w="1597534">
                  <a:extLst>
                    <a:ext uri="{9D8B030D-6E8A-4147-A177-3AD203B41FA5}">
                      <a16:colId xmlns:a16="http://schemas.microsoft.com/office/drawing/2014/main" val="2841273074"/>
                    </a:ext>
                  </a:extLst>
                </a:gridCol>
                <a:gridCol w="1263167">
                  <a:extLst>
                    <a:ext uri="{9D8B030D-6E8A-4147-A177-3AD203B41FA5}">
                      <a16:colId xmlns:a16="http://schemas.microsoft.com/office/drawing/2014/main" val="4039960203"/>
                    </a:ext>
                  </a:extLst>
                </a:gridCol>
                <a:gridCol w="1876174">
                  <a:extLst>
                    <a:ext uri="{9D8B030D-6E8A-4147-A177-3AD203B41FA5}">
                      <a16:colId xmlns:a16="http://schemas.microsoft.com/office/drawing/2014/main" val="1406675559"/>
                    </a:ext>
                  </a:extLst>
                </a:gridCol>
              </a:tblGrid>
              <a:tr h="73608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Ayuntamientos: Población (</a:t>
                      </a:r>
                      <a:r>
                        <a:rPr lang="es-E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habitantes)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 subvencionable máximo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 (%)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Subvención máxima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620634"/>
                  </a:ext>
                </a:extLst>
              </a:tr>
              <a:tr h="32003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&lt;5.000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381568"/>
                  </a:ext>
                </a:extLst>
              </a:tr>
              <a:tr h="32003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 a 20.000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1.125.000,00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92012"/>
                  </a:ext>
                </a:extLst>
              </a:tr>
              <a:tr h="32003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20.001 a 50.000 </a:t>
                      </a:r>
                      <a:r>
                        <a:rPr lang="es-ES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1.285.714,28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84786"/>
                  </a:ext>
                </a:extLst>
              </a:tr>
              <a:tr h="320035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&gt;50.000 </a:t>
                      </a:r>
                      <a:r>
                        <a:rPr lang="es-ES" sz="14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54078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4F05D8F-6020-3251-43E1-8C7ABB8E81A4}"/>
              </a:ext>
            </a:extLst>
          </p:cNvPr>
          <p:cNvSpPr txBox="1"/>
          <p:nvPr/>
        </p:nvSpPr>
        <p:spPr>
          <a:xfrm>
            <a:off x="539552" y="1700808"/>
            <a:ext cx="81472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intensidad de la subvención dependerá de la capacidad económica del solicitante, según muestran las siguientes tablas:</a:t>
            </a:r>
          </a:p>
          <a:p>
            <a:endParaRPr lang="es-ES" dirty="0"/>
          </a:p>
          <a:p>
            <a:pPr algn="ctr"/>
            <a:r>
              <a:rPr lang="es-ES" sz="2000" b="1" dirty="0"/>
              <a:t>Programa 1 (Nuevas áreas industriales)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262B20-7DEF-837D-C2A7-5862B0E07A6B}"/>
              </a:ext>
            </a:extLst>
          </p:cNvPr>
          <p:cNvSpPr txBox="1"/>
          <p:nvPr/>
        </p:nvSpPr>
        <p:spPr>
          <a:xfrm>
            <a:off x="1043608" y="5373216"/>
            <a:ext cx="72728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(1)   Para los Ayuntamientos de más de 20.000 habitantes son subvencionables la Redacción de estudios, proyectos o instrumentos urbanísticos, pero no la compra de terrenos ni las obras de urbanización.</a:t>
            </a:r>
          </a:p>
        </p:txBody>
      </p:sp>
      <p:pic>
        <p:nvPicPr>
          <p:cNvPr id="10" name="Imagen 2" descr="Minimo_Azul sobre blanco">
            <a:extLst>
              <a:ext uri="{FF2B5EF4-FFF2-40B4-BE49-F238E27FC236}">
                <a16:creationId xmlns:a16="http://schemas.microsoft.com/office/drawing/2014/main" id="{511231DD-DAF7-84E4-5CCF-F6A9133A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308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87074690-5D9C-7388-06B5-9196089B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CUANTIA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F05D8F-6020-3251-43E1-8C7ABB8E81A4}"/>
              </a:ext>
            </a:extLst>
          </p:cNvPr>
          <p:cNvSpPr txBox="1"/>
          <p:nvPr/>
        </p:nvSpPr>
        <p:spPr>
          <a:xfrm>
            <a:off x="539552" y="1700808"/>
            <a:ext cx="814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ctr"/>
            <a:r>
              <a:rPr lang="pt-BR" sz="2000" b="1" dirty="0"/>
              <a:t>Programa 2 (Áreas </a:t>
            </a:r>
            <a:r>
              <a:rPr lang="pt-BR" sz="2000" b="1" dirty="0" err="1"/>
              <a:t>industriales</a:t>
            </a:r>
            <a:r>
              <a:rPr lang="pt-BR" sz="2000" b="1" dirty="0"/>
              <a:t> consolidadas) </a:t>
            </a:r>
            <a:br>
              <a:rPr lang="pt-BR" dirty="0"/>
            </a:br>
            <a:endParaRPr lang="es-ES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AF162C5-378E-0F0F-B484-CDC28B5C1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79699"/>
              </p:ext>
            </p:extLst>
          </p:nvPr>
        </p:nvGraphicFramePr>
        <p:xfrm>
          <a:off x="755576" y="2708920"/>
          <a:ext cx="7272807" cy="3384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4719">
                  <a:extLst>
                    <a:ext uri="{9D8B030D-6E8A-4147-A177-3AD203B41FA5}">
                      <a16:colId xmlns:a16="http://schemas.microsoft.com/office/drawing/2014/main" val="2830183888"/>
                    </a:ext>
                  </a:extLst>
                </a:gridCol>
                <a:gridCol w="1504719">
                  <a:extLst>
                    <a:ext uri="{9D8B030D-6E8A-4147-A177-3AD203B41FA5}">
                      <a16:colId xmlns:a16="http://schemas.microsoft.com/office/drawing/2014/main" val="1641542037"/>
                    </a:ext>
                  </a:extLst>
                </a:gridCol>
                <a:gridCol w="1437842">
                  <a:extLst>
                    <a:ext uri="{9D8B030D-6E8A-4147-A177-3AD203B41FA5}">
                      <a16:colId xmlns:a16="http://schemas.microsoft.com/office/drawing/2014/main" val="2638950185"/>
                    </a:ext>
                  </a:extLst>
                </a:gridCol>
                <a:gridCol w="1136899">
                  <a:extLst>
                    <a:ext uri="{9D8B030D-6E8A-4147-A177-3AD203B41FA5}">
                      <a16:colId xmlns:a16="http://schemas.microsoft.com/office/drawing/2014/main" val="4005660346"/>
                    </a:ext>
                  </a:extLst>
                </a:gridCol>
                <a:gridCol w="1688628">
                  <a:extLst>
                    <a:ext uri="{9D8B030D-6E8A-4147-A177-3AD203B41FA5}">
                      <a16:colId xmlns:a16="http://schemas.microsoft.com/office/drawing/2014/main" val="967243319"/>
                    </a:ext>
                  </a:extLst>
                </a:gridCol>
              </a:tblGrid>
              <a:tr h="1287733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Ayuntamientos: Población (</a:t>
                      </a:r>
                      <a:r>
                        <a:rPr lang="es-E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habitantes)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 beneficiarios: Volumen de gasto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 subvencionable máximo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 (%)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Subvención máxima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579706"/>
                  </a:ext>
                </a:extLst>
              </a:tr>
              <a:tr h="35449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&lt;5.000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60670"/>
                  </a:ext>
                </a:extLst>
              </a:tr>
              <a:tr h="69383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 a 20.000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50.000,00 a 200.000,00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112.500,00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025345"/>
                  </a:ext>
                </a:extLst>
              </a:tr>
              <a:tr h="69383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20.001 a 50.000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200.000,01 a 500.000,00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128.571,43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274310"/>
                  </a:ext>
                </a:extLst>
              </a:tr>
              <a:tr h="354490"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&gt;50.000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37765"/>
                  </a:ext>
                </a:extLst>
              </a:tr>
            </a:tbl>
          </a:graphicData>
        </a:graphic>
      </p:graphicFrame>
      <p:pic>
        <p:nvPicPr>
          <p:cNvPr id="4" name="Imagen 2" descr="Minimo_Azul sobre blanco">
            <a:extLst>
              <a:ext uri="{FF2B5EF4-FFF2-40B4-BE49-F238E27FC236}">
                <a16:creationId xmlns:a16="http://schemas.microsoft.com/office/drawing/2014/main" id="{99DC15E0-6237-2B8A-6A40-FF033BFC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696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87074690-5D9C-7388-06B5-9196089B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CUANTIA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F05D8F-6020-3251-43E1-8C7ABB8E81A4}"/>
              </a:ext>
            </a:extLst>
          </p:cNvPr>
          <p:cNvSpPr txBox="1"/>
          <p:nvPr/>
        </p:nvSpPr>
        <p:spPr>
          <a:xfrm>
            <a:off x="498376" y="1654265"/>
            <a:ext cx="8147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ctr"/>
            <a:r>
              <a:rPr lang="es-ES" sz="2000" b="1" dirty="0"/>
              <a:t>Programa 3 (Techo industrial)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C262B20-7DEF-837D-C2A7-5862B0E07A6B}"/>
              </a:ext>
            </a:extLst>
          </p:cNvPr>
          <p:cNvSpPr txBox="1"/>
          <p:nvPr/>
        </p:nvSpPr>
        <p:spPr>
          <a:xfrm>
            <a:off x="899592" y="5373216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En los municipios de más de 20.000 habitantes las actuaciones de nuevo techo industrial subvencionables se limitan a la redacción de estudios y proyectos </a:t>
            </a:r>
            <a:br>
              <a:rPr lang="es-ES" sz="1400" dirty="0"/>
            </a:b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3621CF-B5E0-6B88-4FC4-3B5F5381E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56392"/>
              </p:ext>
            </p:extLst>
          </p:nvPr>
        </p:nvGraphicFramePr>
        <p:xfrm>
          <a:off x="899592" y="2420889"/>
          <a:ext cx="6912770" cy="2782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33741680"/>
                    </a:ext>
                  </a:extLst>
                </a:gridCol>
                <a:gridCol w="1410638">
                  <a:extLst>
                    <a:ext uri="{9D8B030D-6E8A-4147-A177-3AD203B41FA5}">
                      <a16:colId xmlns:a16="http://schemas.microsoft.com/office/drawing/2014/main" val="4188461238"/>
                    </a:ext>
                  </a:extLst>
                </a:gridCol>
                <a:gridCol w="1353023">
                  <a:extLst>
                    <a:ext uri="{9D8B030D-6E8A-4147-A177-3AD203B41FA5}">
                      <a16:colId xmlns:a16="http://schemas.microsoft.com/office/drawing/2014/main" val="370762471"/>
                    </a:ext>
                  </a:extLst>
                </a:gridCol>
                <a:gridCol w="1167529">
                  <a:extLst>
                    <a:ext uri="{9D8B030D-6E8A-4147-A177-3AD203B41FA5}">
                      <a16:colId xmlns:a16="http://schemas.microsoft.com/office/drawing/2014/main" val="3708024809"/>
                    </a:ext>
                  </a:extLst>
                </a:gridCol>
                <a:gridCol w="1469412">
                  <a:extLst>
                    <a:ext uri="{9D8B030D-6E8A-4147-A177-3AD203B41FA5}">
                      <a16:colId xmlns:a16="http://schemas.microsoft.com/office/drawing/2014/main" val="2205751045"/>
                    </a:ext>
                  </a:extLst>
                </a:gridCol>
              </a:tblGrid>
              <a:tr h="1215612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Ayuntamientos: Población (</a:t>
                      </a:r>
                      <a:r>
                        <a:rPr lang="es-E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habitantes)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Resto beneficiarios: Volumen de gasto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 subvencionable máximo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 (%)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Subvención máxima (€)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91503"/>
                  </a:ext>
                </a:extLst>
              </a:tr>
              <a:tr h="251159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&lt;5.000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36978"/>
                  </a:ext>
                </a:extLst>
              </a:tr>
              <a:tr h="492272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 a 20.000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50.000,00 a 200.000,00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1.125.000,00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489613"/>
                  </a:ext>
                </a:extLst>
              </a:tr>
              <a:tr h="532458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20.001 a 50.000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200.000,01 a 500.000,00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1.285.714,28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94666"/>
                  </a:ext>
                </a:extLst>
              </a:tr>
              <a:tr h="291345"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&gt;50.000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&gt;500.000,00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900.000,00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54431"/>
                  </a:ext>
                </a:extLst>
              </a:tr>
            </a:tbl>
          </a:graphicData>
        </a:graphic>
      </p:graphicFrame>
      <p:pic>
        <p:nvPicPr>
          <p:cNvPr id="4" name="Imagen 2" descr="Minimo_Azul sobre blanco">
            <a:extLst>
              <a:ext uri="{FF2B5EF4-FFF2-40B4-BE49-F238E27FC236}">
                <a16:creationId xmlns:a16="http://schemas.microsoft.com/office/drawing/2014/main" id="{93CBF034-3E0F-C27E-C2F4-7F971621C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99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FA9931-75BA-4399-A5E7-1EC88097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10546"/>
          </a:xfrm>
        </p:spPr>
        <p:txBody>
          <a:bodyPr>
            <a:normAutofit fontScale="47500" lnSpcReduction="20000"/>
          </a:bodyPr>
          <a:lstStyle/>
          <a:p>
            <a:r>
              <a:rPr lang="es-ES" sz="4200" dirty="0"/>
              <a:t>Se incorpora como subvencionable en el programa 3 la ampliación y/o mejora de los espacios físicos de titularidad municipal donde desarrollan su actividad los centros tecnológicos.</a:t>
            </a:r>
          </a:p>
          <a:p>
            <a:r>
              <a:rPr lang="es-ES" sz="4200" dirty="0"/>
              <a:t>En el Programa 2, las obras de urbanización subvencionables están limitadas a 4 hectáreas brutas.</a:t>
            </a:r>
          </a:p>
          <a:p>
            <a:r>
              <a:rPr lang="es-ES" sz="4200" dirty="0"/>
              <a:t>Se amplia el presupuesto disponible, pasando de 400.000,00 € en 2022 a 2.800.000,00 € en 2023.</a:t>
            </a:r>
          </a:p>
          <a:p>
            <a:r>
              <a:rPr lang="es-ES" sz="4200" dirty="0"/>
              <a:t>Se establece un presupuesto para cada uno de los programas y no uno conjunto para los tres. Para una eficiente distribución del presupuesto, si para cualquiera de los programas no fuera necesario disponer de todo el importe reservado o quedase un sobrante que no alcanzase para financiar la siguiente actuación, ese importe se podrá traspasar al resto de programas si ello permite financiar alguna actuación adicional. </a:t>
            </a:r>
          </a:p>
          <a:p>
            <a:r>
              <a:rPr lang="es-ES" sz="4200" dirty="0"/>
              <a:t>En la convocatoria se establece el criterio para actuaciones subvencionadas anteriormente, que el transcurso de 5 años desde el fin de su plazo de ejecución, posibilita su renovación tecnológica.</a:t>
            </a:r>
            <a:br>
              <a:rPr lang="es-ES" dirty="0"/>
            </a:br>
            <a:endParaRPr lang="es-ES" dirty="0"/>
          </a:p>
          <a:p>
            <a:endParaRPr lang="es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A0AC7358-1C51-461A-AC81-1CDD939D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NOVEDADES</a:t>
            </a:r>
          </a:p>
        </p:txBody>
      </p:sp>
      <p:pic>
        <p:nvPicPr>
          <p:cNvPr id="5" name="Imagen 2" descr="Minimo_Azul sobre blanco">
            <a:extLst>
              <a:ext uri="{FF2B5EF4-FFF2-40B4-BE49-F238E27FC236}">
                <a16:creationId xmlns:a16="http://schemas.microsoft.com/office/drawing/2014/main" id="{2ED3C676-BA85-4889-8B06-056F96EC6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903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2991556" y="-80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2" name="Shape 656"/>
          <p:cNvSpPr txBox="1">
            <a:spLocks/>
          </p:cNvSpPr>
          <p:nvPr/>
        </p:nvSpPr>
        <p:spPr>
          <a:xfrm>
            <a:off x="807527" y="849863"/>
            <a:ext cx="8124806" cy="110196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sz="1800" b="1" dirty="0">
                <a:solidFill>
                  <a:srgbClr val="0000FF"/>
                </a:solidFill>
              </a:rPr>
              <a:t>15,4 millones de metros cuadrados </a:t>
            </a:r>
            <a:r>
              <a:rPr lang="es-ES" sz="1800" dirty="0"/>
              <a:t>mejorados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800" b="1" dirty="0">
                <a:solidFill>
                  <a:srgbClr val="0000FF"/>
                </a:solidFill>
              </a:rPr>
              <a:t>80 áreas empresariales </a:t>
            </a:r>
            <a:r>
              <a:rPr lang="es-ES" sz="1800" dirty="0"/>
              <a:t>beneficiadas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1800" b="1" dirty="0">
                <a:solidFill>
                  <a:srgbClr val="0000FF"/>
                </a:solidFill>
              </a:rPr>
              <a:t>670 acciones </a:t>
            </a:r>
            <a:r>
              <a:rPr lang="es-ES" sz="1800" dirty="0"/>
              <a:t>desarrolladas</a:t>
            </a:r>
          </a:p>
        </p:txBody>
      </p:sp>
      <p:sp>
        <p:nvSpPr>
          <p:cNvPr id="23" name="Shape 187"/>
          <p:cNvSpPr/>
          <p:nvPr/>
        </p:nvSpPr>
        <p:spPr>
          <a:xfrm>
            <a:off x="529801" y="1310800"/>
            <a:ext cx="277726" cy="277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50" y="8492"/>
                </a:moveTo>
                <a:lnTo>
                  <a:pt x="4165" y="10338"/>
                </a:lnTo>
                <a:lnTo>
                  <a:pt x="9657" y="15618"/>
                </a:lnTo>
                <a:lnTo>
                  <a:pt x="21600" y="3655"/>
                </a:lnTo>
                <a:lnTo>
                  <a:pt x="19978" y="1809"/>
                </a:lnTo>
                <a:lnTo>
                  <a:pt x="9657" y="12185"/>
                </a:lnTo>
                <a:lnTo>
                  <a:pt x="5750" y="8492"/>
                </a:lnTo>
                <a:close/>
                <a:moveTo>
                  <a:pt x="19057" y="19311"/>
                </a:moveTo>
                <a:lnTo>
                  <a:pt x="2322" y="19311"/>
                </a:lnTo>
                <a:lnTo>
                  <a:pt x="2322" y="2511"/>
                </a:lnTo>
                <a:lnTo>
                  <a:pt x="14228" y="2511"/>
                </a:lnTo>
                <a:lnTo>
                  <a:pt x="14228" y="0"/>
                </a:lnTo>
                <a:lnTo>
                  <a:pt x="2322" y="0"/>
                </a:lnTo>
                <a:cubicBezTo>
                  <a:pt x="922" y="0"/>
                  <a:pt x="0" y="1145"/>
                  <a:pt x="0" y="2511"/>
                </a:cubicBezTo>
                <a:lnTo>
                  <a:pt x="0" y="19311"/>
                </a:lnTo>
                <a:cubicBezTo>
                  <a:pt x="0" y="20455"/>
                  <a:pt x="922" y="21600"/>
                  <a:pt x="2322" y="21600"/>
                </a:cubicBezTo>
                <a:lnTo>
                  <a:pt x="19057" y="21600"/>
                </a:lnTo>
                <a:cubicBezTo>
                  <a:pt x="20457" y="21600"/>
                  <a:pt x="21600" y="20455"/>
                  <a:pt x="21600" y="19311"/>
                </a:cubicBezTo>
                <a:lnTo>
                  <a:pt x="21600" y="9637"/>
                </a:lnTo>
                <a:lnTo>
                  <a:pt x="19057" y="9637"/>
                </a:lnTo>
                <a:lnTo>
                  <a:pt x="19057" y="19311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54">
              <a:spcBef>
                <a:spcPts val="0"/>
              </a:spcBef>
              <a:defRPr sz="1800">
                <a:solidFill>
                  <a:srgbClr val="FA600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sz="1800">
              <a:solidFill>
                <a:srgbClr val="E94832"/>
              </a:solidFill>
              <a:latin typeface="+mn-lt"/>
            </a:endParaRPr>
          </a:p>
        </p:txBody>
      </p:sp>
      <p:sp>
        <p:nvSpPr>
          <p:cNvPr id="26" name="Shape 187"/>
          <p:cNvSpPr/>
          <p:nvPr/>
        </p:nvSpPr>
        <p:spPr>
          <a:xfrm>
            <a:off x="529801" y="1662993"/>
            <a:ext cx="277726" cy="277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50" y="8492"/>
                </a:moveTo>
                <a:lnTo>
                  <a:pt x="4165" y="10338"/>
                </a:lnTo>
                <a:lnTo>
                  <a:pt x="9657" y="15618"/>
                </a:lnTo>
                <a:lnTo>
                  <a:pt x="21600" y="3655"/>
                </a:lnTo>
                <a:lnTo>
                  <a:pt x="19978" y="1809"/>
                </a:lnTo>
                <a:lnTo>
                  <a:pt x="9657" y="12185"/>
                </a:lnTo>
                <a:lnTo>
                  <a:pt x="5750" y="8492"/>
                </a:lnTo>
                <a:close/>
                <a:moveTo>
                  <a:pt x="19057" y="19311"/>
                </a:moveTo>
                <a:lnTo>
                  <a:pt x="2322" y="19311"/>
                </a:lnTo>
                <a:lnTo>
                  <a:pt x="2322" y="2511"/>
                </a:lnTo>
                <a:lnTo>
                  <a:pt x="14228" y="2511"/>
                </a:lnTo>
                <a:lnTo>
                  <a:pt x="14228" y="0"/>
                </a:lnTo>
                <a:lnTo>
                  <a:pt x="2322" y="0"/>
                </a:lnTo>
                <a:cubicBezTo>
                  <a:pt x="922" y="0"/>
                  <a:pt x="0" y="1145"/>
                  <a:pt x="0" y="2511"/>
                </a:cubicBezTo>
                <a:lnTo>
                  <a:pt x="0" y="19311"/>
                </a:lnTo>
                <a:cubicBezTo>
                  <a:pt x="0" y="20455"/>
                  <a:pt x="922" y="21600"/>
                  <a:pt x="2322" y="21600"/>
                </a:cubicBezTo>
                <a:lnTo>
                  <a:pt x="19057" y="21600"/>
                </a:lnTo>
                <a:cubicBezTo>
                  <a:pt x="20457" y="21600"/>
                  <a:pt x="21600" y="20455"/>
                  <a:pt x="21600" y="19311"/>
                </a:cubicBezTo>
                <a:lnTo>
                  <a:pt x="21600" y="9637"/>
                </a:lnTo>
                <a:lnTo>
                  <a:pt x="19057" y="9637"/>
                </a:lnTo>
                <a:lnTo>
                  <a:pt x="19057" y="19311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54">
              <a:spcBef>
                <a:spcPts val="0"/>
              </a:spcBef>
              <a:defRPr sz="1800">
                <a:solidFill>
                  <a:srgbClr val="FA600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sz="1800">
              <a:solidFill>
                <a:srgbClr val="E94832"/>
              </a:solidFill>
              <a:latin typeface="+mn-lt"/>
            </a:endParaRPr>
          </a:p>
        </p:txBody>
      </p:sp>
      <p:grpSp>
        <p:nvGrpSpPr>
          <p:cNvPr id="2" name="Agrupar 8"/>
          <p:cNvGrpSpPr/>
          <p:nvPr/>
        </p:nvGrpSpPr>
        <p:grpSpPr>
          <a:xfrm>
            <a:off x="7334191" y="1089120"/>
            <a:ext cx="1612253" cy="1607950"/>
            <a:chOff x="6803859" y="531417"/>
            <a:chExt cx="2018875" cy="2018873"/>
          </a:xfrm>
          <a:solidFill>
            <a:srgbClr val="28159B"/>
          </a:solidFill>
        </p:grpSpPr>
        <p:sp>
          <p:nvSpPr>
            <p:cNvPr id="13" name="Elipse 22"/>
            <p:cNvSpPr>
              <a:spLocks noChangeAspect="1"/>
            </p:cNvSpPr>
            <p:nvPr/>
          </p:nvSpPr>
          <p:spPr>
            <a:xfrm>
              <a:off x="6803859" y="531417"/>
              <a:ext cx="2018875" cy="201887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30"/>
            <p:cNvSpPr/>
            <p:nvPr/>
          </p:nvSpPr>
          <p:spPr>
            <a:xfrm>
              <a:off x="6965586" y="693144"/>
              <a:ext cx="1695422" cy="16954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Shape 192"/>
            <p:cNvSpPr/>
            <p:nvPr/>
          </p:nvSpPr>
          <p:spPr>
            <a:xfrm>
              <a:off x="6900898" y="1129111"/>
              <a:ext cx="1842694" cy="82438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0"/>
                </a:spcBef>
                <a:defRPr sz="8000" cap="all">
                  <a:solidFill>
                    <a:srgbClr val="FFC60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lang="es-ES_tradnl" sz="2400" b="1" dirty="0">
                  <a:solidFill>
                    <a:schemeClr val="bg1"/>
                  </a:solidFill>
                  <a:latin typeface="Arial"/>
                  <a:cs typeface="Arial"/>
                </a:rPr>
                <a:t>10,7 MM€</a:t>
              </a:r>
            </a:p>
            <a:p>
              <a:pPr algn="ctr"/>
              <a:r>
                <a:rPr lang="es-ES_tradnl" sz="1200" b="1" cap="none" dirty="0">
                  <a:solidFill>
                    <a:schemeClr val="bg1"/>
                  </a:solidFill>
                  <a:latin typeface="Arial"/>
                  <a:cs typeface="Arial"/>
                </a:rPr>
                <a:t>Desde 2002</a:t>
              </a:r>
            </a:p>
          </p:txBody>
        </p:sp>
      </p:grpSp>
      <p:sp>
        <p:nvSpPr>
          <p:cNvPr id="17" name="Título 1">
            <a:extLst>
              <a:ext uri="{FF2B5EF4-FFF2-40B4-BE49-F238E27FC236}">
                <a16:creationId xmlns:a16="http://schemas.microsoft.com/office/drawing/2014/main" id="{79959AE1-C7CA-4158-BFC3-BB6DA8FBB8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Mejora de Áreas empresariales consolidadas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8" name="Shape 187"/>
          <p:cNvSpPr/>
          <p:nvPr/>
        </p:nvSpPr>
        <p:spPr>
          <a:xfrm>
            <a:off x="529801" y="952315"/>
            <a:ext cx="277726" cy="277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50" y="8492"/>
                </a:moveTo>
                <a:lnTo>
                  <a:pt x="4165" y="10338"/>
                </a:lnTo>
                <a:lnTo>
                  <a:pt x="9657" y="15618"/>
                </a:lnTo>
                <a:lnTo>
                  <a:pt x="21600" y="3655"/>
                </a:lnTo>
                <a:lnTo>
                  <a:pt x="19978" y="1809"/>
                </a:lnTo>
                <a:lnTo>
                  <a:pt x="9657" y="12185"/>
                </a:lnTo>
                <a:lnTo>
                  <a:pt x="5750" y="8492"/>
                </a:lnTo>
                <a:close/>
                <a:moveTo>
                  <a:pt x="19057" y="19311"/>
                </a:moveTo>
                <a:lnTo>
                  <a:pt x="2322" y="19311"/>
                </a:lnTo>
                <a:lnTo>
                  <a:pt x="2322" y="2511"/>
                </a:lnTo>
                <a:lnTo>
                  <a:pt x="14228" y="2511"/>
                </a:lnTo>
                <a:lnTo>
                  <a:pt x="14228" y="0"/>
                </a:lnTo>
                <a:lnTo>
                  <a:pt x="2322" y="0"/>
                </a:lnTo>
                <a:cubicBezTo>
                  <a:pt x="922" y="0"/>
                  <a:pt x="0" y="1145"/>
                  <a:pt x="0" y="2511"/>
                </a:cubicBezTo>
                <a:lnTo>
                  <a:pt x="0" y="19311"/>
                </a:lnTo>
                <a:cubicBezTo>
                  <a:pt x="0" y="20455"/>
                  <a:pt x="922" y="21600"/>
                  <a:pt x="2322" y="21600"/>
                </a:cubicBezTo>
                <a:lnTo>
                  <a:pt x="19057" y="21600"/>
                </a:lnTo>
                <a:cubicBezTo>
                  <a:pt x="20457" y="21600"/>
                  <a:pt x="21600" y="20455"/>
                  <a:pt x="21600" y="19311"/>
                </a:cubicBezTo>
                <a:lnTo>
                  <a:pt x="21600" y="9637"/>
                </a:lnTo>
                <a:lnTo>
                  <a:pt x="19057" y="9637"/>
                </a:lnTo>
                <a:lnTo>
                  <a:pt x="19057" y="19311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defTabSz="914354">
              <a:spcBef>
                <a:spcPts val="0"/>
              </a:spcBef>
              <a:defRPr sz="1800">
                <a:solidFill>
                  <a:srgbClr val="FA600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 sz="1800">
              <a:solidFill>
                <a:srgbClr val="E94832"/>
              </a:solidFill>
              <a:latin typeface="+mn-lt"/>
            </a:endParaRPr>
          </a:p>
        </p:txBody>
      </p:sp>
      <p:pic>
        <p:nvPicPr>
          <p:cNvPr id="16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30847AF4-648E-CC4A-C6A0-2CC87AA90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47497"/>
              </p:ext>
            </p:extLst>
          </p:nvPr>
        </p:nvGraphicFramePr>
        <p:xfrm>
          <a:off x="859187" y="1852263"/>
          <a:ext cx="6937025" cy="445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874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2991556" y="-80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2331C7D-9BC3-47F3-B765-6D0A2C3D08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Actuaciones financiadas en convocatorias de mejora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80485" y="2516356"/>
            <a:ext cx="248282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/>
              <a:t> Paneles directorio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Directorios virtuales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Señalización de calles</a:t>
            </a:r>
            <a:endParaRPr lang="es-ES" dirty="0"/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Páginas web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Planos guía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80485" y="1184599"/>
            <a:ext cx="6844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/>
              <a:t>Relacionadas con la información y localización de empresas</a:t>
            </a:r>
          </a:p>
        </p:txBody>
      </p:sp>
      <p:grpSp>
        <p:nvGrpSpPr>
          <p:cNvPr id="2" name="Agrupar 8"/>
          <p:cNvGrpSpPr/>
          <p:nvPr/>
        </p:nvGrpSpPr>
        <p:grpSpPr>
          <a:xfrm>
            <a:off x="7384940" y="1037214"/>
            <a:ext cx="1612253" cy="1607950"/>
            <a:chOff x="6803859" y="531417"/>
            <a:chExt cx="2018875" cy="2018873"/>
          </a:xfrm>
          <a:solidFill>
            <a:srgbClr val="28159B"/>
          </a:solidFill>
        </p:grpSpPr>
        <p:sp>
          <p:nvSpPr>
            <p:cNvPr id="12" name="Elipse 22"/>
            <p:cNvSpPr>
              <a:spLocks noChangeAspect="1"/>
            </p:cNvSpPr>
            <p:nvPr/>
          </p:nvSpPr>
          <p:spPr>
            <a:xfrm>
              <a:off x="6803859" y="531417"/>
              <a:ext cx="2018875" cy="201887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Elipse 30"/>
            <p:cNvSpPr/>
            <p:nvPr/>
          </p:nvSpPr>
          <p:spPr>
            <a:xfrm>
              <a:off x="6965586" y="693144"/>
              <a:ext cx="1695422" cy="16954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Shape 192"/>
            <p:cNvSpPr/>
            <p:nvPr/>
          </p:nvSpPr>
          <p:spPr>
            <a:xfrm>
              <a:off x="7165141" y="1129111"/>
              <a:ext cx="1314214" cy="82438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0"/>
                </a:spcBef>
                <a:defRPr sz="8000" cap="all">
                  <a:solidFill>
                    <a:srgbClr val="FFC60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lang="es-ES_tradnl" sz="2400" b="1" dirty="0">
                  <a:solidFill>
                    <a:schemeClr val="bg1"/>
                  </a:solidFill>
                  <a:latin typeface="Arial"/>
                  <a:cs typeface="Arial"/>
                </a:rPr>
                <a:t>18% </a:t>
              </a:r>
            </a:p>
            <a:p>
              <a:pPr algn="ctr"/>
              <a:r>
                <a:rPr lang="es-ES_tradnl" sz="1200" b="1" cap="none" dirty="0">
                  <a:solidFill>
                    <a:schemeClr val="bg1"/>
                  </a:solidFill>
                  <a:latin typeface="Arial"/>
                  <a:cs typeface="Arial"/>
                </a:rPr>
                <a:t>119 acciones</a:t>
              </a:r>
            </a:p>
          </p:txBody>
        </p:sp>
      </p:grpSp>
      <p:pic>
        <p:nvPicPr>
          <p:cNvPr id="18" name="17 Imagen" descr="0B5CCB4D-B02D-49FB-B1C5-1B639C98C57D.jpeg"/>
          <p:cNvPicPr>
            <a:picLocks noChangeAspect="1"/>
          </p:cNvPicPr>
          <p:nvPr/>
        </p:nvPicPr>
        <p:blipFill>
          <a:blip r:embed="rId2" cstate="print"/>
          <a:srcRect l="5376" r="8067"/>
          <a:stretch>
            <a:fillRect/>
          </a:stretch>
        </p:blipFill>
        <p:spPr>
          <a:xfrm>
            <a:off x="2976728" y="2636912"/>
            <a:ext cx="4570737" cy="3960440"/>
          </a:xfrm>
          <a:prstGeom prst="rect">
            <a:avLst/>
          </a:prstGeom>
        </p:spPr>
      </p:pic>
      <p:pic>
        <p:nvPicPr>
          <p:cNvPr id="11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300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45440" y="1841189"/>
            <a:ext cx="369316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" dirty="0"/>
              <a:t>Eficiencia energética en alumbrado público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Redes de saneamiento y depuración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</a:t>
            </a:r>
            <a:r>
              <a:rPr lang="es-ES_tradnl" dirty="0" err="1"/>
              <a:t>Minipuntos</a:t>
            </a:r>
            <a:r>
              <a:rPr lang="es-ES_tradnl" dirty="0"/>
              <a:t> limpios, contenedores recogida separada y RSU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Recarga coche eléctrico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Planes medioambientales</a:t>
            </a:r>
            <a:endParaRPr lang="es-ES" dirty="0"/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Guías sobre medio ambiente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Sistemas de recogida coordinada de residuos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-2991556" y="-80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2331C7D-9BC3-47F3-B765-6D0A2C3D08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Actuaciones financiadas en convocatorias de mejora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0485" y="1184599"/>
            <a:ext cx="6844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/>
              <a:t>Relacionadas con el medio ambiente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677" t="6976" r="58444" b="25070"/>
          <a:stretch>
            <a:fillRect/>
          </a:stretch>
        </p:blipFill>
        <p:spPr bwMode="auto">
          <a:xfrm>
            <a:off x="4355976" y="1700808"/>
            <a:ext cx="2847451" cy="46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r 8"/>
          <p:cNvGrpSpPr/>
          <p:nvPr/>
        </p:nvGrpSpPr>
        <p:grpSpPr>
          <a:xfrm>
            <a:off x="7384940" y="708560"/>
            <a:ext cx="1612253" cy="1607950"/>
            <a:chOff x="6803859" y="531417"/>
            <a:chExt cx="2018875" cy="2018873"/>
          </a:xfrm>
          <a:solidFill>
            <a:srgbClr val="28159B"/>
          </a:solidFill>
        </p:grpSpPr>
        <p:sp>
          <p:nvSpPr>
            <p:cNvPr id="12" name="Elipse 22"/>
            <p:cNvSpPr>
              <a:spLocks noChangeAspect="1"/>
            </p:cNvSpPr>
            <p:nvPr/>
          </p:nvSpPr>
          <p:spPr>
            <a:xfrm>
              <a:off x="6803859" y="531417"/>
              <a:ext cx="2018875" cy="201887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Elipse 30"/>
            <p:cNvSpPr/>
            <p:nvPr/>
          </p:nvSpPr>
          <p:spPr>
            <a:xfrm>
              <a:off x="6965586" y="693144"/>
              <a:ext cx="1695422" cy="16954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Shape 192"/>
            <p:cNvSpPr/>
            <p:nvPr/>
          </p:nvSpPr>
          <p:spPr>
            <a:xfrm>
              <a:off x="7159840" y="1129111"/>
              <a:ext cx="1324813" cy="82438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0"/>
                </a:spcBef>
                <a:defRPr sz="8000" cap="all">
                  <a:solidFill>
                    <a:srgbClr val="FFC60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lang="es-ES_tradnl" sz="2400" b="1" dirty="0">
                  <a:solidFill>
                    <a:schemeClr val="bg1"/>
                  </a:solidFill>
                  <a:latin typeface="Arial"/>
                  <a:cs typeface="Arial"/>
                </a:rPr>
                <a:t>18% </a:t>
              </a:r>
            </a:p>
            <a:p>
              <a:pPr algn="ctr"/>
              <a:r>
                <a:rPr lang="es-ES_tradnl" sz="1200" b="1" cap="none" dirty="0">
                  <a:solidFill>
                    <a:schemeClr val="bg1"/>
                  </a:solidFill>
                  <a:latin typeface="Arial"/>
                  <a:cs typeface="Arial"/>
                </a:rPr>
                <a:t>122 acciones</a:t>
              </a:r>
            </a:p>
          </p:txBody>
        </p:sp>
      </p:grpSp>
      <p:pic>
        <p:nvPicPr>
          <p:cNvPr id="11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30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4191000" y="1988288"/>
            <a:ext cx="319394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Planes integrales de seguridad (</a:t>
            </a:r>
            <a:r>
              <a:rPr lang="es-ES" dirty="0"/>
              <a:t>seguridad vial, vigilancia, emergencias y sistema contra incendios)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Información para servicios de emergencias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45440" y="1841189"/>
            <a:ext cx="369316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Sistemas de video-vigilancia</a:t>
            </a:r>
            <a:endParaRPr lang="es-ES" dirty="0"/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Cierres perimetrales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Cabinas para control de accesos</a:t>
            </a:r>
            <a:endParaRPr lang="es-ES" dirty="0"/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Barreras automatizadas, con lector de matrículas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Sistemas contra incendios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-2991556" y="-80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2331C7D-9BC3-47F3-B765-6D0A2C3D08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Actuaciones financiadas en convocatorias de mejora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0485" y="1184599"/>
            <a:ext cx="6844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/>
              <a:t>Relacionadas con vigilancia, seguridad y emergencias</a:t>
            </a:r>
          </a:p>
        </p:txBody>
      </p:sp>
      <p:grpSp>
        <p:nvGrpSpPr>
          <p:cNvPr id="2" name="Agrupar 8"/>
          <p:cNvGrpSpPr/>
          <p:nvPr/>
        </p:nvGrpSpPr>
        <p:grpSpPr>
          <a:xfrm>
            <a:off x="7384940" y="708560"/>
            <a:ext cx="1612253" cy="1607950"/>
            <a:chOff x="6803859" y="531417"/>
            <a:chExt cx="2018875" cy="2018873"/>
          </a:xfrm>
          <a:solidFill>
            <a:srgbClr val="28159B"/>
          </a:solidFill>
        </p:grpSpPr>
        <p:sp>
          <p:nvSpPr>
            <p:cNvPr id="12" name="Elipse 22"/>
            <p:cNvSpPr>
              <a:spLocks noChangeAspect="1"/>
            </p:cNvSpPr>
            <p:nvPr/>
          </p:nvSpPr>
          <p:spPr>
            <a:xfrm>
              <a:off x="6803859" y="531417"/>
              <a:ext cx="2018875" cy="201887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Elipse 30"/>
            <p:cNvSpPr/>
            <p:nvPr/>
          </p:nvSpPr>
          <p:spPr>
            <a:xfrm>
              <a:off x="6965586" y="693144"/>
              <a:ext cx="1695422" cy="16954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Shape 192"/>
            <p:cNvSpPr/>
            <p:nvPr/>
          </p:nvSpPr>
          <p:spPr>
            <a:xfrm>
              <a:off x="7159842" y="1129111"/>
              <a:ext cx="1324813" cy="82438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0"/>
                </a:spcBef>
                <a:defRPr sz="8000" cap="all">
                  <a:solidFill>
                    <a:srgbClr val="FFC60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lang="es-ES_tradnl" sz="2400" b="1" dirty="0">
                  <a:solidFill>
                    <a:schemeClr val="bg1"/>
                  </a:solidFill>
                  <a:latin typeface="Arial"/>
                  <a:cs typeface="Arial"/>
                </a:rPr>
                <a:t>23% </a:t>
              </a:r>
            </a:p>
            <a:p>
              <a:pPr algn="ctr"/>
              <a:r>
                <a:rPr lang="es-ES_tradnl" sz="1200" b="1" cap="none" dirty="0">
                  <a:solidFill>
                    <a:schemeClr val="bg1"/>
                  </a:solidFill>
                  <a:latin typeface="Arial"/>
                  <a:cs typeface="Arial"/>
                </a:rPr>
                <a:t>154 acciones</a:t>
              </a:r>
            </a:p>
          </p:txBody>
        </p:sp>
      </p:grpSp>
      <p:pic>
        <p:nvPicPr>
          <p:cNvPr id="17" name="16 Imagen" descr="DSC02835.JPG"/>
          <p:cNvPicPr>
            <a:picLocks noChangeAspect="1"/>
          </p:cNvPicPr>
          <p:nvPr/>
        </p:nvPicPr>
        <p:blipFill>
          <a:blip r:embed="rId2" cstate="print"/>
          <a:srcRect t="28123" r="126" b="23282"/>
          <a:stretch>
            <a:fillRect/>
          </a:stretch>
        </p:blipFill>
        <p:spPr>
          <a:xfrm>
            <a:off x="11527" y="4353649"/>
            <a:ext cx="9132473" cy="2504351"/>
          </a:xfrm>
          <a:prstGeom prst="rect">
            <a:avLst/>
          </a:prstGeom>
        </p:spPr>
      </p:pic>
      <p:pic>
        <p:nvPicPr>
          <p:cNvPr id="18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30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78790" y="1841189"/>
            <a:ext cx="416941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Aparcamientos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Señalización horizontal y vertical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Bandas reductoras de velocidad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Bolardos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Acondicionamiento de viales y aceras, rebajes en glorietas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Accesos peatonales y para bicicletas 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Eliminación barreras arquitectónicas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Estudios de movilidad , accesibilidad y seguridad vial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-2991556" y="-80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2331C7D-9BC3-47F3-B765-6D0A2C3D08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Actuaciones financiadas en convocatorias de mejora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0485" y="1184599"/>
            <a:ext cx="6844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/>
              <a:t>Relacionadas con la movilidad y la seguridad vial</a:t>
            </a:r>
          </a:p>
        </p:txBody>
      </p:sp>
      <p:pic>
        <p:nvPicPr>
          <p:cNvPr id="18" name="17 Imagen" descr="DSCN5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896" y="2378202"/>
            <a:ext cx="4184830" cy="2778989"/>
          </a:xfrm>
          <a:prstGeom prst="rect">
            <a:avLst/>
          </a:prstGeom>
        </p:spPr>
      </p:pic>
      <p:grpSp>
        <p:nvGrpSpPr>
          <p:cNvPr id="2" name="Agrupar 8"/>
          <p:cNvGrpSpPr/>
          <p:nvPr/>
        </p:nvGrpSpPr>
        <p:grpSpPr>
          <a:xfrm>
            <a:off x="7384940" y="708560"/>
            <a:ext cx="1612253" cy="1607950"/>
            <a:chOff x="6803859" y="531417"/>
            <a:chExt cx="2018875" cy="2018873"/>
          </a:xfrm>
          <a:solidFill>
            <a:srgbClr val="28159B"/>
          </a:solidFill>
        </p:grpSpPr>
        <p:sp>
          <p:nvSpPr>
            <p:cNvPr id="12" name="Elipse 22"/>
            <p:cNvSpPr>
              <a:spLocks noChangeAspect="1"/>
            </p:cNvSpPr>
            <p:nvPr/>
          </p:nvSpPr>
          <p:spPr>
            <a:xfrm>
              <a:off x="6803859" y="531417"/>
              <a:ext cx="2018875" cy="201887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Elipse 30"/>
            <p:cNvSpPr/>
            <p:nvPr/>
          </p:nvSpPr>
          <p:spPr>
            <a:xfrm>
              <a:off x="6965586" y="693144"/>
              <a:ext cx="1695422" cy="16954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Shape 192"/>
            <p:cNvSpPr/>
            <p:nvPr/>
          </p:nvSpPr>
          <p:spPr>
            <a:xfrm>
              <a:off x="7159842" y="1129111"/>
              <a:ext cx="1324813" cy="82438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0"/>
                </a:spcBef>
                <a:defRPr sz="8000" cap="all">
                  <a:solidFill>
                    <a:srgbClr val="FFC60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lang="es-ES_tradnl" sz="2400" b="1" dirty="0">
                  <a:solidFill>
                    <a:schemeClr val="bg1"/>
                  </a:solidFill>
                  <a:latin typeface="Arial"/>
                  <a:cs typeface="Arial"/>
                </a:rPr>
                <a:t>19% </a:t>
              </a:r>
            </a:p>
            <a:p>
              <a:pPr algn="ctr"/>
              <a:r>
                <a:rPr lang="es-ES_tradnl" sz="1200" b="1" cap="none" dirty="0">
                  <a:solidFill>
                    <a:schemeClr val="bg1"/>
                  </a:solidFill>
                  <a:latin typeface="Arial"/>
                  <a:cs typeface="Arial"/>
                </a:rPr>
                <a:t>130 acciones</a:t>
              </a:r>
            </a:p>
          </p:txBody>
        </p:sp>
      </p:grpSp>
      <p:pic>
        <p:nvPicPr>
          <p:cNvPr id="11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30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7D22E-4B31-40A8-A9C3-C9303F3C689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MARCO NORMATIVO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686B5-7123-476A-A4EB-85A9C3A9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s-E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de 10 de mayo de 2017, de la Consejería de Empleo, Industria y Turismo, por la que se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aprueban las bases reguladoras de la concesión de subvenciones para el desarrollo y mejora de los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espacios industriales del Principado de Asturias. (BOPA 16/05/2017)</a:t>
            </a:r>
            <a:endParaRPr lang="es-E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s-E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de 30 de junio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2020 de la Consejería de Industria, Empleo y Promoción Económica de primera modificación de la</a:t>
            </a:r>
            <a:r>
              <a:rPr lang="es-ES" sz="16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Resolución de 10 de mayo de 2017, de la Consejería de Empleo, Industria y Turismo. (BOPA 15/07/2020)</a:t>
            </a:r>
          </a:p>
          <a:p>
            <a:pPr>
              <a:spcBef>
                <a:spcPts val="1200"/>
              </a:spcBef>
            </a:pPr>
            <a:r>
              <a:rPr lang="es-ES" sz="16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Resolución de 21 de marzo de 2023, de la Consejería de Industria, Empleo y Promoción Económica, por la que se aprueba la segunda modificación de la Resolución de 10 de mayo de 2017, de la Consejería de Empleo, Industria y Turismo (BOPA 31/03/2023)</a:t>
            </a:r>
          </a:p>
          <a:p>
            <a:pPr>
              <a:spcBef>
                <a:spcPts val="1200"/>
              </a:spcBef>
            </a:pPr>
            <a:r>
              <a:rPr lang="es-ES" sz="1600" b="1" dirty="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Resolución de 5 de abril de 2023, del Instituto de Desarrollo Económico del Principado de Asturias, por la que se aprueba la convocatoria para la concesión de subvenciones para el desarrollo y mejora de los espacios industriales del Principado de Asturias, ejercicio 2022. (BOPA 17/04/2023)</a:t>
            </a:r>
          </a:p>
          <a:p>
            <a:endParaRPr lang="es-ES" dirty="0"/>
          </a:p>
        </p:txBody>
      </p:sp>
      <p:pic>
        <p:nvPicPr>
          <p:cNvPr id="4" name="Imagen 2" descr="Minimo_Azul sobre blanco">
            <a:extLst>
              <a:ext uri="{FF2B5EF4-FFF2-40B4-BE49-F238E27FC236}">
                <a16:creationId xmlns:a16="http://schemas.microsoft.com/office/drawing/2014/main" id="{FBE03407-BBE6-4384-957B-3D2D58A7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20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-2991556" y="-80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2331C7D-9BC3-47F3-B765-6D0A2C3D08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Actuaciones financiadas en convocatorias de mejora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313003" y="1584709"/>
            <a:ext cx="3693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Acondicionamiento de zonas verdes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Mobiliario urbano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Consolidación de taludes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Mejora de redes de suministro (agua, electricidad, alumbrado…)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69936" y="1184599"/>
            <a:ext cx="6844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/>
              <a:t>Obras de acondicionamiento en general</a:t>
            </a:r>
          </a:p>
        </p:txBody>
      </p:sp>
      <p:grpSp>
        <p:nvGrpSpPr>
          <p:cNvPr id="2" name="Agrupar 8"/>
          <p:cNvGrpSpPr/>
          <p:nvPr/>
        </p:nvGrpSpPr>
        <p:grpSpPr>
          <a:xfrm>
            <a:off x="7384940" y="708560"/>
            <a:ext cx="1612253" cy="1607950"/>
            <a:chOff x="6803859" y="531417"/>
            <a:chExt cx="2018875" cy="2018873"/>
          </a:xfrm>
          <a:solidFill>
            <a:srgbClr val="28159B"/>
          </a:solidFill>
        </p:grpSpPr>
        <p:sp>
          <p:nvSpPr>
            <p:cNvPr id="12" name="Elipse 22"/>
            <p:cNvSpPr>
              <a:spLocks noChangeAspect="1"/>
            </p:cNvSpPr>
            <p:nvPr/>
          </p:nvSpPr>
          <p:spPr>
            <a:xfrm>
              <a:off x="6803859" y="531417"/>
              <a:ext cx="2018875" cy="201887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Elipse 30"/>
            <p:cNvSpPr/>
            <p:nvPr/>
          </p:nvSpPr>
          <p:spPr>
            <a:xfrm>
              <a:off x="6965586" y="693144"/>
              <a:ext cx="1695422" cy="16954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Shape 192"/>
            <p:cNvSpPr/>
            <p:nvPr/>
          </p:nvSpPr>
          <p:spPr>
            <a:xfrm>
              <a:off x="7213034" y="1129111"/>
              <a:ext cx="1218427" cy="82438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0"/>
                </a:spcBef>
                <a:defRPr sz="8000" cap="all">
                  <a:solidFill>
                    <a:srgbClr val="FFC60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lang="es-ES_tradnl" sz="2400" b="1" dirty="0">
                  <a:solidFill>
                    <a:schemeClr val="bg1"/>
                  </a:solidFill>
                  <a:latin typeface="Arial"/>
                  <a:cs typeface="Arial"/>
                </a:rPr>
                <a:t>7% </a:t>
              </a:r>
            </a:p>
            <a:p>
              <a:pPr algn="ctr"/>
              <a:r>
                <a:rPr lang="es-ES_tradnl" sz="1200" b="1" cap="none" dirty="0">
                  <a:solidFill>
                    <a:schemeClr val="bg1"/>
                  </a:solidFill>
                  <a:latin typeface="Arial"/>
                  <a:cs typeface="Arial"/>
                </a:rPr>
                <a:t>47 acciones</a:t>
              </a:r>
            </a:p>
          </p:txBody>
        </p:sp>
      </p:grpSp>
      <p:pic>
        <p:nvPicPr>
          <p:cNvPr id="18" name="17 Imagen" descr="33BACCF5-FD0C-4F94-9A5E-5BC148BEE008.jpeg"/>
          <p:cNvPicPr>
            <a:picLocks noChangeAspect="1"/>
          </p:cNvPicPr>
          <p:nvPr/>
        </p:nvPicPr>
        <p:blipFill>
          <a:blip r:embed="rId2" cstate="print"/>
          <a:srcRect t="16937" b="33643"/>
          <a:stretch>
            <a:fillRect/>
          </a:stretch>
        </p:blipFill>
        <p:spPr>
          <a:xfrm>
            <a:off x="-1" y="3468772"/>
            <a:ext cx="9144001" cy="3389227"/>
          </a:xfrm>
          <a:prstGeom prst="rect">
            <a:avLst/>
          </a:prstGeom>
        </p:spPr>
      </p:pic>
      <p:pic>
        <p:nvPicPr>
          <p:cNvPr id="11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30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45440" y="1841189"/>
            <a:ext cx="41122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Creación de asociaciones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Creación de entidades de conservación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Sede de la asociación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Centros de servicios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Estudio integral de necesidades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Estudios de prestación de servicios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Planes de dinamización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Certificaciones de calidad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r>
              <a:rPr lang="es-ES_tradnl" dirty="0"/>
              <a:t> Asesoría jurídica para recepción del polígono</a:t>
            </a:r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es-ES_tradnl" dirty="0"/>
          </a:p>
          <a:p>
            <a:pPr lvl="0">
              <a:spcBef>
                <a:spcPts val="600"/>
              </a:spcBef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-2991556" y="-804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2331C7D-9BC3-47F3-B765-6D0A2C3D08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s-ES" sz="2000" b="1" dirty="0">
                <a:solidFill>
                  <a:schemeClr val="bg1"/>
                </a:solidFill>
                <a:latin typeface="Arial"/>
                <a:cs typeface="Arial"/>
              </a:rPr>
              <a:t>Actuaciones financiadas en convocatorias de mejora</a:t>
            </a:r>
            <a:endParaRPr lang="es-ES" sz="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s-ES" sz="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80485" y="1184599"/>
            <a:ext cx="68441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/>
              <a:t>Relacionadas con la gobernanza y órganos de gestión</a:t>
            </a:r>
          </a:p>
        </p:txBody>
      </p:sp>
      <p:grpSp>
        <p:nvGrpSpPr>
          <p:cNvPr id="2" name="Agrupar 8"/>
          <p:cNvGrpSpPr/>
          <p:nvPr/>
        </p:nvGrpSpPr>
        <p:grpSpPr>
          <a:xfrm>
            <a:off x="7384940" y="708560"/>
            <a:ext cx="1612253" cy="1607950"/>
            <a:chOff x="6803859" y="531417"/>
            <a:chExt cx="2018875" cy="2018873"/>
          </a:xfrm>
          <a:solidFill>
            <a:srgbClr val="28159B"/>
          </a:solidFill>
        </p:grpSpPr>
        <p:sp>
          <p:nvSpPr>
            <p:cNvPr id="12" name="Elipse 22"/>
            <p:cNvSpPr>
              <a:spLocks noChangeAspect="1"/>
            </p:cNvSpPr>
            <p:nvPr/>
          </p:nvSpPr>
          <p:spPr>
            <a:xfrm>
              <a:off x="6803859" y="531417"/>
              <a:ext cx="2018875" cy="201887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Elipse 30"/>
            <p:cNvSpPr/>
            <p:nvPr/>
          </p:nvSpPr>
          <p:spPr>
            <a:xfrm>
              <a:off x="6965586" y="693144"/>
              <a:ext cx="1695422" cy="16954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Shape 192"/>
            <p:cNvSpPr/>
            <p:nvPr/>
          </p:nvSpPr>
          <p:spPr>
            <a:xfrm>
              <a:off x="7213034" y="1129111"/>
              <a:ext cx="1218427" cy="82438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spcBef>
                  <a:spcPts val="0"/>
                </a:spcBef>
                <a:defRPr sz="8000" cap="all">
                  <a:solidFill>
                    <a:srgbClr val="FFC601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pPr algn="ctr"/>
              <a:r>
                <a:rPr lang="es-ES_tradnl" sz="2400" b="1" dirty="0">
                  <a:solidFill>
                    <a:schemeClr val="bg1"/>
                  </a:solidFill>
                  <a:latin typeface="Arial"/>
                  <a:cs typeface="Arial"/>
                </a:rPr>
                <a:t>8% </a:t>
              </a:r>
            </a:p>
            <a:p>
              <a:pPr algn="ctr"/>
              <a:r>
                <a:rPr lang="es-ES_tradnl" sz="1200" b="1" cap="none" dirty="0">
                  <a:solidFill>
                    <a:schemeClr val="bg1"/>
                  </a:solidFill>
                  <a:latin typeface="Arial"/>
                  <a:cs typeface="Arial"/>
                </a:rPr>
                <a:t>54 acciones</a:t>
              </a:r>
            </a:p>
          </p:txBody>
        </p:sp>
      </p:grpSp>
      <p:pic>
        <p:nvPicPr>
          <p:cNvPr id="17" name="16 Imagen" descr="DSC01251.JPG"/>
          <p:cNvPicPr>
            <a:picLocks noChangeAspect="1"/>
          </p:cNvPicPr>
          <p:nvPr/>
        </p:nvPicPr>
        <p:blipFill>
          <a:blip r:embed="rId2" cstate="print"/>
          <a:srcRect l="6108" t="8019" r="9871" b="18396"/>
          <a:stretch>
            <a:fillRect/>
          </a:stretch>
        </p:blipFill>
        <p:spPr>
          <a:xfrm>
            <a:off x="4104206" y="2708920"/>
            <a:ext cx="4713986" cy="3096344"/>
          </a:xfrm>
          <a:prstGeom prst="rect">
            <a:avLst/>
          </a:prstGeom>
        </p:spPr>
      </p:pic>
      <p:pic>
        <p:nvPicPr>
          <p:cNvPr id="11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300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 rot="5400000">
            <a:off x="1143000" y="-1143000"/>
            <a:ext cx="6858001" cy="9144001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525" tIns="47262" rIns="94525" bIns="47262" rtlCol="0" anchor="ctr"/>
          <a:lstStyle/>
          <a:p>
            <a:pPr algn="ctr"/>
            <a:endParaRPr lang="en-US" sz="1400" dirty="0">
              <a:latin typeface="Lato Light"/>
            </a:endParaRPr>
          </a:p>
        </p:txBody>
      </p:sp>
      <p:sp>
        <p:nvSpPr>
          <p:cNvPr id="23" name="AutoShape 5"/>
          <p:cNvSpPr>
            <a:spLocks/>
          </p:cNvSpPr>
          <p:nvPr/>
        </p:nvSpPr>
        <p:spPr bwMode="auto">
          <a:xfrm>
            <a:off x="633780" y="3068960"/>
            <a:ext cx="7871313" cy="20882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698" tIns="19698" rIns="19698" bIns="19698" anchor="ctr"/>
          <a:lstStyle/>
          <a:p>
            <a:pPr algn="ctr">
              <a:defRPr/>
            </a:pP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Lato Regular"/>
                <a:cs typeface="Lato Regular"/>
              </a:rPr>
              <a:t>MUCHAS GRACIAS POR SU ATENCIÓN</a:t>
            </a:r>
          </a:p>
        </p:txBody>
      </p:sp>
      <p:sp>
        <p:nvSpPr>
          <p:cNvPr id="16" name="AutoShape 119"/>
          <p:cNvSpPr>
            <a:spLocks/>
          </p:cNvSpPr>
          <p:nvPr/>
        </p:nvSpPr>
        <p:spPr bwMode="auto">
          <a:xfrm>
            <a:off x="3707904" y="1268760"/>
            <a:ext cx="1730530" cy="1867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lIns="39395" tIns="39395" rIns="39395" bIns="39395" anchor="ctr"/>
          <a:lstStyle/>
          <a:p>
            <a:pPr defTabSz="354524">
              <a:defRPr/>
            </a:pPr>
            <a:endParaRPr lang="es-ES" sz="2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7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5660994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PROGRAMAS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effectLst>
            <a:innerShdw blurRad="2413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s-ES" sz="4400" dirty="0"/>
              <a:t>Programa 1: Nuevas áreas industriales</a:t>
            </a:r>
          </a:p>
          <a:p>
            <a:r>
              <a:rPr lang="es-ES" sz="4400" dirty="0"/>
              <a:t>Programa 2: Áreas Industriales consolidadas</a:t>
            </a:r>
          </a:p>
          <a:p>
            <a:r>
              <a:rPr lang="es-ES" sz="4400" dirty="0"/>
              <a:t>Programa 3: Techo industrial</a:t>
            </a:r>
          </a:p>
        </p:txBody>
      </p:sp>
      <p:pic>
        <p:nvPicPr>
          <p:cNvPr id="4" name="Imagen 2" descr="Minimo_Azul sobre bl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Programa 1: Nuevas áreas industriales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Incluye la redacción de estudios y proyectos, la compra de terrenos y la realización de obras.</a:t>
            </a:r>
          </a:p>
          <a:p>
            <a:r>
              <a:rPr lang="es-ES" dirty="0"/>
              <a:t>En lo referido a la compra de terrenos y realización de obras de urbanización de nuevos espacios industriales subvencionables, solo podrán optar a estas ayudas los municipios con población inferior a 20.000 habitantes.</a:t>
            </a:r>
          </a:p>
          <a:p>
            <a:r>
              <a:rPr lang="es-ES" dirty="0"/>
              <a:t>Las obras de urbanización subvencionables quedan limitadas a un máximo de 4 hectáreas brutas.</a:t>
            </a:r>
          </a:p>
        </p:txBody>
      </p:sp>
      <p:pic>
        <p:nvPicPr>
          <p:cNvPr id="4" name="Imagen 2" descr="Minimo_Azul sobre bl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/>
                </a:solidFill>
              </a:rPr>
              <a:t>Programa 2: Áreas empresariales consolidadas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Incluye la ejecución de acciones para la puesta en marcha de nuevos servicios, equipamientos, infraestructuras, zonas comunes y sistemas de gestión, así como mejoras sustanciales en esos ámbitos. También serian subvencionables los estudios dentro de determinadas condiciones.</a:t>
            </a:r>
          </a:p>
          <a:p>
            <a:r>
              <a:rPr lang="es-ES" dirty="0"/>
              <a:t>Área empresarial consolidada:</a:t>
            </a:r>
          </a:p>
          <a:p>
            <a:pPr lvl="1"/>
            <a:r>
              <a:rPr lang="es-ES" dirty="0"/>
              <a:t>Haber sido urbanizado y </a:t>
            </a:r>
            <a:r>
              <a:rPr lang="es-ES" dirty="0" err="1"/>
              <a:t>recepcionado</a:t>
            </a:r>
            <a:r>
              <a:rPr lang="es-ES" dirty="0"/>
              <a:t> hace más de 5 años por la administración correspondiente, o bien</a:t>
            </a:r>
          </a:p>
          <a:p>
            <a:pPr lvl="1"/>
            <a:r>
              <a:rPr lang="es-ES" dirty="0"/>
              <a:t>Tener al menos el 50% de ocupación</a:t>
            </a:r>
          </a:p>
        </p:txBody>
      </p:sp>
      <p:pic>
        <p:nvPicPr>
          <p:cNvPr id="4" name="Imagen 2" descr="Minimo_Azul sobre bl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Programa 3: Techo industrial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/>
              <a:t>Incluye tanto actuaciones de mejora del techo industrial existente como el desarrollo de nuevo techo industrial, en ambos casos de titularidad pública.</a:t>
            </a:r>
          </a:p>
          <a:p>
            <a:r>
              <a:rPr lang="es-ES" dirty="0"/>
              <a:t>Se incluyen también la ampliación y/o mejora de los espacios físicos de titularidad municipal donde desarrollan su actividad los centros tecnológicos.</a:t>
            </a:r>
          </a:p>
          <a:p>
            <a:r>
              <a:rPr lang="es-ES" dirty="0"/>
              <a:t>Las actuaciones de </a:t>
            </a:r>
            <a:r>
              <a:rPr lang="es-ES" b="1" dirty="0"/>
              <a:t>mejora de techo </a:t>
            </a:r>
            <a:r>
              <a:rPr lang="es-ES" dirty="0"/>
              <a:t>industrial existente comprenden todos los municipios asturianos.</a:t>
            </a:r>
          </a:p>
          <a:p>
            <a:r>
              <a:rPr lang="es-ES" dirty="0"/>
              <a:t>En lo referido a </a:t>
            </a:r>
            <a:r>
              <a:rPr lang="es-ES" b="1" dirty="0"/>
              <a:t>nuevas actuaciones </a:t>
            </a:r>
            <a:r>
              <a:rPr lang="es-ES" dirty="0"/>
              <a:t>de techo industrial, solo serán subvencionables aquellas situadas en municipios de menos de 20.000 habitantes, con excepción de la redacción de estudios y proyectos, los cuales son subvencionables para todos los municipios.</a:t>
            </a:r>
          </a:p>
        </p:txBody>
      </p:sp>
      <p:pic>
        <p:nvPicPr>
          <p:cNvPr id="4" name="Imagen 2" descr="Minimo_Azul sobre bl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Beneficiarios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Los Ayuntamientos asturianos.</a:t>
            </a:r>
          </a:p>
          <a:p>
            <a:r>
              <a:rPr lang="es-ES" dirty="0"/>
              <a:t>Las asociaciones sin ánimo de lucro y comunidades de propietarios directamente relacionadas con la gestión y conservación de áreas industriales asturianas y sus federaciones.</a:t>
            </a:r>
          </a:p>
          <a:p>
            <a:r>
              <a:rPr lang="es-ES" dirty="0"/>
              <a:t>Las corporaciones de derecho público o las sociedades de capital mayoritariamente público directamente relacionadas con la gestión de edificaciones industriales asturianas.</a:t>
            </a:r>
          </a:p>
        </p:txBody>
      </p:sp>
      <p:pic>
        <p:nvPicPr>
          <p:cNvPr id="4" name="Imagen 2" descr="Minimo_Azul sobre bl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Actuaciones prioritarias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/>
              <a:t>	Se consideran actuaciones prioritarias las relacionadas con proyectos de conectividad. </a:t>
            </a:r>
          </a:p>
        </p:txBody>
      </p:sp>
      <p:pic>
        <p:nvPicPr>
          <p:cNvPr id="7170" name="Picture 2" descr="Cables de fibra óptic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6192688" cy="2900453"/>
          </a:xfrm>
          <a:prstGeom prst="rect">
            <a:avLst/>
          </a:prstGeom>
          <a:noFill/>
        </p:spPr>
      </p:pic>
      <p:pic>
        <p:nvPicPr>
          <p:cNvPr id="5" name="Imagen 2" descr="Minimo_Azul sobre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</a:rPr>
              <a:t>CUANTIA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/>
              <a:t>La cuantía total máxima para financiar la presente convocatoria de subvenciones en el ejercicio 2023 es de 2.800.000,00 €, con la siguiente distribución por anualidades:</a:t>
            </a:r>
          </a:p>
          <a:p>
            <a:pPr marL="0" indent="0">
              <a:buNone/>
            </a:pPr>
            <a:r>
              <a:rPr lang="es-ES" sz="2400" dirty="0"/>
              <a:t>	1.400.000,00 €, con cargo al Presupuesto de 2023 	1.400.000,00 €, con cargo al Presupuesto de 2024 </a:t>
            </a:r>
          </a:p>
          <a:p>
            <a:pPr marL="0" indent="0">
              <a:buNone/>
            </a:pPr>
            <a:r>
              <a:rPr lang="es-ES" sz="2400" dirty="0"/>
              <a:t>El crédito disponible se distribuirá de la siguiente manera:</a:t>
            </a:r>
          </a:p>
          <a:p>
            <a:r>
              <a:rPr lang="es-ES" sz="2400" dirty="0"/>
              <a:t>1.200.000,00 € para el Programa 1 (Nuevas áreas industriales)</a:t>
            </a:r>
          </a:p>
          <a:p>
            <a:r>
              <a:rPr lang="es-ES" sz="2400" dirty="0"/>
              <a:t>400.000,00 € para el Programa 2 (Áreas industriales consolidadas)</a:t>
            </a:r>
          </a:p>
          <a:p>
            <a:r>
              <a:rPr lang="es-ES" sz="2400" dirty="0"/>
              <a:t>1.200.000,00 € para el Programa 3 (Techo industrial). </a:t>
            </a:r>
          </a:p>
          <a:p>
            <a:pPr>
              <a:buNone/>
            </a:pPr>
            <a:endParaRPr lang="es-ES" sz="2400" dirty="0"/>
          </a:p>
        </p:txBody>
      </p:sp>
      <p:pic>
        <p:nvPicPr>
          <p:cNvPr id="6" name="Imagen 2" descr="Minimo_Azul sobre bl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966" y="6238800"/>
            <a:ext cx="1368915" cy="56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1536</Words>
  <Application>Microsoft Office PowerPoint</Application>
  <PresentationFormat>Presentación en pantalla (4:3)</PresentationFormat>
  <Paragraphs>215</Paragraphs>
  <Slides>22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Gill Sans</vt:lpstr>
      <vt:lpstr>Lato Light</vt:lpstr>
      <vt:lpstr>Lato Regular</vt:lpstr>
      <vt:lpstr>Verdana</vt:lpstr>
      <vt:lpstr>Tema de Office</vt:lpstr>
      <vt:lpstr>Subvenciones del IDEPA para el desarrollo y la mejora de los espacios industriales del Principado de Asturias</vt:lpstr>
      <vt:lpstr>MARCO NORMATIVO</vt:lpstr>
      <vt:lpstr>PROGRAMAS</vt:lpstr>
      <vt:lpstr>Programa 1: Nuevas áreas industriales</vt:lpstr>
      <vt:lpstr>Programa 2: Áreas empresariales consolidadas</vt:lpstr>
      <vt:lpstr>Programa 3: Techo industrial</vt:lpstr>
      <vt:lpstr>Beneficiarios</vt:lpstr>
      <vt:lpstr>Actuaciones prioritarias</vt:lpstr>
      <vt:lpstr>CUANTIA</vt:lpstr>
      <vt:lpstr>CUANTIA</vt:lpstr>
      <vt:lpstr>CUANTIA</vt:lpstr>
      <vt:lpstr>CUANTIA</vt:lpstr>
      <vt:lpstr>CUANTIA</vt:lpstr>
      <vt:lpstr>NOVEDADES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IDEPA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joseacg</dc:creator>
  <cp:lastModifiedBy>Jose Antonio Casado Gonzalez</cp:lastModifiedBy>
  <cp:revision>73</cp:revision>
  <dcterms:created xsi:type="dcterms:W3CDTF">2020-08-18T08:14:08Z</dcterms:created>
  <dcterms:modified xsi:type="dcterms:W3CDTF">2023-04-14T09:52:26Z</dcterms:modified>
</cp:coreProperties>
</file>