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7" r:id="rId4"/>
    <p:sldId id="258" r:id="rId5"/>
    <p:sldId id="259" r:id="rId6"/>
    <p:sldId id="260" r:id="rId7"/>
    <p:sldId id="261" r:id="rId8"/>
    <p:sldId id="269" r:id="rId9"/>
    <p:sldId id="271" r:id="rId10"/>
    <p:sldId id="268" r:id="rId11"/>
    <p:sldId id="262" r:id="rId12"/>
    <p:sldId id="263" r:id="rId13"/>
    <p:sldId id="264" r:id="rId14"/>
    <p:sldId id="265" r:id="rId15"/>
    <p:sldId id="266" r:id="rId16"/>
    <p:sldId id="267" r:id="rId17"/>
    <p:sldId id="270"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2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2182686916457425"/>
          <c:y val="4.2254740629331447E-2"/>
          <c:w val="0.85276533157813472"/>
          <c:h val="0.859417381816037"/>
        </c:manualLayout>
      </c:layout>
      <c:bar3DChart>
        <c:barDir val="col"/>
        <c:grouping val="stacked"/>
        <c:varyColors val="0"/>
        <c:ser>
          <c:idx val="0"/>
          <c:order val="0"/>
          <c:tx>
            <c:strRef>
              <c:f>MejoraEuros!$B$5</c:f>
              <c:strCache>
                <c:ptCount val="1"/>
                <c:pt idx="0">
                  <c:v>Ayuntamientos </c:v>
                </c:pt>
              </c:strCache>
            </c:strRef>
          </c:tx>
          <c:spPr>
            <a:solidFill>
              <a:srgbClr val="0B15DB"/>
            </a:solidFill>
          </c:spPr>
          <c:invertIfNegative val="0"/>
          <c:cat>
            <c:numRef>
              <c:f>MejoraEuros!$C$4:$U$4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MejoraEuros!$C$5:$U$5</c:f>
              <c:numCache>
                <c:formatCode>#,##0</c:formatCode>
                <c:ptCount val="19"/>
                <c:pt idx="0" formatCode="General">
                  <c:v>0</c:v>
                </c:pt>
                <c:pt idx="1">
                  <c:v>50455</c:v>
                </c:pt>
                <c:pt idx="2">
                  <c:v>276997</c:v>
                </c:pt>
                <c:pt idx="3">
                  <c:v>319378</c:v>
                </c:pt>
                <c:pt idx="4">
                  <c:v>337552</c:v>
                </c:pt>
                <c:pt idx="5">
                  <c:v>376317</c:v>
                </c:pt>
                <c:pt idx="6">
                  <c:v>242996</c:v>
                </c:pt>
                <c:pt idx="7">
                  <c:v>331813</c:v>
                </c:pt>
                <c:pt idx="8">
                  <c:v>349977.86</c:v>
                </c:pt>
                <c:pt idx="9">
                  <c:v>18713.89</c:v>
                </c:pt>
                <c:pt idx="10" formatCode="General">
                  <c:v>0</c:v>
                </c:pt>
                <c:pt idx="11">
                  <c:v>96519.02</c:v>
                </c:pt>
                <c:pt idx="12">
                  <c:v>137964.06</c:v>
                </c:pt>
                <c:pt idx="13">
                  <c:v>190055</c:v>
                </c:pt>
                <c:pt idx="14">
                  <c:v>179242.47</c:v>
                </c:pt>
                <c:pt idx="15">
                  <c:v>192868.31</c:v>
                </c:pt>
                <c:pt idx="16">
                  <c:v>216646</c:v>
                </c:pt>
                <c:pt idx="17">
                  <c:v>183908.89</c:v>
                </c:pt>
                <c:pt idx="18">
                  <c:v>486594.13</c:v>
                </c:pt>
              </c:numCache>
            </c:numRef>
          </c:val>
          <c:extLst>
            <c:ext xmlns:c16="http://schemas.microsoft.com/office/drawing/2014/chart" uri="{C3380CC4-5D6E-409C-BE32-E72D297353CC}">
              <c16:uniqueId val="{00000000-8A6E-42A9-B1FE-3C07D3940DE9}"/>
            </c:ext>
          </c:extLst>
        </c:ser>
        <c:ser>
          <c:idx val="1"/>
          <c:order val="1"/>
          <c:tx>
            <c:strRef>
              <c:f>MejoraEuros!$B$6</c:f>
              <c:strCache>
                <c:ptCount val="1"/>
                <c:pt idx="0">
                  <c:v>Asociaciones y otros</c:v>
                </c:pt>
              </c:strCache>
            </c:strRef>
          </c:tx>
          <c:spPr>
            <a:solidFill>
              <a:srgbClr val="FF0000"/>
            </a:solidFill>
          </c:spPr>
          <c:invertIfNegative val="0"/>
          <c:cat>
            <c:numRef>
              <c:f>MejoraEuros!$C$4:$U$4</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MejoraEuros!$C$6:$U$6</c:f>
              <c:numCache>
                <c:formatCode>#,##0</c:formatCode>
                <c:ptCount val="19"/>
                <c:pt idx="0">
                  <c:v>215730</c:v>
                </c:pt>
                <c:pt idx="1">
                  <c:v>342132</c:v>
                </c:pt>
                <c:pt idx="2">
                  <c:v>329405</c:v>
                </c:pt>
                <c:pt idx="3">
                  <c:v>350888</c:v>
                </c:pt>
                <c:pt idx="4">
                  <c:v>413724</c:v>
                </c:pt>
                <c:pt idx="5">
                  <c:v>393401</c:v>
                </c:pt>
                <c:pt idx="6">
                  <c:v>546588</c:v>
                </c:pt>
                <c:pt idx="7">
                  <c:v>542357</c:v>
                </c:pt>
                <c:pt idx="8">
                  <c:v>522097.4</c:v>
                </c:pt>
                <c:pt idx="9">
                  <c:v>382342.75</c:v>
                </c:pt>
                <c:pt idx="10">
                  <c:v>221836.97999999998</c:v>
                </c:pt>
                <c:pt idx="11">
                  <c:v>237986.08</c:v>
                </c:pt>
                <c:pt idx="12">
                  <c:v>200766.25</c:v>
                </c:pt>
                <c:pt idx="13">
                  <c:v>246045</c:v>
                </c:pt>
                <c:pt idx="14">
                  <c:v>180633.12</c:v>
                </c:pt>
                <c:pt idx="15">
                  <c:v>158823.76</c:v>
                </c:pt>
                <c:pt idx="16">
                  <c:v>95891.22</c:v>
                </c:pt>
                <c:pt idx="17">
                  <c:v>165780.65</c:v>
                </c:pt>
                <c:pt idx="18">
                  <c:v>313405.87</c:v>
                </c:pt>
              </c:numCache>
            </c:numRef>
          </c:val>
          <c:extLst>
            <c:ext xmlns:c16="http://schemas.microsoft.com/office/drawing/2014/chart" uri="{C3380CC4-5D6E-409C-BE32-E72D297353CC}">
              <c16:uniqueId val="{00000001-8A6E-42A9-B1FE-3C07D3940DE9}"/>
            </c:ext>
          </c:extLst>
        </c:ser>
        <c:dLbls>
          <c:showLegendKey val="0"/>
          <c:showVal val="0"/>
          <c:showCatName val="0"/>
          <c:showSerName val="0"/>
          <c:showPercent val="0"/>
          <c:showBubbleSize val="0"/>
        </c:dLbls>
        <c:gapWidth val="150"/>
        <c:shape val="box"/>
        <c:axId val="594128991"/>
        <c:axId val="1"/>
        <c:axId val="0"/>
      </c:bar3DChart>
      <c:catAx>
        <c:axId val="594128991"/>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s-ES"/>
          </a:p>
        </c:txPr>
        <c:crossAx val="1"/>
        <c:crosses val="autoZero"/>
        <c:auto val="1"/>
        <c:lblAlgn val="ctr"/>
        <c:lblOffset val="100"/>
        <c:noMultiLvlLbl val="0"/>
      </c:catAx>
      <c:valAx>
        <c:axId val="1"/>
        <c:scaling>
          <c:orientation val="minMax"/>
        </c:scaling>
        <c:delete val="0"/>
        <c:axPos val="l"/>
        <c:majorGridlines/>
        <c:numFmt formatCode="#,##0\ \€"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ES"/>
          </a:p>
        </c:txPr>
        <c:crossAx val="594128991"/>
        <c:crosses val="autoZero"/>
        <c:crossBetween val="between"/>
      </c:valAx>
      <c:spPr>
        <a:noFill/>
        <a:ln w="25400">
          <a:noFill/>
        </a:ln>
      </c:spPr>
    </c:plotArea>
    <c:legend>
      <c:legendPos val="r"/>
      <c:legendEntry>
        <c:idx val="0"/>
        <c:txPr>
          <a:bodyPr/>
          <a:lstStyle/>
          <a:p>
            <a:pPr>
              <a:defRPr sz="1100" b="0" i="0" u="none" strike="noStrike" baseline="0">
                <a:solidFill>
                  <a:srgbClr val="000000"/>
                </a:solidFill>
                <a:latin typeface="Calibri"/>
                <a:ea typeface="Calibri"/>
                <a:cs typeface="Calibri"/>
              </a:defRPr>
            </a:pPr>
            <a:endParaRPr lang="es-ES"/>
          </a:p>
        </c:txPr>
      </c:legendEntry>
      <c:legendEntry>
        <c:idx val="1"/>
        <c:txPr>
          <a:bodyPr/>
          <a:lstStyle/>
          <a:p>
            <a:pPr>
              <a:defRPr sz="1100" b="0" i="0" u="none" strike="noStrike" baseline="0">
                <a:solidFill>
                  <a:srgbClr val="000000"/>
                </a:solidFill>
                <a:latin typeface="Calibri"/>
                <a:ea typeface="Calibri"/>
                <a:cs typeface="Calibri"/>
              </a:defRPr>
            </a:pPr>
            <a:endParaRPr lang="es-ES"/>
          </a:p>
        </c:txPr>
      </c:legendEntry>
      <c:layout>
        <c:manualLayout>
          <c:xMode val="edge"/>
          <c:yMode val="edge"/>
          <c:x val="0.60035087719298241"/>
          <c:y val="5.4460477847994321E-2"/>
          <c:w val="0.24428268447868162"/>
          <c:h val="8.1597332522275912E-2"/>
        </c:manualLayout>
      </c:layout>
      <c:overlay val="0"/>
      <c:txPr>
        <a:bodyPr/>
        <a:lstStyle/>
        <a:p>
          <a:pPr>
            <a:defRPr sz="920" b="0" i="0" u="none" strike="noStrike" baseline="0">
              <a:solidFill>
                <a:srgbClr val="000000"/>
              </a:solidFill>
              <a:latin typeface="Calibri"/>
              <a:ea typeface="Calibri"/>
              <a:cs typeface="Calibri"/>
            </a:defRPr>
          </a:pPr>
          <a:endParaRPr lang="es-E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89C46-E47A-45F4-A9EB-591B308D8B91}" type="datetimeFigureOut">
              <a:rPr lang="es-ES" smtClean="0"/>
              <a:pPr/>
              <a:t>21/04/2021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BBEA7-9ED1-4808-9A23-323D7100C03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2C34272-5607-48F5-9F8B-F69721331562}" type="slidenum">
              <a:rPr lang="es-ES" smtClean="0"/>
              <a:pPr/>
              <a:t>10</a:t>
            </a:fld>
            <a:endParaRPr lang="es-ES"/>
          </a:p>
        </p:txBody>
      </p:sp>
    </p:spTree>
    <p:extLst>
      <p:ext uri="{BB962C8B-B14F-4D97-AF65-F5344CB8AC3E}">
        <p14:creationId xmlns:p14="http://schemas.microsoft.com/office/powerpoint/2010/main" val="197963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06BE02D-20C0-F840-AFAC-BEA99C74FDC2}"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144000" cy="6858000"/>
          </a:xfrm>
        </p:spPr>
        <p:txBody>
          <a:bodyPr>
            <a:normAutofit/>
          </a:bodyPr>
          <a:lstStyle>
            <a:lvl1pPr marL="0" indent="0">
              <a:buNone/>
              <a:defRPr sz="1200">
                <a:solidFill>
                  <a:schemeClr val="bg2"/>
                </a:solidFill>
              </a:defRPr>
            </a:lvl1pPr>
          </a:lstStyle>
          <a:p>
            <a:endParaRPr lang="en-US" dirty="0"/>
          </a:p>
        </p:txBody>
      </p:sp>
    </p:spTree>
    <p:extLst>
      <p:ext uri="{BB962C8B-B14F-4D97-AF65-F5344CB8AC3E}">
        <p14:creationId xmlns:p14="http://schemas.microsoft.com/office/powerpoint/2010/main" val="1239850500"/>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CACA10C-D9BC-4115-AE7B-49F8A9D0ACC9}" type="datetimeFigureOut">
              <a:rPr lang="es-ES" smtClean="0"/>
              <a:pPr/>
              <a:t>21/04/2021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5B5EB7E-E4A1-4584-A7AB-7DC0F0712D9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CA10C-D9BC-4115-AE7B-49F8A9D0ACC9}" type="datetimeFigureOut">
              <a:rPr lang="es-ES" smtClean="0"/>
              <a:pPr/>
              <a:t>21/04/2021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EB7E-E4A1-4584-A7AB-7DC0F0712D9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84784"/>
            <a:ext cx="7772400" cy="2304255"/>
          </a:xfrm>
        </p:spPr>
        <p:txBody>
          <a:bodyPr>
            <a:normAutofit fontScale="90000"/>
          </a:bodyPr>
          <a:lstStyle/>
          <a:p>
            <a:r>
              <a:rPr lang="es-ES" b="1" dirty="0">
                <a:solidFill>
                  <a:schemeClr val="tx2"/>
                </a:solidFill>
                <a:latin typeface="Arial" pitchFamily="34" charset="0"/>
                <a:cs typeface="Arial" pitchFamily="34" charset="0"/>
              </a:rPr>
              <a:t>Subvenciones del IDEPA para el desarrollo y la mejora de los espacios industriales del Principado de Asturias</a:t>
            </a:r>
            <a:endParaRPr lang="es-ES" dirty="0">
              <a:solidFill>
                <a:schemeClr val="tx2"/>
              </a:solidFill>
              <a:latin typeface="Arial" pitchFamily="34" charset="0"/>
              <a:cs typeface="Arial" pitchFamily="34" charset="0"/>
            </a:endParaRPr>
          </a:p>
        </p:txBody>
      </p:sp>
      <p:sp>
        <p:nvSpPr>
          <p:cNvPr id="3" name="2 Subtítulo"/>
          <p:cNvSpPr>
            <a:spLocks noGrp="1"/>
          </p:cNvSpPr>
          <p:nvPr>
            <p:ph type="subTitle" idx="1"/>
          </p:nvPr>
        </p:nvSpPr>
        <p:spPr>
          <a:xfrm>
            <a:off x="1371600" y="4293096"/>
            <a:ext cx="6400800" cy="648072"/>
          </a:xfrm>
        </p:spPr>
        <p:txBody>
          <a:bodyPr/>
          <a:lstStyle/>
          <a:p>
            <a:r>
              <a:rPr lang="es-ES" dirty="0">
                <a:solidFill>
                  <a:srgbClr val="00B0F0"/>
                </a:solidFill>
              </a:rPr>
              <a:t>30 de abril de 2021</a:t>
            </a:r>
          </a:p>
        </p:txBody>
      </p:sp>
      <p:pic>
        <p:nvPicPr>
          <p:cNvPr id="4" name="3 Imagen" descr="H azul sobre blanco.jpg"/>
          <p:cNvPicPr>
            <a:picLocks noChangeAspect="1"/>
          </p:cNvPicPr>
          <p:nvPr/>
        </p:nvPicPr>
        <p:blipFill>
          <a:blip r:embed="rId2" cstate="print"/>
          <a:stretch>
            <a:fillRect/>
          </a:stretch>
        </p:blipFill>
        <p:spPr>
          <a:xfrm>
            <a:off x="3131840" y="5517232"/>
            <a:ext cx="2523744" cy="960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991556" y="-804333"/>
            <a:ext cx="184666" cy="369332"/>
          </a:xfrm>
          <a:prstGeom prst="rect">
            <a:avLst/>
          </a:prstGeom>
          <a:noFill/>
        </p:spPr>
        <p:txBody>
          <a:bodyPr wrap="none" rtlCol="0">
            <a:spAutoFit/>
          </a:bodyPr>
          <a:lstStyle/>
          <a:p>
            <a:endParaRPr lang="es-ES" dirty="0"/>
          </a:p>
        </p:txBody>
      </p:sp>
      <p:sp>
        <p:nvSpPr>
          <p:cNvPr id="22" name="Shape 656"/>
          <p:cNvSpPr txBox="1">
            <a:spLocks/>
          </p:cNvSpPr>
          <p:nvPr/>
        </p:nvSpPr>
        <p:spPr>
          <a:xfrm>
            <a:off x="807527" y="849863"/>
            <a:ext cx="8124806" cy="1101968"/>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s-ES" sz="1800" b="1" dirty="0">
                <a:solidFill>
                  <a:srgbClr val="0000FF"/>
                </a:solidFill>
              </a:rPr>
              <a:t>15 millones de metros cuadrados </a:t>
            </a:r>
            <a:r>
              <a:rPr lang="es-ES" sz="1800" dirty="0"/>
              <a:t>alcanzados </a:t>
            </a:r>
          </a:p>
          <a:p>
            <a:pPr marL="0" indent="0">
              <a:lnSpc>
                <a:spcPct val="110000"/>
              </a:lnSpc>
              <a:buNone/>
            </a:pPr>
            <a:r>
              <a:rPr lang="es-ES" sz="1800" b="1" dirty="0">
                <a:solidFill>
                  <a:srgbClr val="0000FF"/>
                </a:solidFill>
              </a:rPr>
              <a:t>75 áreas empresariales </a:t>
            </a:r>
            <a:r>
              <a:rPr lang="es-ES" sz="1800" dirty="0"/>
              <a:t>beneficiadas </a:t>
            </a:r>
          </a:p>
          <a:p>
            <a:pPr marL="0" indent="0">
              <a:lnSpc>
                <a:spcPct val="110000"/>
              </a:lnSpc>
              <a:buNone/>
            </a:pPr>
            <a:r>
              <a:rPr lang="es-ES" sz="1800" b="1" dirty="0">
                <a:solidFill>
                  <a:srgbClr val="0000FF"/>
                </a:solidFill>
              </a:rPr>
              <a:t>525 acciones </a:t>
            </a:r>
            <a:r>
              <a:rPr lang="es-ES" sz="1800" dirty="0"/>
              <a:t>desarrolladas</a:t>
            </a:r>
          </a:p>
        </p:txBody>
      </p:sp>
      <p:sp>
        <p:nvSpPr>
          <p:cNvPr id="23" name="Shape 187"/>
          <p:cNvSpPr/>
          <p:nvPr/>
        </p:nvSpPr>
        <p:spPr>
          <a:xfrm>
            <a:off x="529801" y="1310800"/>
            <a:ext cx="277726" cy="277727"/>
          </a:xfrm>
          <a:custGeom>
            <a:avLst/>
            <a:gdLst/>
            <a:ahLst/>
            <a:cxnLst>
              <a:cxn ang="0">
                <a:pos x="wd2" y="hd2"/>
              </a:cxn>
              <a:cxn ang="5400000">
                <a:pos x="wd2" y="hd2"/>
              </a:cxn>
              <a:cxn ang="10800000">
                <a:pos x="wd2" y="hd2"/>
              </a:cxn>
              <a:cxn ang="16200000">
                <a:pos x="wd2" y="hd2"/>
              </a:cxn>
            </a:cxnLst>
            <a:rect l="0" t="0" r="r" b="b"/>
            <a:pathLst>
              <a:path w="21600" h="21600" extrusionOk="0">
                <a:moveTo>
                  <a:pt x="5750" y="8492"/>
                </a:moveTo>
                <a:lnTo>
                  <a:pt x="4165" y="10338"/>
                </a:lnTo>
                <a:lnTo>
                  <a:pt x="9657" y="15618"/>
                </a:lnTo>
                <a:lnTo>
                  <a:pt x="21600" y="3655"/>
                </a:lnTo>
                <a:lnTo>
                  <a:pt x="19978" y="1809"/>
                </a:lnTo>
                <a:lnTo>
                  <a:pt x="9657" y="12185"/>
                </a:lnTo>
                <a:lnTo>
                  <a:pt x="5750" y="8492"/>
                </a:lnTo>
                <a:close/>
                <a:moveTo>
                  <a:pt x="19057" y="19311"/>
                </a:moveTo>
                <a:lnTo>
                  <a:pt x="2322" y="19311"/>
                </a:lnTo>
                <a:lnTo>
                  <a:pt x="2322" y="2511"/>
                </a:lnTo>
                <a:lnTo>
                  <a:pt x="14228" y="2511"/>
                </a:lnTo>
                <a:lnTo>
                  <a:pt x="14228" y="0"/>
                </a:lnTo>
                <a:lnTo>
                  <a:pt x="2322" y="0"/>
                </a:lnTo>
                <a:cubicBezTo>
                  <a:pt x="922" y="0"/>
                  <a:pt x="0" y="1145"/>
                  <a:pt x="0" y="2511"/>
                </a:cubicBezTo>
                <a:lnTo>
                  <a:pt x="0" y="19311"/>
                </a:lnTo>
                <a:cubicBezTo>
                  <a:pt x="0" y="20455"/>
                  <a:pt x="922" y="21600"/>
                  <a:pt x="2322" y="21600"/>
                </a:cubicBezTo>
                <a:lnTo>
                  <a:pt x="19057" y="21600"/>
                </a:lnTo>
                <a:cubicBezTo>
                  <a:pt x="20457" y="21600"/>
                  <a:pt x="21600" y="20455"/>
                  <a:pt x="21600" y="19311"/>
                </a:cubicBezTo>
                <a:lnTo>
                  <a:pt x="21600" y="9637"/>
                </a:lnTo>
                <a:lnTo>
                  <a:pt x="19057" y="9637"/>
                </a:lnTo>
                <a:lnTo>
                  <a:pt x="19057" y="19311"/>
                </a:lnTo>
                <a:close/>
              </a:path>
            </a:pathLst>
          </a:custGeom>
          <a:solidFill>
            <a:srgbClr val="FF0000"/>
          </a:solidFill>
          <a:ln w="12700">
            <a:miter lim="400000"/>
          </a:ln>
        </p:spPr>
        <p:txBody>
          <a:bodyPr lIns="45719" rIns="45719" anchor="ctr"/>
          <a:lstStyle/>
          <a:p>
            <a:pPr defTabSz="914354">
              <a:spcBef>
                <a:spcPts val="0"/>
              </a:spcBef>
              <a:defRPr sz="1800">
                <a:solidFill>
                  <a:srgbClr val="FA6008"/>
                </a:solidFill>
                <a:latin typeface="Roboto Regular"/>
                <a:ea typeface="Roboto Regular"/>
                <a:cs typeface="Roboto Regular"/>
                <a:sym typeface="Roboto Regular"/>
              </a:defRPr>
            </a:pPr>
            <a:endParaRPr sz="1800">
              <a:solidFill>
                <a:srgbClr val="E94832"/>
              </a:solidFill>
              <a:latin typeface="+mn-lt"/>
            </a:endParaRPr>
          </a:p>
        </p:txBody>
      </p:sp>
      <p:sp>
        <p:nvSpPr>
          <p:cNvPr id="26" name="Shape 187"/>
          <p:cNvSpPr/>
          <p:nvPr/>
        </p:nvSpPr>
        <p:spPr>
          <a:xfrm>
            <a:off x="529801" y="1662993"/>
            <a:ext cx="277726" cy="277727"/>
          </a:xfrm>
          <a:custGeom>
            <a:avLst/>
            <a:gdLst/>
            <a:ahLst/>
            <a:cxnLst>
              <a:cxn ang="0">
                <a:pos x="wd2" y="hd2"/>
              </a:cxn>
              <a:cxn ang="5400000">
                <a:pos x="wd2" y="hd2"/>
              </a:cxn>
              <a:cxn ang="10800000">
                <a:pos x="wd2" y="hd2"/>
              </a:cxn>
              <a:cxn ang="16200000">
                <a:pos x="wd2" y="hd2"/>
              </a:cxn>
            </a:cxnLst>
            <a:rect l="0" t="0" r="r" b="b"/>
            <a:pathLst>
              <a:path w="21600" h="21600" extrusionOk="0">
                <a:moveTo>
                  <a:pt x="5750" y="8492"/>
                </a:moveTo>
                <a:lnTo>
                  <a:pt x="4165" y="10338"/>
                </a:lnTo>
                <a:lnTo>
                  <a:pt x="9657" y="15618"/>
                </a:lnTo>
                <a:lnTo>
                  <a:pt x="21600" y="3655"/>
                </a:lnTo>
                <a:lnTo>
                  <a:pt x="19978" y="1809"/>
                </a:lnTo>
                <a:lnTo>
                  <a:pt x="9657" y="12185"/>
                </a:lnTo>
                <a:lnTo>
                  <a:pt x="5750" y="8492"/>
                </a:lnTo>
                <a:close/>
                <a:moveTo>
                  <a:pt x="19057" y="19311"/>
                </a:moveTo>
                <a:lnTo>
                  <a:pt x="2322" y="19311"/>
                </a:lnTo>
                <a:lnTo>
                  <a:pt x="2322" y="2511"/>
                </a:lnTo>
                <a:lnTo>
                  <a:pt x="14228" y="2511"/>
                </a:lnTo>
                <a:lnTo>
                  <a:pt x="14228" y="0"/>
                </a:lnTo>
                <a:lnTo>
                  <a:pt x="2322" y="0"/>
                </a:lnTo>
                <a:cubicBezTo>
                  <a:pt x="922" y="0"/>
                  <a:pt x="0" y="1145"/>
                  <a:pt x="0" y="2511"/>
                </a:cubicBezTo>
                <a:lnTo>
                  <a:pt x="0" y="19311"/>
                </a:lnTo>
                <a:cubicBezTo>
                  <a:pt x="0" y="20455"/>
                  <a:pt x="922" y="21600"/>
                  <a:pt x="2322" y="21600"/>
                </a:cubicBezTo>
                <a:lnTo>
                  <a:pt x="19057" y="21600"/>
                </a:lnTo>
                <a:cubicBezTo>
                  <a:pt x="20457" y="21600"/>
                  <a:pt x="21600" y="20455"/>
                  <a:pt x="21600" y="19311"/>
                </a:cubicBezTo>
                <a:lnTo>
                  <a:pt x="21600" y="9637"/>
                </a:lnTo>
                <a:lnTo>
                  <a:pt x="19057" y="9637"/>
                </a:lnTo>
                <a:lnTo>
                  <a:pt x="19057" y="19311"/>
                </a:lnTo>
                <a:close/>
              </a:path>
            </a:pathLst>
          </a:custGeom>
          <a:solidFill>
            <a:srgbClr val="FF0000"/>
          </a:solidFill>
          <a:ln w="12700">
            <a:miter lim="400000"/>
          </a:ln>
        </p:spPr>
        <p:txBody>
          <a:bodyPr lIns="45719" rIns="45719" anchor="ctr"/>
          <a:lstStyle/>
          <a:p>
            <a:pPr defTabSz="914354">
              <a:spcBef>
                <a:spcPts val="0"/>
              </a:spcBef>
              <a:defRPr sz="1800">
                <a:solidFill>
                  <a:srgbClr val="FA6008"/>
                </a:solidFill>
                <a:latin typeface="Roboto Regular"/>
                <a:ea typeface="Roboto Regular"/>
                <a:cs typeface="Roboto Regular"/>
                <a:sym typeface="Roboto Regular"/>
              </a:defRPr>
            </a:pPr>
            <a:endParaRPr sz="1800">
              <a:solidFill>
                <a:srgbClr val="E94832"/>
              </a:solidFill>
              <a:latin typeface="+mn-lt"/>
            </a:endParaRPr>
          </a:p>
        </p:txBody>
      </p:sp>
      <p:grpSp>
        <p:nvGrpSpPr>
          <p:cNvPr id="2" name="Agrupar 8"/>
          <p:cNvGrpSpPr/>
          <p:nvPr/>
        </p:nvGrpSpPr>
        <p:grpSpPr>
          <a:xfrm>
            <a:off x="7334191" y="1089120"/>
            <a:ext cx="1612253" cy="1607950"/>
            <a:chOff x="6803859" y="531417"/>
            <a:chExt cx="2018875" cy="2018873"/>
          </a:xfrm>
          <a:solidFill>
            <a:srgbClr val="28159B"/>
          </a:solidFill>
        </p:grpSpPr>
        <p:sp>
          <p:nvSpPr>
            <p:cNvPr id="13" name="Elipse 22"/>
            <p:cNvSpPr>
              <a:spLocks noChangeAspect="1"/>
            </p:cNvSpPr>
            <p:nvPr/>
          </p:nvSpPr>
          <p:spPr>
            <a:xfrm>
              <a:off x="6803859" y="531417"/>
              <a:ext cx="2018875" cy="20188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Elipse 30"/>
            <p:cNvSpPr/>
            <p:nvPr/>
          </p:nvSpPr>
          <p:spPr>
            <a:xfrm>
              <a:off x="6965586" y="693144"/>
              <a:ext cx="1695422" cy="16954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Shape 192"/>
            <p:cNvSpPr/>
            <p:nvPr/>
          </p:nvSpPr>
          <p:spPr>
            <a:xfrm>
              <a:off x="7008287" y="1129111"/>
              <a:ext cx="1627915" cy="8243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pPr algn="ctr"/>
              <a:r>
                <a:rPr lang="es-ES_tradnl" sz="2400" b="1" dirty="0">
                  <a:solidFill>
                    <a:schemeClr val="bg1"/>
                  </a:solidFill>
                  <a:latin typeface="Arial"/>
                  <a:cs typeface="Arial"/>
                </a:rPr>
                <a:t>9,8 MM€</a:t>
              </a:r>
            </a:p>
            <a:p>
              <a:pPr algn="ctr"/>
              <a:r>
                <a:rPr lang="es-ES_tradnl" sz="1200" b="1" cap="none" dirty="0">
                  <a:solidFill>
                    <a:schemeClr val="bg1"/>
                  </a:solidFill>
                  <a:latin typeface="Arial"/>
                  <a:cs typeface="Arial"/>
                </a:rPr>
                <a:t>Desde 2002</a:t>
              </a:r>
            </a:p>
          </p:txBody>
        </p:sp>
      </p:grpSp>
      <p:sp>
        <p:nvSpPr>
          <p:cNvPr id="17" name="Título 1">
            <a:extLst>
              <a:ext uri="{FF2B5EF4-FFF2-40B4-BE49-F238E27FC236}">
                <a16:creationId xmlns:a16="http://schemas.microsoft.com/office/drawing/2014/main" id="{79959AE1-C7CA-4158-BFC3-BB6DA8FBB85E}"/>
              </a:ext>
            </a:extLst>
          </p:cNvPr>
          <p:cNvSpPr txBox="1">
            <a:spLocks/>
          </p:cNvSpPr>
          <p:nvPr/>
        </p:nvSpPr>
        <p:spPr>
          <a:xfrm>
            <a:off x="0" y="0"/>
            <a:ext cx="9144000" cy="646331"/>
          </a:xfrm>
          <a:prstGeom prst="rect">
            <a:avLst/>
          </a:prstGeom>
          <a:solidFill>
            <a:srgbClr val="FF0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800" b="1" dirty="0">
                <a:solidFill>
                  <a:schemeClr val="bg1"/>
                </a:solidFill>
                <a:latin typeface="Arial"/>
                <a:cs typeface="Arial"/>
              </a:rPr>
              <a:t> </a:t>
            </a:r>
          </a:p>
          <a:p>
            <a:r>
              <a:rPr lang="es-ES" sz="2000" b="1" dirty="0">
                <a:solidFill>
                  <a:schemeClr val="bg1"/>
                </a:solidFill>
                <a:latin typeface="Arial"/>
                <a:cs typeface="Arial"/>
              </a:rPr>
              <a:t>Mejora de Áreas empresariales consolidadas</a:t>
            </a:r>
            <a:endParaRPr lang="es-ES" sz="800" b="1" dirty="0">
              <a:solidFill>
                <a:schemeClr val="bg1"/>
              </a:solidFill>
              <a:latin typeface="Arial"/>
              <a:cs typeface="Arial"/>
            </a:endParaRPr>
          </a:p>
          <a:p>
            <a:r>
              <a:rPr lang="es-ES" sz="800" b="1" dirty="0">
                <a:solidFill>
                  <a:schemeClr val="bg1"/>
                </a:solidFill>
                <a:latin typeface="Arial"/>
                <a:cs typeface="Arial"/>
              </a:rPr>
              <a:t>  </a:t>
            </a:r>
          </a:p>
        </p:txBody>
      </p:sp>
      <p:sp>
        <p:nvSpPr>
          <p:cNvPr id="18" name="Shape 187"/>
          <p:cNvSpPr/>
          <p:nvPr/>
        </p:nvSpPr>
        <p:spPr>
          <a:xfrm>
            <a:off x="529801" y="952315"/>
            <a:ext cx="277726" cy="277727"/>
          </a:xfrm>
          <a:custGeom>
            <a:avLst/>
            <a:gdLst/>
            <a:ahLst/>
            <a:cxnLst>
              <a:cxn ang="0">
                <a:pos x="wd2" y="hd2"/>
              </a:cxn>
              <a:cxn ang="5400000">
                <a:pos x="wd2" y="hd2"/>
              </a:cxn>
              <a:cxn ang="10800000">
                <a:pos x="wd2" y="hd2"/>
              </a:cxn>
              <a:cxn ang="16200000">
                <a:pos x="wd2" y="hd2"/>
              </a:cxn>
            </a:cxnLst>
            <a:rect l="0" t="0" r="r" b="b"/>
            <a:pathLst>
              <a:path w="21600" h="21600" extrusionOk="0">
                <a:moveTo>
                  <a:pt x="5750" y="8492"/>
                </a:moveTo>
                <a:lnTo>
                  <a:pt x="4165" y="10338"/>
                </a:lnTo>
                <a:lnTo>
                  <a:pt x="9657" y="15618"/>
                </a:lnTo>
                <a:lnTo>
                  <a:pt x="21600" y="3655"/>
                </a:lnTo>
                <a:lnTo>
                  <a:pt x="19978" y="1809"/>
                </a:lnTo>
                <a:lnTo>
                  <a:pt x="9657" y="12185"/>
                </a:lnTo>
                <a:lnTo>
                  <a:pt x="5750" y="8492"/>
                </a:lnTo>
                <a:close/>
                <a:moveTo>
                  <a:pt x="19057" y="19311"/>
                </a:moveTo>
                <a:lnTo>
                  <a:pt x="2322" y="19311"/>
                </a:lnTo>
                <a:lnTo>
                  <a:pt x="2322" y="2511"/>
                </a:lnTo>
                <a:lnTo>
                  <a:pt x="14228" y="2511"/>
                </a:lnTo>
                <a:lnTo>
                  <a:pt x="14228" y="0"/>
                </a:lnTo>
                <a:lnTo>
                  <a:pt x="2322" y="0"/>
                </a:lnTo>
                <a:cubicBezTo>
                  <a:pt x="922" y="0"/>
                  <a:pt x="0" y="1145"/>
                  <a:pt x="0" y="2511"/>
                </a:cubicBezTo>
                <a:lnTo>
                  <a:pt x="0" y="19311"/>
                </a:lnTo>
                <a:cubicBezTo>
                  <a:pt x="0" y="20455"/>
                  <a:pt x="922" y="21600"/>
                  <a:pt x="2322" y="21600"/>
                </a:cubicBezTo>
                <a:lnTo>
                  <a:pt x="19057" y="21600"/>
                </a:lnTo>
                <a:cubicBezTo>
                  <a:pt x="20457" y="21600"/>
                  <a:pt x="21600" y="20455"/>
                  <a:pt x="21600" y="19311"/>
                </a:cubicBezTo>
                <a:lnTo>
                  <a:pt x="21600" y="9637"/>
                </a:lnTo>
                <a:lnTo>
                  <a:pt x="19057" y="9637"/>
                </a:lnTo>
                <a:lnTo>
                  <a:pt x="19057" y="19311"/>
                </a:lnTo>
                <a:close/>
              </a:path>
            </a:pathLst>
          </a:custGeom>
          <a:solidFill>
            <a:srgbClr val="FF0000"/>
          </a:solidFill>
          <a:ln w="12700">
            <a:miter lim="400000"/>
          </a:ln>
        </p:spPr>
        <p:txBody>
          <a:bodyPr lIns="45719" rIns="45719" anchor="ctr"/>
          <a:lstStyle/>
          <a:p>
            <a:pPr defTabSz="914354">
              <a:spcBef>
                <a:spcPts val="0"/>
              </a:spcBef>
              <a:defRPr sz="1800">
                <a:solidFill>
                  <a:srgbClr val="FA6008"/>
                </a:solidFill>
                <a:latin typeface="Roboto Regular"/>
                <a:ea typeface="Roboto Regular"/>
                <a:cs typeface="Roboto Regular"/>
                <a:sym typeface="Roboto Regular"/>
              </a:defRPr>
            </a:pPr>
            <a:endParaRPr sz="1800">
              <a:solidFill>
                <a:srgbClr val="E94832"/>
              </a:solidFill>
              <a:latin typeface="+mn-lt"/>
            </a:endParaRPr>
          </a:p>
        </p:txBody>
      </p:sp>
      <p:pic>
        <p:nvPicPr>
          <p:cNvPr id="16"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graphicFrame>
        <p:nvGraphicFramePr>
          <p:cNvPr id="21" name="3 Gráfico">
            <a:extLst>
              <a:ext uri="{FF2B5EF4-FFF2-40B4-BE49-F238E27FC236}">
                <a16:creationId xmlns:a16="http://schemas.microsoft.com/office/drawing/2014/main" id="{E00570E6-DBDE-4A20-A7A2-78B36CB9B67C}"/>
              </a:ext>
            </a:extLst>
          </p:cNvPr>
          <p:cNvGraphicFramePr>
            <a:graphicFrameLocks/>
          </p:cNvGraphicFramePr>
          <p:nvPr>
            <p:extLst>
              <p:ext uri="{D42A27DB-BD31-4B8C-83A1-F6EECF244321}">
                <p14:modId xmlns:p14="http://schemas.microsoft.com/office/powerpoint/2010/main" val="2227826420"/>
              </p:ext>
            </p:extLst>
          </p:nvPr>
        </p:nvGraphicFramePr>
        <p:xfrm>
          <a:off x="529801" y="2155363"/>
          <a:ext cx="7118775" cy="42979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874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991556" y="-804333"/>
            <a:ext cx="184666" cy="369332"/>
          </a:xfrm>
          <a:prstGeom prst="rect">
            <a:avLst/>
          </a:prstGeom>
          <a:noFill/>
        </p:spPr>
        <p:txBody>
          <a:bodyPr wrap="none" rtlCol="0">
            <a:spAutoFit/>
          </a:bodyPr>
          <a:lstStyle/>
          <a:p>
            <a:endParaRPr lang="es-ES" dirty="0"/>
          </a:p>
        </p:txBody>
      </p:sp>
      <p:sp>
        <p:nvSpPr>
          <p:cNvPr id="15" name="Título 1">
            <a:extLst>
              <a:ext uri="{FF2B5EF4-FFF2-40B4-BE49-F238E27FC236}">
                <a16:creationId xmlns:a16="http://schemas.microsoft.com/office/drawing/2014/main" id="{52331C7D-9BC3-47F3-B765-6D0A2C3D08AC}"/>
              </a:ext>
            </a:extLst>
          </p:cNvPr>
          <p:cNvSpPr txBox="1">
            <a:spLocks/>
          </p:cNvSpPr>
          <p:nvPr/>
        </p:nvSpPr>
        <p:spPr>
          <a:xfrm>
            <a:off x="0" y="0"/>
            <a:ext cx="9144000" cy="646331"/>
          </a:xfrm>
          <a:prstGeom prst="rect">
            <a:avLst/>
          </a:prstGeom>
          <a:solidFill>
            <a:srgbClr val="FF0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800" b="1" dirty="0">
                <a:solidFill>
                  <a:schemeClr val="bg1"/>
                </a:solidFill>
                <a:latin typeface="Arial"/>
                <a:cs typeface="Arial"/>
              </a:rPr>
              <a:t> </a:t>
            </a:r>
          </a:p>
          <a:p>
            <a:r>
              <a:rPr lang="es-ES" sz="2000" b="1" dirty="0">
                <a:solidFill>
                  <a:schemeClr val="bg1"/>
                </a:solidFill>
                <a:latin typeface="Arial"/>
                <a:cs typeface="Arial"/>
              </a:rPr>
              <a:t>Actuaciones financiadas en convocatorias de mejora</a:t>
            </a:r>
            <a:endParaRPr lang="es-ES" sz="800" b="1" dirty="0">
              <a:solidFill>
                <a:schemeClr val="bg1"/>
              </a:solidFill>
              <a:latin typeface="Arial"/>
              <a:cs typeface="Arial"/>
            </a:endParaRPr>
          </a:p>
          <a:p>
            <a:r>
              <a:rPr lang="es-ES" sz="800" b="1" dirty="0">
                <a:solidFill>
                  <a:schemeClr val="bg1"/>
                </a:solidFill>
                <a:latin typeface="Arial"/>
                <a:cs typeface="Arial"/>
              </a:rPr>
              <a:t> </a:t>
            </a:r>
          </a:p>
        </p:txBody>
      </p:sp>
      <p:sp>
        <p:nvSpPr>
          <p:cNvPr id="14" name="13 CuadroTexto"/>
          <p:cNvSpPr txBox="1"/>
          <p:nvPr/>
        </p:nvSpPr>
        <p:spPr>
          <a:xfrm>
            <a:off x="680485" y="2516356"/>
            <a:ext cx="2482820" cy="2139047"/>
          </a:xfrm>
          <a:prstGeom prst="rect">
            <a:avLst/>
          </a:prstGeom>
          <a:noFill/>
        </p:spPr>
        <p:txBody>
          <a:bodyPr wrap="square" rtlCol="0">
            <a:spAutoFit/>
          </a:bodyPr>
          <a:lstStyle/>
          <a:p>
            <a:pPr>
              <a:spcBef>
                <a:spcPts val="600"/>
              </a:spcBef>
              <a:buFont typeface="Arial" pitchFamily="34" charset="0"/>
              <a:buChar char="•"/>
            </a:pPr>
            <a:r>
              <a:rPr lang="es-ES" dirty="0"/>
              <a:t> Paneles directorio</a:t>
            </a:r>
          </a:p>
          <a:p>
            <a:pPr lvl="0">
              <a:spcBef>
                <a:spcPts val="600"/>
              </a:spcBef>
              <a:buFont typeface="Arial" pitchFamily="34" charset="0"/>
              <a:buChar char="•"/>
            </a:pPr>
            <a:r>
              <a:rPr lang="es-ES_tradnl" dirty="0"/>
              <a:t> Directorios virtuales</a:t>
            </a:r>
          </a:p>
          <a:p>
            <a:pPr lvl="0">
              <a:spcBef>
                <a:spcPts val="600"/>
              </a:spcBef>
              <a:buFont typeface="Arial" pitchFamily="34" charset="0"/>
              <a:buChar char="•"/>
            </a:pPr>
            <a:r>
              <a:rPr lang="es-ES_tradnl" dirty="0"/>
              <a:t> Señalización de calles</a:t>
            </a:r>
            <a:endParaRPr lang="es-ES" dirty="0"/>
          </a:p>
          <a:p>
            <a:pPr lvl="0">
              <a:spcBef>
                <a:spcPts val="600"/>
              </a:spcBef>
              <a:buFont typeface="Arial" pitchFamily="34" charset="0"/>
              <a:buChar char="•"/>
            </a:pPr>
            <a:r>
              <a:rPr lang="es-ES_tradnl" dirty="0"/>
              <a:t> Páginas web</a:t>
            </a:r>
          </a:p>
          <a:p>
            <a:pPr>
              <a:spcBef>
                <a:spcPts val="600"/>
              </a:spcBef>
              <a:buFont typeface="Arial" pitchFamily="34" charset="0"/>
              <a:buChar char="•"/>
            </a:pPr>
            <a:r>
              <a:rPr lang="es-ES_tradnl" dirty="0"/>
              <a:t> Planos guía </a:t>
            </a:r>
          </a:p>
          <a:p>
            <a:pPr lvl="0">
              <a:spcBef>
                <a:spcPts val="600"/>
              </a:spcBef>
              <a:buFont typeface="Arial" pitchFamily="34" charset="0"/>
              <a:buChar char="•"/>
            </a:pPr>
            <a:endParaRPr lang="es-ES" dirty="0"/>
          </a:p>
        </p:txBody>
      </p:sp>
      <p:sp>
        <p:nvSpPr>
          <p:cNvPr id="10" name="9 Rectángulo"/>
          <p:cNvSpPr/>
          <p:nvPr/>
        </p:nvSpPr>
        <p:spPr>
          <a:xfrm>
            <a:off x="680485" y="1184599"/>
            <a:ext cx="6844158" cy="400110"/>
          </a:xfrm>
          <a:prstGeom prst="rect">
            <a:avLst/>
          </a:prstGeom>
        </p:spPr>
        <p:txBody>
          <a:bodyPr wrap="square">
            <a:spAutoFit/>
          </a:bodyPr>
          <a:lstStyle/>
          <a:p>
            <a:pPr lvl="0"/>
            <a:r>
              <a:rPr lang="es-ES" sz="2000" b="1" dirty="0"/>
              <a:t>Relacionadas con la información y localización de empresas</a:t>
            </a:r>
          </a:p>
        </p:txBody>
      </p:sp>
      <p:grpSp>
        <p:nvGrpSpPr>
          <p:cNvPr id="2" name="Agrupar 8"/>
          <p:cNvGrpSpPr/>
          <p:nvPr/>
        </p:nvGrpSpPr>
        <p:grpSpPr>
          <a:xfrm>
            <a:off x="7384940" y="1037214"/>
            <a:ext cx="1612253" cy="1607950"/>
            <a:chOff x="6803859" y="531417"/>
            <a:chExt cx="2018875" cy="2018873"/>
          </a:xfrm>
          <a:solidFill>
            <a:srgbClr val="28159B"/>
          </a:solidFill>
        </p:grpSpPr>
        <p:sp>
          <p:nvSpPr>
            <p:cNvPr id="12" name="Elipse 22"/>
            <p:cNvSpPr>
              <a:spLocks noChangeAspect="1"/>
            </p:cNvSpPr>
            <p:nvPr/>
          </p:nvSpPr>
          <p:spPr>
            <a:xfrm>
              <a:off x="6803859" y="531417"/>
              <a:ext cx="2018875" cy="20188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30"/>
            <p:cNvSpPr/>
            <p:nvPr/>
          </p:nvSpPr>
          <p:spPr>
            <a:xfrm>
              <a:off x="6965586" y="693144"/>
              <a:ext cx="1695422" cy="16954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Shape 192"/>
            <p:cNvSpPr/>
            <p:nvPr/>
          </p:nvSpPr>
          <p:spPr>
            <a:xfrm>
              <a:off x="7206007" y="1129111"/>
              <a:ext cx="1232479" cy="8243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pPr algn="ctr"/>
              <a:r>
                <a:rPr lang="es-ES_tradnl" sz="2400" b="1" dirty="0">
                  <a:solidFill>
                    <a:schemeClr val="bg1"/>
                  </a:solidFill>
                  <a:latin typeface="Arial"/>
                  <a:cs typeface="Arial"/>
                </a:rPr>
                <a:t>18% </a:t>
              </a:r>
            </a:p>
            <a:p>
              <a:pPr algn="ctr"/>
              <a:r>
                <a:rPr lang="es-ES_tradnl" sz="1200" b="1" cap="none" dirty="0">
                  <a:solidFill>
                    <a:schemeClr val="bg1"/>
                  </a:solidFill>
                  <a:latin typeface="Arial"/>
                  <a:cs typeface="Arial"/>
                </a:rPr>
                <a:t>95 acciones</a:t>
              </a:r>
            </a:p>
          </p:txBody>
        </p:sp>
      </p:grpSp>
      <p:pic>
        <p:nvPicPr>
          <p:cNvPr id="18" name="17 Imagen" descr="0B5CCB4D-B02D-49FB-B1C5-1B639C98C57D.jpeg"/>
          <p:cNvPicPr>
            <a:picLocks noChangeAspect="1"/>
          </p:cNvPicPr>
          <p:nvPr/>
        </p:nvPicPr>
        <p:blipFill>
          <a:blip r:embed="rId2" cstate="print"/>
          <a:srcRect l="5376" r="8067"/>
          <a:stretch>
            <a:fillRect/>
          </a:stretch>
        </p:blipFill>
        <p:spPr>
          <a:xfrm>
            <a:off x="2976728" y="2636912"/>
            <a:ext cx="4570737" cy="3960440"/>
          </a:xfrm>
          <a:prstGeom prst="rect">
            <a:avLst/>
          </a:prstGeom>
        </p:spPr>
      </p:pic>
      <p:pic>
        <p:nvPicPr>
          <p:cNvPr id="11"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extLst>
      <p:ext uri="{BB962C8B-B14F-4D97-AF65-F5344CB8AC3E}">
        <p14:creationId xmlns:p14="http://schemas.microsoft.com/office/powerpoint/2010/main" val="55030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345440" y="1841189"/>
            <a:ext cx="3693160" cy="3677930"/>
          </a:xfrm>
          <a:prstGeom prst="rect">
            <a:avLst/>
          </a:prstGeom>
          <a:noFill/>
        </p:spPr>
        <p:txBody>
          <a:bodyPr wrap="square" rtlCol="0">
            <a:spAutoFit/>
          </a:bodyPr>
          <a:lstStyle/>
          <a:p>
            <a:pPr>
              <a:spcBef>
                <a:spcPts val="600"/>
              </a:spcBef>
              <a:buFont typeface="Arial" pitchFamily="34" charset="0"/>
              <a:buChar char="•"/>
            </a:pPr>
            <a:r>
              <a:rPr lang="es-ES" dirty="0"/>
              <a:t>Eficiencia energética en alumbrado público</a:t>
            </a:r>
          </a:p>
          <a:p>
            <a:pPr lvl="0">
              <a:spcBef>
                <a:spcPts val="600"/>
              </a:spcBef>
              <a:buFont typeface="Arial" pitchFamily="34" charset="0"/>
              <a:buChar char="•"/>
            </a:pPr>
            <a:r>
              <a:rPr lang="es-ES_tradnl" dirty="0"/>
              <a:t> Redes de saneamiento y depuración</a:t>
            </a:r>
          </a:p>
          <a:p>
            <a:pPr lvl="0">
              <a:spcBef>
                <a:spcPts val="600"/>
              </a:spcBef>
              <a:buFont typeface="Arial" pitchFamily="34" charset="0"/>
              <a:buChar char="•"/>
            </a:pPr>
            <a:r>
              <a:rPr lang="es-ES_tradnl" dirty="0"/>
              <a:t> </a:t>
            </a:r>
            <a:r>
              <a:rPr lang="es-ES_tradnl" dirty="0" err="1"/>
              <a:t>Minipuntos</a:t>
            </a:r>
            <a:r>
              <a:rPr lang="es-ES_tradnl" dirty="0"/>
              <a:t> limpios, contenedores recogida separada y RSU</a:t>
            </a:r>
          </a:p>
          <a:p>
            <a:pPr>
              <a:spcBef>
                <a:spcPts val="600"/>
              </a:spcBef>
              <a:buFont typeface="Arial" pitchFamily="34" charset="0"/>
              <a:buChar char="•"/>
            </a:pPr>
            <a:r>
              <a:rPr lang="es-ES_tradnl" dirty="0"/>
              <a:t>Recarga coche eléctrico</a:t>
            </a:r>
          </a:p>
          <a:p>
            <a:pPr>
              <a:spcBef>
                <a:spcPts val="600"/>
              </a:spcBef>
              <a:buFont typeface="Arial" pitchFamily="34" charset="0"/>
              <a:buChar char="•"/>
            </a:pPr>
            <a:r>
              <a:rPr lang="es-ES_tradnl" dirty="0"/>
              <a:t>Planes medioambientales</a:t>
            </a:r>
            <a:endParaRPr lang="es-ES" dirty="0"/>
          </a:p>
          <a:p>
            <a:pPr lvl="0">
              <a:spcBef>
                <a:spcPts val="600"/>
              </a:spcBef>
              <a:buFont typeface="Arial" pitchFamily="34" charset="0"/>
              <a:buChar char="•"/>
            </a:pPr>
            <a:r>
              <a:rPr lang="es-ES_tradnl" dirty="0"/>
              <a:t> Guías sobre medio ambiente</a:t>
            </a:r>
          </a:p>
          <a:p>
            <a:pPr lvl="0">
              <a:spcBef>
                <a:spcPts val="600"/>
              </a:spcBef>
              <a:buFont typeface="Arial" pitchFamily="34" charset="0"/>
              <a:buChar char="•"/>
            </a:pPr>
            <a:r>
              <a:rPr lang="es-ES_tradnl" dirty="0"/>
              <a:t>Sistemas de recogida coordinada de residuos</a:t>
            </a:r>
          </a:p>
          <a:p>
            <a:pPr lvl="0">
              <a:spcBef>
                <a:spcPts val="600"/>
              </a:spcBef>
              <a:buFont typeface="Arial" pitchFamily="34" charset="0"/>
              <a:buChar char="•"/>
            </a:pPr>
            <a:endParaRPr lang="es-ES" dirty="0"/>
          </a:p>
        </p:txBody>
      </p:sp>
      <p:sp>
        <p:nvSpPr>
          <p:cNvPr id="6" name="CuadroTexto 5"/>
          <p:cNvSpPr txBox="1"/>
          <p:nvPr/>
        </p:nvSpPr>
        <p:spPr>
          <a:xfrm>
            <a:off x="-2991556" y="-804333"/>
            <a:ext cx="184666" cy="369332"/>
          </a:xfrm>
          <a:prstGeom prst="rect">
            <a:avLst/>
          </a:prstGeom>
          <a:noFill/>
        </p:spPr>
        <p:txBody>
          <a:bodyPr wrap="none" rtlCol="0">
            <a:spAutoFit/>
          </a:bodyPr>
          <a:lstStyle/>
          <a:p>
            <a:endParaRPr lang="es-ES" dirty="0"/>
          </a:p>
        </p:txBody>
      </p:sp>
      <p:sp>
        <p:nvSpPr>
          <p:cNvPr id="15" name="Título 1">
            <a:extLst>
              <a:ext uri="{FF2B5EF4-FFF2-40B4-BE49-F238E27FC236}">
                <a16:creationId xmlns:a16="http://schemas.microsoft.com/office/drawing/2014/main" id="{52331C7D-9BC3-47F3-B765-6D0A2C3D08AC}"/>
              </a:ext>
            </a:extLst>
          </p:cNvPr>
          <p:cNvSpPr txBox="1">
            <a:spLocks/>
          </p:cNvSpPr>
          <p:nvPr/>
        </p:nvSpPr>
        <p:spPr>
          <a:xfrm>
            <a:off x="0" y="0"/>
            <a:ext cx="9144000" cy="646331"/>
          </a:xfrm>
          <a:prstGeom prst="rect">
            <a:avLst/>
          </a:prstGeom>
          <a:solidFill>
            <a:srgbClr val="FF0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800" b="1" dirty="0">
                <a:solidFill>
                  <a:schemeClr val="bg1"/>
                </a:solidFill>
                <a:latin typeface="Arial"/>
                <a:cs typeface="Arial"/>
              </a:rPr>
              <a:t> </a:t>
            </a:r>
          </a:p>
          <a:p>
            <a:r>
              <a:rPr lang="es-ES" sz="2000" b="1" dirty="0">
                <a:solidFill>
                  <a:schemeClr val="bg1"/>
                </a:solidFill>
                <a:latin typeface="Arial"/>
                <a:cs typeface="Arial"/>
              </a:rPr>
              <a:t>Actuaciones financiadas en convocatorias de mejora</a:t>
            </a:r>
            <a:endParaRPr lang="es-ES" sz="800" b="1" dirty="0">
              <a:solidFill>
                <a:schemeClr val="bg1"/>
              </a:solidFill>
              <a:latin typeface="Arial"/>
              <a:cs typeface="Arial"/>
            </a:endParaRPr>
          </a:p>
          <a:p>
            <a:r>
              <a:rPr lang="es-ES" sz="800" b="1" dirty="0">
                <a:solidFill>
                  <a:schemeClr val="bg1"/>
                </a:solidFill>
                <a:latin typeface="Arial"/>
                <a:cs typeface="Arial"/>
              </a:rPr>
              <a:t> </a:t>
            </a:r>
          </a:p>
        </p:txBody>
      </p:sp>
      <p:sp>
        <p:nvSpPr>
          <p:cNvPr id="10" name="9 Rectángulo"/>
          <p:cNvSpPr/>
          <p:nvPr/>
        </p:nvSpPr>
        <p:spPr>
          <a:xfrm>
            <a:off x="680485" y="1184599"/>
            <a:ext cx="6844158" cy="400110"/>
          </a:xfrm>
          <a:prstGeom prst="rect">
            <a:avLst/>
          </a:prstGeom>
        </p:spPr>
        <p:txBody>
          <a:bodyPr wrap="square">
            <a:spAutoFit/>
          </a:bodyPr>
          <a:lstStyle/>
          <a:p>
            <a:pPr lvl="0"/>
            <a:r>
              <a:rPr lang="es-ES" sz="2000" b="1" dirty="0"/>
              <a:t>Relacionadas con el medio ambiente</a:t>
            </a:r>
          </a:p>
        </p:txBody>
      </p:sp>
      <p:pic>
        <p:nvPicPr>
          <p:cNvPr id="1026" name="Picture 2"/>
          <p:cNvPicPr>
            <a:picLocks noChangeAspect="1" noChangeArrowheads="1"/>
          </p:cNvPicPr>
          <p:nvPr/>
        </p:nvPicPr>
        <p:blipFill>
          <a:blip r:embed="rId2" cstate="print"/>
          <a:srcRect l="15677" t="6976" r="58444" b="25070"/>
          <a:stretch>
            <a:fillRect/>
          </a:stretch>
        </p:blipFill>
        <p:spPr bwMode="auto">
          <a:xfrm>
            <a:off x="4355976" y="1700808"/>
            <a:ext cx="2847451" cy="4673088"/>
          </a:xfrm>
          <a:prstGeom prst="rect">
            <a:avLst/>
          </a:prstGeom>
          <a:noFill/>
          <a:ln w="9525">
            <a:noFill/>
            <a:miter lim="800000"/>
            <a:headEnd/>
            <a:tailEnd/>
          </a:ln>
        </p:spPr>
      </p:pic>
      <p:grpSp>
        <p:nvGrpSpPr>
          <p:cNvPr id="2" name="Agrupar 8"/>
          <p:cNvGrpSpPr/>
          <p:nvPr/>
        </p:nvGrpSpPr>
        <p:grpSpPr>
          <a:xfrm>
            <a:off x="7384940" y="708560"/>
            <a:ext cx="1612253" cy="1607950"/>
            <a:chOff x="6803859" y="531417"/>
            <a:chExt cx="2018875" cy="2018873"/>
          </a:xfrm>
          <a:solidFill>
            <a:srgbClr val="28159B"/>
          </a:solidFill>
        </p:grpSpPr>
        <p:sp>
          <p:nvSpPr>
            <p:cNvPr id="12" name="Elipse 22"/>
            <p:cNvSpPr>
              <a:spLocks noChangeAspect="1"/>
            </p:cNvSpPr>
            <p:nvPr/>
          </p:nvSpPr>
          <p:spPr>
            <a:xfrm>
              <a:off x="6803859" y="531417"/>
              <a:ext cx="2018875" cy="20188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30"/>
            <p:cNvSpPr/>
            <p:nvPr/>
          </p:nvSpPr>
          <p:spPr>
            <a:xfrm>
              <a:off x="6965586" y="693144"/>
              <a:ext cx="1695422" cy="16954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Shape 192"/>
            <p:cNvSpPr/>
            <p:nvPr/>
          </p:nvSpPr>
          <p:spPr>
            <a:xfrm>
              <a:off x="7213033" y="1129111"/>
              <a:ext cx="1218427" cy="8243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pPr algn="ctr"/>
              <a:r>
                <a:rPr lang="es-ES_tradnl" sz="2400" b="1" dirty="0">
                  <a:solidFill>
                    <a:schemeClr val="bg1"/>
                  </a:solidFill>
                  <a:latin typeface="Arial"/>
                  <a:cs typeface="Arial"/>
                </a:rPr>
                <a:t>19% </a:t>
              </a:r>
            </a:p>
            <a:p>
              <a:pPr algn="ctr"/>
              <a:r>
                <a:rPr lang="es-ES_tradnl" sz="1200" b="1" cap="none" dirty="0">
                  <a:solidFill>
                    <a:schemeClr val="bg1"/>
                  </a:solidFill>
                  <a:latin typeface="Arial"/>
                  <a:cs typeface="Arial"/>
                </a:rPr>
                <a:t>99 acciones</a:t>
              </a:r>
            </a:p>
          </p:txBody>
        </p:sp>
      </p:grpSp>
      <p:pic>
        <p:nvPicPr>
          <p:cNvPr id="11"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extLst>
      <p:ext uri="{BB962C8B-B14F-4D97-AF65-F5344CB8AC3E}">
        <p14:creationId xmlns:p14="http://schemas.microsoft.com/office/powerpoint/2010/main" val="55030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4191000" y="1988288"/>
            <a:ext cx="3193940" cy="1831271"/>
          </a:xfrm>
          <a:prstGeom prst="rect">
            <a:avLst/>
          </a:prstGeom>
          <a:noFill/>
        </p:spPr>
        <p:txBody>
          <a:bodyPr wrap="square" rtlCol="0">
            <a:spAutoFit/>
          </a:bodyPr>
          <a:lstStyle/>
          <a:p>
            <a:pPr>
              <a:spcBef>
                <a:spcPts val="600"/>
              </a:spcBef>
              <a:buFont typeface="Arial" pitchFamily="34" charset="0"/>
              <a:buChar char="•"/>
            </a:pPr>
            <a:r>
              <a:rPr lang="es-ES_tradnl" dirty="0"/>
              <a:t> Planes integrales de seguridad (</a:t>
            </a:r>
            <a:r>
              <a:rPr lang="es-ES" dirty="0"/>
              <a:t>seguridad vial, vigilancia, emergencias y sistema contra incendios)</a:t>
            </a:r>
          </a:p>
          <a:p>
            <a:pPr lvl="0">
              <a:spcBef>
                <a:spcPts val="600"/>
              </a:spcBef>
              <a:buFont typeface="Arial" pitchFamily="34" charset="0"/>
              <a:buChar char="•"/>
            </a:pPr>
            <a:r>
              <a:rPr lang="es-ES_tradnl" dirty="0"/>
              <a:t> Información para servicios de emergencias</a:t>
            </a:r>
          </a:p>
        </p:txBody>
      </p:sp>
      <p:sp>
        <p:nvSpPr>
          <p:cNvPr id="14" name="13 CuadroTexto"/>
          <p:cNvSpPr txBox="1"/>
          <p:nvPr/>
        </p:nvSpPr>
        <p:spPr>
          <a:xfrm>
            <a:off x="345440" y="1841189"/>
            <a:ext cx="3693160" cy="2416046"/>
          </a:xfrm>
          <a:prstGeom prst="rect">
            <a:avLst/>
          </a:prstGeom>
          <a:noFill/>
        </p:spPr>
        <p:txBody>
          <a:bodyPr wrap="square" rtlCol="0">
            <a:spAutoFit/>
          </a:bodyPr>
          <a:lstStyle/>
          <a:p>
            <a:pPr>
              <a:spcBef>
                <a:spcPts val="600"/>
              </a:spcBef>
              <a:buFont typeface="Arial" pitchFamily="34" charset="0"/>
              <a:buChar char="•"/>
            </a:pPr>
            <a:r>
              <a:rPr lang="es-ES_tradnl" dirty="0"/>
              <a:t> Sistemas de video-vigilancia</a:t>
            </a:r>
            <a:endParaRPr lang="es-ES" dirty="0"/>
          </a:p>
          <a:p>
            <a:pPr lvl="0">
              <a:spcBef>
                <a:spcPts val="600"/>
              </a:spcBef>
              <a:buFont typeface="Arial" pitchFamily="34" charset="0"/>
              <a:buChar char="•"/>
            </a:pPr>
            <a:r>
              <a:rPr lang="es-ES_tradnl" dirty="0"/>
              <a:t> Cierres perimetrales</a:t>
            </a:r>
          </a:p>
          <a:p>
            <a:pPr lvl="0">
              <a:spcBef>
                <a:spcPts val="600"/>
              </a:spcBef>
              <a:buFont typeface="Arial" pitchFamily="34" charset="0"/>
              <a:buChar char="•"/>
            </a:pPr>
            <a:r>
              <a:rPr lang="es-ES_tradnl" dirty="0"/>
              <a:t> Cabinas para control de accesos</a:t>
            </a:r>
            <a:endParaRPr lang="es-ES" dirty="0"/>
          </a:p>
          <a:p>
            <a:pPr lvl="0">
              <a:spcBef>
                <a:spcPts val="600"/>
              </a:spcBef>
              <a:buFont typeface="Arial" pitchFamily="34" charset="0"/>
              <a:buChar char="•"/>
            </a:pPr>
            <a:r>
              <a:rPr lang="es-ES_tradnl" dirty="0"/>
              <a:t> Barreras automatizadas, con lector de matrículas</a:t>
            </a:r>
          </a:p>
          <a:p>
            <a:pPr>
              <a:spcBef>
                <a:spcPts val="600"/>
              </a:spcBef>
              <a:buFont typeface="Arial" pitchFamily="34" charset="0"/>
              <a:buChar char="•"/>
            </a:pPr>
            <a:r>
              <a:rPr lang="es-ES_tradnl" dirty="0"/>
              <a:t> Sistemas contra incendios</a:t>
            </a:r>
          </a:p>
          <a:p>
            <a:pPr lvl="0">
              <a:spcBef>
                <a:spcPts val="600"/>
              </a:spcBef>
              <a:buFont typeface="Arial" pitchFamily="34" charset="0"/>
              <a:buChar char="•"/>
            </a:pPr>
            <a:endParaRPr lang="es-ES" dirty="0"/>
          </a:p>
        </p:txBody>
      </p:sp>
      <p:sp>
        <p:nvSpPr>
          <p:cNvPr id="6" name="CuadroTexto 5"/>
          <p:cNvSpPr txBox="1"/>
          <p:nvPr/>
        </p:nvSpPr>
        <p:spPr>
          <a:xfrm>
            <a:off x="-2991556" y="-804333"/>
            <a:ext cx="184666" cy="369332"/>
          </a:xfrm>
          <a:prstGeom prst="rect">
            <a:avLst/>
          </a:prstGeom>
          <a:noFill/>
        </p:spPr>
        <p:txBody>
          <a:bodyPr wrap="none" rtlCol="0">
            <a:spAutoFit/>
          </a:bodyPr>
          <a:lstStyle/>
          <a:p>
            <a:endParaRPr lang="es-ES" dirty="0"/>
          </a:p>
        </p:txBody>
      </p:sp>
      <p:sp>
        <p:nvSpPr>
          <p:cNvPr id="15" name="Título 1">
            <a:extLst>
              <a:ext uri="{FF2B5EF4-FFF2-40B4-BE49-F238E27FC236}">
                <a16:creationId xmlns:a16="http://schemas.microsoft.com/office/drawing/2014/main" id="{52331C7D-9BC3-47F3-B765-6D0A2C3D08AC}"/>
              </a:ext>
            </a:extLst>
          </p:cNvPr>
          <p:cNvSpPr txBox="1">
            <a:spLocks/>
          </p:cNvSpPr>
          <p:nvPr/>
        </p:nvSpPr>
        <p:spPr>
          <a:xfrm>
            <a:off x="0" y="0"/>
            <a:ext cx="9144000" cy="646331"/>
          </a:xfrm>
          <a:prstGeom prst="rect">
            <a:avLst/>
          </a:prstGeom>
          <a:solidFill>
            <a:srgbClr val="FF0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800" b="1" dirty="0">
                <a:solidFill>
                  <a:schemeClr val="bg1"/>
                </a:solidFill>
                <a:latin typeface="Arial"/>
                <a:cs typeface="Arial"/>
              </a:rPr>
              <a:t> </a:t>
            </a:r>
          </a:p>
          <a:p>
            <a:r>
              <a:rPr lang="es-ES" sz="2000" b="1" dirty="0">
                <a:solidFill>
                  <a:schemeClr val="bg1"/>
                </a:solidFill>
                <a:latin typeface="Arial"/>
                <a:cs typeface="Arial"/>
              </a:rPr>
              <a:t>Actuaciones financiadas en convocatorias de mejora</a:t>
            </a:r>
            <a:endParaRPr lang="es-ES" sz="800" b="1" dirty="0">
              <a:solidFill>
                <a:schemeClr val="bg1"/>
              </a:solidFill>
              <a:latin typeface="Arial"/>
              <a:cs typeface="Arial"/>
            </a:endParaRPr>
          </a:p>
          <a:p>
            <a:r>
              <a:rPr lang="es-ES" sz="800" b="1" dirty="0">
                <a:solidFill>
                  <a:schemeClr val="bg1"/>
                </a:solidFill>
                <a:latin typeface="Arial"/>
                <a:cs typeface="Arial"/>
              </a:rPr>
              <a:t> </a:t>
            </a:r>
          </a:p>
        </p:txBody>
      </p:sp>
      <p:sp>
        <p:nvSpPr>
          <p:cNvPr id="10" name="9 Rectángulo"/>
          <p:cNvSpPr/>
          <p:nvPr/>
        </p:nvSpPr>
        <p:spPr>
          <a:xfrm>
            <a:off x="680485" y="1184599"/>
            <a:ext cx="6844158" cy="400110"/>
          </a:xfrm>
          <a:prstGeom prst="rect">
            <a:avLst/>
          </a:prstGeom>
        </p:spPr>
        <p:txBody>
          <a:bodyPr wrap="square">
            <a:spAutoFit/>
          </a:bodyPr>
          <a:lstStyle/>
          <a:p>
            <a:pPr lvl="0"/>
            <a:r>
              <a:rPr lang="es-ES" sz="2000" b="1" dirty="0"/>
              <a:t>Relacionadas con vigilancia, seguridad y emergencias</a:t>
            </a:r>
          </a:p>
        </p:txBody>
      </p:sp>
      <p:grpSp>
        <p:nvGrpSpPr>
          <p:cNvPr id="2" name="Agrupar 8"/>
          <p:cNvGrpSpPr/>
          <p:nvPr/>
        </p:nvGrpSpPr>
        <p:grpSpPr>
          <a:xfrm>
            <a:off x="7384940" y="708560"/>
            <a:ext cx="1612253" cy="1607950"/>
            <a:chOff x="6803859" y="531417"/>
            <a:chExt cx="2018875" cy="2018873"/>
          </a:xfrm>
          <a:solidFill>
            <a:srgbClr val="28159B"/>
          </a:solidFill>
        </p:grpSpPr>
        <p:sp>
          <p:nvSpPr>
            <p:cNvPr id="12" name="Elipse 22"/>
            <p:cNvSpPr>
              <a:spLocks noChangeAspect="1"/>
            </p:cNvSpPr>
            <p:nvPr/>
          </p:nvSpPr>
          <p:spPr>
            <a:xfrm>
              <a:off x="6803859" y="531417"/>
              <a:ext cx="2018875" cy="20188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30"/>
            <p:cNvSpPr/>
            <p:nvPr/>
          </p:nvSpPr>
          <p:spPr>
            <a:xfrm>
              <a:off x="6965586" y="693144"/>
              <a:ext cx="1695422" cy="16954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Shape 192"/>
            <p:cNvSpPr/>
            <p:nvPr/>
          </p:nvSpPr>
          <p:spPr>
            <a:xfrm>
              <a:off x="7165140" y="1129111"/>
              <a:ext cx="1314214" cy="8243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pPr algn="ctr"/>
              <a:r>
                <a:rPr lang="es-ES_tradnl" sz="2400" b="1" dirty="0">
                  <a:solidFill>
                    <a:schemeClr val="bg1"/>
                  </a:solidFill>
                  <a:latin typeface="Arial"/>
                  <a:cs typeface="Arial"/>
                </a:rPr>
                <a:t>22% </a:t>
              </a:r>
            </a:p>
            <a:p>
              <a:pPr algn="ctr"/>
              <a:r>
                <a:rPr lang="es-ES_tradnl" sz="1200" b="1" cap="none" dirty="0">
                  <a:solidFill>
                    <a:schemeClr val="bg1"/>
                  </a:solidFill>
                  <a:latin typeface="Arial"/>
                  <a:cs typeface="Arial"/>
                </a:rPr>
                <a:t>116 acciones</a:t>
              </a:r>
            </a:p>
          </p:txBody>
        </p:sp>
      </p:grpSp>
      <p:pic>
        <p:nvPicPr>
          <p:cNvPr id="17" name="16 Imagen" descr="DSC02835.JPG"/>
          <p:cNvPicPr>
            <a:picLocks noChangeAspect="1"/>
          </p:cNvPicPr>
          <p:nvPr/>
        </p:nvPicPr>
        <p:blipFill>
          <a:blip r:embed="rId2" cstate="print"/>
          <a:srcRect t="28123" r="126" b="23282"/>
          <a:stretch>
            <a:fillRect/>
          </a:stretch>
        </p:blipFill>
        <p:spPr>
          <a:xfrm>
            <a:off x="11527" y="4353649"/>
            <a:ext cx="9132473" cy="2504351"/>
          </a:xfrm>
          <a:prstGeom prst="rect">
            <a:avLst/>
          </a:prstGeom>
        </p:spPr>
      </p:pic>
      <p:pic>
        <p:nvPicPr>
          <p:cNvPr id="18"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extLst>
      <p:ext uri="{BB962C8B-B14F-4D97-AF65-F5344CB8AC3E}">
        <p14:creationId xmlns:p14="http://schemas.microsoft.com/office/powerpoint/2010/main" val="55030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478790" y="1841189"/>
            <a:ext cx="4169410" cy="3400931"/>
          </a:xfrm>
          <a:prstGeom prst="rect">
            <a:avLst/>
          </a:prstGeom>
          <a:noFill/>
        </p:spPr>
        <p:txBody>
          <a:bodyPr wrap="square" rtlCol="0">
            <a:spAutoFit/>
          </a:bodyPr>
          <a:lstStyle/>
          <a:p>
            <a:pPr>
              <a:spcBef>
                <a:spcPts val="600"/>
              </a:spcBef>
              <a:buFont typeface="Arial" pitchFamily="34" charset="0"/>
              <a:buChar char="•"/>
            </a:pPr>
            <a:r>
              <a:rPr lang="es-ES_tradnl" dirty="0"/>
              <a:t> Aparcamientos </a:t>
            </a:r>
          </a:p>
          <a:p>
            <a:pPr>
              <a:spcBef>
                <a:spcPts val="600"/>
              </a:spcBef>
              <a:buFont typeface="Arial" pitchFamily="34" charset="0"/>
              <a:buChar char="•"/>
            </a:pPr>
            <a:r>
              <a:rPr lang="es-ES_tradnl" dirty="0"/>
              <a:t> Señalización horizontal y vertical</a:t>
            </a:r>
          </a:p>
          <a:p>
            <a:pPr>
              <a:spcBef>
                <a:spcPts val="600"/>
              </a:spcBef>
              <a:buFont typeface="Arial" pitchFamily="34" charset="0"/>
              <a:buChar char="•"/>
            </a:pPr>
            <a:r>
              <a:rPr lang="es-ES_tradnl" dirty="0"/>
              <a:t> Bandas reductoras de velocidad</a:t>
            </a:r>
          </a:p>
          <a:p>
            <a:pPr>
              <a:spcBef>
                <a:spcPts val="600"/>
              </a:spcBef>
              <a:buFont typeface="Arial" pitchFamily="34" charset="0"/>
              <a:buChar char="•"/>
            </a:pPr>
            <a:r>
              <a:rPr lang="es-ES_tradnl" dirty="0"/>
              <a:t> Bolardos</a:t>
            </a:r>
          </a:p>
          <a:p>
            <a:pPr lvl="0">
              <a:spcBef>
                <a:spcPts val="600"/>
              </a:spcBef>
              <a:buFont typeface="Arial" pitchFamily="34" charset="0"/>
              <a:buChar char="•"/>
            </a:pPr>
            <a:r>
              <a:rPr lang="es-ES_tradnl" dirty="0"/>
              <a:t> Acondicionamiento de viales y aceras, rebajes en glorietas</a:t>
            </a:r>
          </a:p>
          <a:p>
            <a:pPr lvl="0">
              <a:spcBef>
                <a:spcPts val="600"/>
              </a:spcBef>
              <a:buFont typeface="Arial" pitchFamily="34" charset="0"/>
              <a:buChar char="•"/>
            </a:pPr>
            <a:r>
              <a:rPr lang="es-ES_tradnl" dirty="0"/>
              <a:t> Accesos peatonales y para bicicletas </a:t>
            </a:r>
          </a:p>
          <a:p>
            <a:pPr lvl="0">
              <a:spcBef>
                <a:spcPts val="600"/>
              </a:spcBef>
              <a:buFont typeface="Arial" pitchFamily="34" charset="0"/>
              <a:buChar char="•"/>
            </a:pPr>
            <a:r>
              <a:rPr lang="es-ES_tradnl" dirty="0"/>
              <a:t> Eliminación barreras arquitectónicas</a:t>
            </a:r>
          </a:p>
          <a:p>
            <a:pPr lvl="0">
              <a:spcBef>
                <a:spcPts val="600"/>
              </a:spcBef>
              <a:buFont typeface="Arial" pitchFamily="34" charset="0"/>
              <a:buChar char="•"/>
            </a:pPr>
            <a:r>
              <a:rPr lang="es-ES_tradnl" dirty="0"/>
              <a:t> Estudios de movilidad , accesibilidad y seguridad vial</a:t>
            </a:r>
            <a:endParaRPr lang="es-ES" dirty="0"/>
          </a:p>
        </p:txBody>
      </p:sp>
      <p:sp>
        <p:nvSpPr>
          <p:cNvPr id="6" name="CuadroTexto 5"/>
          <p:cNvSpPr txBox="1"/>
          <p:nvPr/>
        </p:nvSpPr>
        <p:spPr>
          <a:xfrm>
            <a:off x="-2991556" y="-804333"/>
            <a:ext cx="184666" cy="369332"/>
          </a:xfrm>
          <a:prstGeom prst="rect">
            <a:avLst/>
          </a:prstGeom>
          <a:noFill/>
        </p:spPr>
        <p:txBody>
          <a:bodyPr wrap="none" rtlCol="0">
            <a:spAutoFit/>
          </a:bodyPr>
          <a:lstStyle/>
          <a:p>
            <a:endParaRPr lang="es-ES" dirty="0"/>
          </a:p>
        </p:txBody>
      </p:sp>
      <p:sp>
        <p:nvSpPr>
          <p:cNvPr id="15" name="Título 1">
            <a:extLst>
              <a:ext uri="{FF2B5EF4-FFF2-40B4-BE49-F238E27FC236}">
                <a16:creationId xmlns:a16="http://schemas.microsoft.com/office/drawing/2014/main" id="{52331C7D-9BC3-47F3-B765-6D0A2C3D08AC}"/>
              </a:ext>
            </a:extLst>
          </p:cNvPr>
          <p:cNvSpPr txBox="1">
            <a:spLocks/>
          </p:cNvSpPr>
          <p:nvPr/>
        </p:nvSpPr>
        <p:spPr>
          <a:xfrm>
            <a:off x="0" y="0"/>
            <a:ext cx="9144000" cy="646331"/>
          </a:xfrm>
          <a:prstGeom prst="rect">
            <a:avLst/>
          </a:prstGeom>
          <a:solidFill>
            <a:srgbClr val="FF0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800" b="1" dirty="0">
                <a:solidFill>
                  <a:schemeClr val="bg1"/>
                </a:solidFill>
                <a:latin typeface="Arial"/>
                <a:cs typeface="Arial"/>
              </a:rPr>
              <a:t> </a:t>
            </a:r>
          </a:p>
          <a:p>
            <a:r>
              <a:rPr lang="es-ES" sz="2000" b="1" dirty="0">
                <a:solidFill>
                  <a:schemeClr val="bg1"/>
                </a:solidFill>
                <a:latin typeface="Arial"/>
                <a:cs typeface="Arial"/>
              </a:rPr>
              <a:t>Actuaciones financiadas en convocatorias de mejora</a:t>
            </a:r>
            <a:endParaRPr lang="es-ES" sz="800" b="1" dirty="0">
              <a:solidFill>
                <a:schemeClr val="bg1"/>
              </a:solidFill>
              <a:latin typeface="Arial"/>
              <a:cs typeface="Arial"/>
            </a:endParaRPr>
          </a:p>
          <a:p>
            <a:r>
              <a:rPr lang="es-ES" sz="800" b="1" dirty="0">
                <a:solidFill>
                  <a:schemeClr val="bg1"/>
                </a:solidFill>
                <a:latin typeface="Arial"/>
                <a:cs typeface="Arial"/>
              </a:rPr>
              <a:t> </a:t>
            </a:r>
          </a:p>
        </p:txBody>
      </p:sp>
      <p:sp>
        <p:nvSpPr>
          <p:cNvPr id="10" name="9 Rectángulo"/>
          <p:cNvSpPr/>
          <p:nvPr/>
        </p:nvSpPr>
        <p:spPr>
          <a:xfrm>
            <a:off x="680485" y="1184599"/>
            <a:ext cx="6844158" cy="400110"/>
          </a:xfrm>
          <a:prstGeom prst="rect">
            <a:avLst/>
          </a:prstGeom>
        </p:spPr>
        <p:txBody>
          <a:bodyPr wrap="square">
            <a:spAutoFit/>
          </a:bodyPr>
          <a:lstStyle/>
          <a:p>
            <a:pPr lvl="0"/>
            <a:r>
              <a:rPr lang="es-ES" sz="2000" b="1" dirty="0"/>
              <a:t>Relacionadas con la movilidad y la seguridad vial</a:t>
            </a:r>
          </a:p>
        </p:txBody>
      </p:sp>
      <p:pic>
        <p:nvPicPr>
          <p:cNvPr id="18" name="17 Imagen" descr="DSCN5456.JPG"/>
          <p:cNvPicPr>
            <a:picLocks noChangeAspect="1"/>
          </p:cNvPicPr>
          <p:nvPr/>
        </p:nvPicPr>
        <p:blipFill>
          <a:blip r:embed="rId2" cstate="print"/>
          <a:stretch>
            <a:fillRect/>
          </a:stretch>
        </p:blipFill>
        <p:spPr>
          <a:xfrm>
            <a:off x="4499896" y="2378202"/>
            <a:ext cx="4184830" cy="2778989"/>
          </a:xfrm>
          <a:prstGeom prst="rect">
            <a:avLst/>
          </a:prstGeom>
        </p:spPr>
      </p:pic>
      <p:grpSp>
        <p:nvGrpSpPr>
          <p:cNvPr id="2" name="Agrupar 8"/>
          <p:cNvGrpSpPr/>
          <p:nvPr/>
        </p:nvGrpSpPr>
        <p:grpSpPr>
          <a:xfrm>
            <a:off x="7384940" y="708560"/>
            <a:ext cx="1612253" cy="1607950"/>
            <a:chOff x="6803859" y="531417"/>
            <a:chExt cx="2018875" cy="2018873"/>
          </a:xfrm>
          <a:solidFill>
            <a:srgbClr val="28159B"/>
          </a:solidFill>
        </p:grpSpPr>
        <p:sp>
          <p:nvSpPr>
            <p:cNvPr id="12" name="Elipse 22"/>
            <p:cNvSpPr>
              <a:spLocks noChangeAspect="1"/>
            </p:cNvSpPr>
            <p:nvPr/>
          </p:nvSpPr>
          <p:spPr>
            <a:xfrm>
              <a:off x="6803859" y="531417"/>
              <a:ext cx="2018875" cy="20188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30"/>
            <p:cNvSpPr/>
            <p:nvPr/>
          </p:nvSpPr>
          <p:spPr>
            <a:xfrm>
              <a:off x="6965586" y="693144"/>
              <a:ext cx="1695422" cy="16954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Shape 192"/>
            <p:cNvSpPr/>
            <p:nvPr/>
          </p:nvSpPr>
          <p:spPr>
            <a:xfrm>
              <a:off x="7213034" y="1129111"/>
              <a:ext cx="1218427" cy="8243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pPr algn="ctr"/>
              <a:r>
                <a:rPr lang="es-ES_tradnl" sz="2400" b="1" dirty="0">
                  <a:solidFill>
                    <a:schemeClr val="bg1"/>
                  </a:solidFill>
                  <a:latin typeface="Arial"/>
                  <a:cs typeface="Arial"/>
                </a:rPr>
                <a:t>17% </a:t>
              </a:r>
            </a:p>
            <a:p>
              <a:pPr algn="ctr"/>
              <a:r>
                <a:rPr lang="es-ES_tradnl" sz="1200" b="1" cap="none" dirty="0">
                  <a:solidFill>
                    <a:schemeClr val="bg1"/>
                  </a:solidFill>
                  <a:latin typeface="Arial"/>
                  <a:cs typeface="Arial"/>
                </a:rPr>
                <a:t>91 acciones</a:t>
              </a:r>
            </a:p>
          </p:txBody>
        </p:sp>
      </p:grpSp>
      <p:pic>
        <p:nvPicPr>
          <p:cNvPr id="11"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extLst>
      <p:ext uri="{BB962C8B-B14F-4D97-AF65-F5344CB8AC3E}">
        <p14:creationId xmlns:p14="http://schemas.microsoft.com/office/powerpoint/2010/main" val="55030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991556" y="-804333"/>
            <a:ext cx="184666" cy="369332"/>
          </a:xfrm>
          <a:prstGeom prst="rect">
            <a:avLst/>
          </a:prstGeom>
          <a:noFill/>
        </p:spPr>
        <p:txBody>
          <a:bodyPr wrap="none" rtlCol="0">
            <a:spAutoFit/>
          </a:bodyPr>
          <a:lstStyle/>
          <a:p>
            <a:endParaRPr lang="es-ES" dirty="0"/>
          </a:p>
        </p:txBody>
      </p:sp>
      <p:sp>
        <p:nvSpPr>
          <p:cNvPr id="15" name="Título 1">
            <a:extLst>
              <a:ext uri="{FF2B5EF4-FFF2-40B4-BE49-F238E27FC236}">
                <a16:creationId xmlns:a16="http://schemas.microsoft.com/office/drawing/2014/main" id="{52331C7D-9BC3-47F3-B765-6D0A2C3D08AC}"/>
              </a:ext>
            </a:extLst>
          </p:cNvPr>
          <p:cNvSpPr txBox="1">
            <a:spLocks/>
          </p:cNvSpPr>
          <p:nvPr/>
        </p:nvSpPr>
        <p:spPr>
          <a:xfrm>
            <a:off x="0" y="0"/>
            <a:ext cx="9144000" cy="646331"/>
          </a:xfrm>
          <a:prstGeom prst="rect">
            <a:avLst/>
          </a:prstGeom>
          <a:solidFill>
            <a:srgbClr val="FF0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800" b="1" dirty="0">
                <a:solidFill>
                  <a:schemeClr val="bg1"/>
                </a:solidFill>
                <a:latin typeface="Arial"/>
                <a:cs typeface="Arial"/>
              </a:rPr>
              <a:t> </a:t>
            </a:r>
          </a:p>
          <a:p>
            <a:r>
              <a:rPr lang="es-ES" sz="2000" b="1" dirty="0">
                <a:solidFill>
                  <a:schemeClr val="bg1"/>
                </a:solidFill>
                <a:latin typeface="Arial"/>
                <a:cs typeface="Arial"/>
              </a:rPr>
              <a:t>Actuaciones financiadas en convocatorias de mejora</a:t>
            </a:r>
            <a:endParaRPr lang="es-ES" sz="800" b="1" dirty="0">
              <a:solidFill>
                <a:schemeClr val="bg1"/>
              </a:solidFill>
              <a:latin typeface="Arial"/>
              <a:cs typeface="Arial"/>
            </a:endParaRPr>
          </a:p>
          <a:p>
            <a:r>
              <a:rPr lang="es-ES" sz="800" b="1" dirty="0">
                <a:solidFill>
                  <a:schemeClr val="bg1"/>
                </a:solidFill>
                <a:latin typeface="Arial"/>
                <a:cs typeface="Arial"/>
              </a:rPr>
              <a:t> </a:t>
            </a:r>
          </a:p>
        </p:txBody>
      </p:sp>
      <p:sp>
        <p:nvSpPr>
          <p:cNvPr id="14" name="13 CuadroTexto"/>
          <p:cNvSpPr txBox="1"/>
          <p:nvPr/>
        </p:nvSpPr>
        <p:spPr>
          <a:xfrm>
            <a:off x="1313003" y="1584709"/>
            <a:ext cx="3693160" cy="2062103"/>
          </a:xfrm>
          <a:prstGeom prst="rect">
            <a:avLst/>
          </a:prstGeom>
          <a:noFill/>
        </p:spPr>
        <p:txBody>
          <a:bodyPr wrap="square" rtlCol="0">
            <a:spAutoFit/>
          </a:bodyPr>
          <a:lstStyle/>
          <a:p>
            <a:pPr>
              <a:spcBef>
                <a:spcPts val="600"/>
              </a:spcBef>
              <a:buFont typeface="Arial" pitchFamily="34" charset="0"/>
              <a:buChar char="•"/>
            </a:pPr>
            <a:r>
              <a:rPr lang="es-ES_tradnl" dirty="0"/>
              <a:t> Acondicionamiento de zonas verdes</a:t>
            </a:r>
          </a:p>
          <a:p>
            <a:pPr>
              <a:spcBef>
                <a:spcPts val="600"/>
              </a:spcBef>
              <a:buFont typeface="Arial" pitchFamily="34" charset="0"/>
              <a:buChar char="•"/>
            </a:pPr>
            <a:r>
              <a:rPr lang="es-ES_tradnl" dirty="0"/>
              <a:t> Mobiliario urbano</a:t>
            </a:r>
          </a:p>
          <a:p>
            <a:pPr>
              <a:spcBef>
                <a:spcPts val="600"/>
              </a:spcBef>
              <a:buFont typeface="Arial" pitchFamily="34" charset="0"/>
              <a:buChar char="•"/>
            </a:pPr>
            <a:r>
              <a:rPr lang="es-ES_tradnl" dirty="0"/>
              <a:t> Consolidación de taludes</a:t>
            </a:r>
          </a:p>
          <a:p>
            <a:pPr>
              <a:spcBef>
                <a:spcPts val="600"/>
              </a:spcBef>
              <a:buFont typeface="Arial" pitchFamily="34" charset="0"/>
              <a:buChar char="•"/>
            </a:pPr>
            <a:r>
              <a:rPr lang="es-ES_tradnl" dirty="0"/>
              <a:t> Mejora de redes de suministro (agua, electricidad, alumbrado…)</a:t>
            </a:r>
          </a:p>
          <a:p>
            <a:pPr lvl="0">
              <a:spcBef>
                <a:spcPts val="600"/>
              </a:spcBef>
              <a:buFont typeface="Arial" pitchFamily="34" charset="0"/>
              <a:buChar char="•"/>
            </a:pPr>
            <a:endParaRPr lang="es-ES" dirty="0"/>
          </a:p>
        </p:txBody>
      </p:sp>
      <p:sp>
        <p:nvSpPr>
          <p:cNvPr id="10" name="9 Rectángulo"/>
          <p:cNvSpPr/>
          <p:nvPr/>
        </p:nvSpPr>
        <p:spPr>
          <a:xfrm>
            <a:off x="669936" y="1184599"/>
            <a:ext cx="6844158" cy="400110"/>
          </a:xfrm>
          <a:prstGeom prst="rect">
            <a:avLst/>
          </a:prstGeom>
        </p:spPr>
        <p:txBody>
          <a:bodyPr wrap="square">
            <a:spAutoFit/>
          </a:bodyPr>
          <a:lstStyle/>
          <a:p>
            <a:pPr lvl="0"/>
            <a:r>
              <a:rPr lang="es-ES" sz="2000" b="1" dirty="0"/>
              <a:t>Obras de acondicionamiento en general</a:t>
            </a:r>
          </a:p>
        </p:txBody>
      </p:sp>
      <p:grpSp>
        <p:nvGrpSpPr>
          <p:cNvPr id="2" name="Agrupar 8"/>
          <p:cNvGrpSpPr/>
          <p:nvPr/>
        </p:nvGrpSpPr>
        <p:grpSpPr>
          <a:xfrm>
            <a:off x="7384940" y="708560"/>
            <a:ext cx="1612253" cy="1607950"/>
            <a:chOff x="6803859" y="531417"/>
            <a:chExt cx="2018875" cy="2018873"/>
          </a:xfrm>
          <a:solidFill>
            <a:srgbClr val="28159B"/>
          </a:solidFill>
        </p:grpSpPr>
        <p:sp>
          <p:nvSpPr>
            <p:cNvPr id="12" name="Elipse 22"/>
            <p:cNvSpPr>
              <a:spLocks noChangeAspect="1"/>
            </p:cNvSpPr>
            <p:nvPr/>
          </p:nvSpPr>
          <p:spPr>
            <a:xfrm>
              <a:off x="6803859" y="531417"/>
              <a:ext cx="2018875" cy="20188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30"/>
            <p:cNvSpPr/>
            <p:nvPr/>
          </p:nvSpPr>
          <p:spPr>
            <a:xfrm>
              <a:off x="6965586" y="693144"/>
              <a:ext cx="1695422" cy="16954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Shape 192"/>
            <p:cNvSpPr/>
            <p:nvPr/>
          </p:nvSpPr>
          <p:spPr>
            <a:xfrm>
              <a:off x="7213034" y="1129111"/>
              <a:ext cx="1218427" cy="8243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pPr algn="ctr"/>
              <a:r>
                <a:rPr lang="es-ES_tradnl" sz="2400" b="1" dirty="0">
                  <a:solidFill>
                    <a:schemeClr val="bg1"/>
                  </a:solidFill>
                  <a:latin typeface="Arial"/>
                  <a:cs typeface="Arial"/>
                </a:rPr>
                <a:t>8% </a:t>
              </a:r>
            </a:p>
            <a:p>
              <a:pPr algn="ctr"/>
              <a:r>
                <a:rPr lang="es-ES_tradnl" sz="1200" b="1" cap="none" dirty="0">
                  <a:solidFill>
                    <a:schemeClr val="bg1"/>
                  </a:solidFill>
                  <a:latin typeface="Arial"/>
                  <a:cs typeface="Arial"/>
                </a:rPr>
                <a:t>41 acciones</a:t>
              </a:r>
            </a:p>
          </p:txBody>
        </p:sp>
      </p:grpSp>
      <p:pic>
        <p:nvPicPr>
          <p:cNvPr id="18" name="17 Imagen" descr="33BACCF5-FD0C-4F94-9A5E-5BC148BEE008.jpeg"/>
          <p:cNvPicPr>
            <a:picLocks noChangeAspect="1"/>
          </p:cNvPicPr>
          <p:nvPr/>
        </p:nvPicPr>
        <p:blipFill>
          <a:blip r:embed="rId2" cstate="print"/>
          <a:srcRect t="16937" b="33643"/>
          <a:stretch>
            <a:fillRect/>
          </a:stretch>
        </p:blipFill>
        <p:spPr>
          <a:xfrm>
            <a:off x="-1" y="3468772"/>
            <a:ext cx="9144001" cy="3389227"/>
          </a:xfrm>
          <a:prstGeom prst="rect">
            <a:avLst/>
          </a:prstGeom>
        </p:spPr>
      </p:pic>
      <p:pic>
        <p:nvPicPr>
          <p:cNvPr id="11"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extLst>
      <p:ext uri="{BB962C8B-B14F-4D97-AF65-F5344CB8AC3E}">
        <p14:creationId xmlns:p14="http://schemas.microsoft.com/office/powerpoint/2010/main" val="55030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345440" y="1841189"/>
            <a:ext cx="4112260" cy="4185761"/>
          </a:xfrm>
          <a:prstGeom prst="rect">
            <a:avLst/>
          </a:prstGeom>
          <a:noFill/>
        </p:spPr>
        <p:txBody>
          <a:bodyPr wrap="square" rtlCol="0">
            <a:spAutoFit/>
          </a:bodyPr>
          <a:lstStyle/>
          <a:p>
            <a:pPr>
              <a:spcBef>
                <a:spcPts val="600"/>
              </a:spcBef>
              <a:buFont typeface="Arial" pitchFamily="34" charset="0"/>
              <a:buChar char="•"/>
            </a:pPr>
            <a:r>
              <a:rPr lang="es-ES_tradnl" dirty="0"/>
              <a:t> Creación de asociaciones </a:t>
            </a:r>
          </a:p>
          <a:p>
            <a:pPr>
              <a:spcBef>
                <a:spcPts val="600"/>
              </a:spcBef>
              <a:buFont typeface="Arial" pitchFamily="34" charset="0"/>
              <a:buChar char="•"/>
            </a:pPr>
            <a:r>
              <a:rPr lang="es-ES_tradnl" dirty="0"/>
              <a:t> Creación de entidades de conservación</a:t>
            </a:r>
          </a:p>
          <a:p>
            <a:pPr>
              <a:spcBef>
                <a:spcPts val="600"/>
              </a:spcBef>
              <a:buFont typeface="Arial" pitchFamily="34" charset="0"/>
              <a:buChar char="•"/>
            </a:pPr>
            <a:r>
              <a:rPr lang="es-ES_tradnl" dirty="0"/>
              <a:t> Sede de la asociación</a:t>
            </a:r>
          </a:p>
          <a:p>
            <a:pPr>
              <a:spcBef>
                <a:spcPts val="600"/>
              </a:spcBef>
              <a:buFont typeface="Arial" pitchFamily="34" charset="0"/>
              <a:buChar char="•"/>
            </a:pPr>
            <a:r>
              <a:rPr lang="es-ES_tradnl" dirty="0"/>
              <a:t> Centros de servicios</a:t>
            </a:r>
          </a:p>
          <a:p>
            <a:pPr lvl="0">
              <a:spcBef>
                <a:spcPts val="600"/>
              </a:spcBef>
              <a:buFont typeface="Arial" pitchFamily="34" charset="0"/>
              <a:buChar char="•"/>
            </a:pPr>
            <a:r>
              <a:rPr lang="es-ES_tradnl" dirty="0"/>
              <a:t> Estudio integral de necesidades</a:t>
            </a:r>
          </a:p>
          <a:p>
            <a:pPr lvl="0">
              <a:spcBef>
                <a:spcPts val="600"/>
              </a:spcBef>
              <a:buFont typeface="Arial" pitchFamily="34" charset="0"/>
              <a:buChar char="•"/>
            </a:pPr>
            <a:r>
              <a:rPr lang="es-ES_tradnl" dirty="0"/>
              <a:t> Estudios de prestación de servicios</a:t>
            </a:r>
          </a:p>
          <a:p>
            <a:pPr lvl="0">
              <a:spcBef>
                <a:spcPts val="600"/>
              </a:spcBef>
              <a:buFont typeface="Arial" pitchFamily="34" charset="0"/>
              <a:buChar char="•"/>
            </a:pPr>
            <a:r>
              <a:rPr lang="es-ES_tradnl" dirty="0"/>
              <a:t> Planes de dinamización</a:t>
            </a:r>
          </a:p>
          <a:p>
            <a:pPr lvl="0">
              <a:spcBef>
                <a:spcPts val="600"/>
              </a:spcBef>
              <a:buFont typeface="Arial" pitchFamily="34" charset="0"/>
              <a:buChar char="•"/>
            </a:pPr>
            <a:r>
              <a:rPr lang="es-ES_tradnl" dirty="0"/>
              <a:t> Certificaciones de calidad</a:t>
            </a:r>
          </a:p>
          <a:p>
            <a:pPr lvl="0">
              <a:spcBef>
                <a:spcPts val="600"/>
              </a:spcBef>
              <a:buFont typeface="Arial" pitchFamily="34" charset="0"/>
              <a:buChar char="•"/>
            </a:pPr>
            <a:r>
              <a:rPr lang="es-ES_tradnl" dirty="0"/>
              <a:t> Asesoría jurídica para recepción del polígono</a:t>
            </a:r>
          </a:p>
          <a:p>
            <a:pPr lvl="0">
              <a:spcBef>
                <a:spcPts val="600"/>
              </a:spcBef>
              <a:buFont typeface="Arial" pitchFamily="34" charset="0"/>
              <a:buChar char="•"/>
            </a:pPr>
            <a:endParaRPr lang="es-ES_tradnl" dirty="0"/>
          </a:p>
          <a:p>
            <a:pPr lvl="0">
              <a:spcBef>
                <a:spcPts val="600"/>
              </a:spcBef>
              <a:buFont typeface="Arial" pitchFamily="34" charset="0"/>
              <a:buChar char="•"/>
            </a:pPr>
            <a:endParaRPr lang="es-ES" dirty="0"/>
          </a:p>
        </p:txBody>
      </p:sp>
      <p:sp>
        <p:nvSpPr>
          <p:cNvPr id="6" name="CuadroTexto 5"/>
          <p:cNvSpPr txBox="1"/>
          <p:nvPr/>
        </p:nvSpPr>
        <p:spPr>
          <a:xfrm>
            <a:off x="-2991556" y="-804333"/>
            <a:ext cx="184666" cy="369332"/>
          </a:xfrm>
          <a:prstGeom prst="rect">
            <a:avLst/>
          </a:prstGeom>
          <a:noFill/>
        </p:spPr>
        <p:txBody>
          <a:bodyPr wrap="none" rtlCol="0">
            <a:spAutoFit/>
          </a:bodyPr>
          <a:lstStyle/>
          <a:p>
            <a:endParaRPr lang="es-ES" dirty="0"/>
          </a:p>
        </p:txBody>
      </p:sp>
      <p:sp>
        <p:nvSpPr>
          <p:cNvPr id="15" name="Título 1">
            <a:extLst>
              <a:ext uri="{FF2B5EF4-FFF2-40B4-BE49-F238E27FC236}">
                <a16:creationId xmlns:a16="http://schemas.microsoft.com/office/drawing/2014/main" id="{52331C7D-9BC3-47F3-B765-6D0A2C3D08AC}"/>
              </a:ext>
            </a:extLst>
          </p:cNvPr>
          <p:cNvSpPr txBox="1">
            <a:spLocks/>
          </p:cNvSpPr>
          <p:nvPr/>
        </p:nvSpPr>
        <p:spPr>
          <a:xfrm>
            <a:off x="0" y="0"/>
            <a:ext cx="9144000" cy="646331"/>
          </a:xfrm>
          <a:prstGeom prst="rect">
            <a:avLst/>
          </a:prstGeom>
          <a:solidFill>
            <a:srgbClr val="FF0000"/>
          </a:solid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800" b="1" dirty="0">
                <a:solidFill>
                  <a:schemeClr val="bg1"/>
                </a:solidFill>
                <a:latin typeface="Arial"/>
                <a:cs typeface="Arial"/>
              </a:rPr>
              <a:t> </a:t>
            </a:r>
          </a:p>
          <a:p>
            <a:r>
              <a:rPr lang="es-ES" sz="2000" b="1" dirty="0">
                <a:solidFill>
                  <a:schemeClr val="bg1"/>
                </a:solidFill>
                <a:latin typeface="Arial"/>
                <a:cs typeface="Arial"/>
              </a:rPr>
              <a:t>Actuaciones financiadas en convocatorias de mejora</a:t>
            </a:r>
            <a:endParaRPr lang="es-ES" sz="800" b="1" dirty="0">
              <a:solidFill>
                <a:schemeClr val="bg1"/>
              </a:solidFill>
              <a:latin typeface="Arial"/>
              <a:cs typeface="Arial"/>
            </a:endParaRPr>
          </a:p>
          <a:p>
            <a:r>
              <a:rPr lang="es-ES" sz="800" b="1" dirty="0">
                <a:solidFill>
                  <a:schemeClr val="bg1"/>
                </a:solidFill>
                <a:latin typeface="Arial"/>
                <a:cs typeface="Arial"/>
              </a:rPr>
              <a:t> </a:t>
            </a:r>
          </a:p>
        </p:txBody>
      </p:sp>
      <p:sp>
        <p:nvSpPr>
          <p:cNvPr id="10" name="9 Rectángulo"/>
          <p:cNvSpPr/>
          <p:nvPr/>
        </p:nvSpPr>
        <p:spPr>
          <a:xfrm>
            <a:off x="680485" y="1184599"/>
            <a:ext cx="6844158" cy="400110"/>
          </a:xfrm>
          <a:prstGeom prst="rect">
            <a:avLst/>
          </a:prstGeom>
        </p:spPr>
        <p:txBody>
          <a:bodyPr wrap="square">
            <a:spAutoFit/>
          </a:bodyPr>
          <a:lstStyle/>
          <a:p>
            <a:pPr lvl="0"/>
            <a:r>
              <a:rPr lang="es-ES" sz="2000" b="1" dirty="0"/>
              <a:t>Relacionadas con la gobernanza y órganos de gestión</a:t>
            </a:r>
          </a:p>
        </p:txBody>
      </p:sp>
      <p:grpSp>
        <p:nvGrpSpPr>
          <p:cNvPr id="2" name="Agrupar 8"/>
          <p:cNvGrpSpPr/>
          <p:nvPr/>
        </p:nvGrpSpPr>
        <p:grpSpPr>
          <a:xfrm>
            <a:off x="7384940" y="708560"/>
            <a:ext cx="1612253" cy="1607950"/>
            <a:chOff x="6803859" y="531417"/>
            <a:chExt cx="2018875" cy="2018873"/>
          </a:xfrm>
          <a:solidFill>
            <a:srgbClr val="28159B"/>
          </a:solidFill>
        </p:grpSpPr>
        <p:sp>
          <p:nvSpPr>
            <p:cNvPr id="12" name="Elipse 22"/>
            <p:cNvSpPr>
              <a:spLocks noChangeAspect="1"/>
            </p:cNvSpPr>
            <p:nvPr/>
          </p:nvSpPr>
          <p:spPr>
            <a:xfrm>
              <a:off x="6803859" y="531417"/>
              <a:ext cx="2018875" cy="20188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Elipse 30"/>
            <p:cNvSpPr/>
            <p:nvPr/>
          </p:nvSpPr>
          <p:spPr>
            <a:xfrm>
              <a:off x="6965586" y="693144"/>
              <a:ext cx="1695422" cy="16954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Shape 192"/>
            <p:cNvSpPr/>
            <p:nvPr/>
          </p:nvSpPr>
          <p:spPr>
            <a:xfrm>
              <a:off x="7213034" y="1129111"/>
              <a:ext cx="1218427" cy="82438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spcBef>
                  <a:spcPts val="0"/>
                </a:spcBef>
                <a:defRPr sz="8000" cap="all">
                  <a:solidFill>
                    <a:srgbClr val="FFC601"/>
                  </a:solidFill>
                  <a:latin typeface="Helvetica Neue Medium"/>
                  <a:ea typeface="Helvetica Neue Medium"/>
                  <a:cs typeface="Helvetica Neue Medium"/>
                  <a:sym typeface="Helvetica Neue Medium"/>
                </a:defRPr>
              </a:lvl1pPr>
            </a:lstStyle>
            <a:p>
              <a:pPr algn="ctr"/>
              <a:r>
                <a:rPr lang="es-ES_tradnl" sz="2400" b="1" dirty="0">
                  <a:solidFill>
                    <a:schemeClr val="bg1"/>
                  </a:solidFill>
                  <a:latin typeface="Arial"/>
                  <a:cs typeface="Arial"/>
                </a:rPr>
                <a:t>9% </a:t>
              </a:r>
            </a:p>
            <a:p>
              <a:pPr algn="ctr"/>
              <a:r>
                <a:rPr lang="es-ES_tradnl" sz="1200" b="1" cap="none" dirty="0">
                  <a:solidFill>
                    <a:schemeClr val="bg1"/>
                  </a:solidFill>
                  <a:latin typeface="Arial"/>
                  <a:cs typeface="Arial"/>
                </a:rPr>
                <a:t>45 acciones</a:t>
              </a:r>
            </a:p>
          </p:txBody>
        </p:sp>
      </p:grpSp>
      <p:pic>
        <p:nvPicPr>
          <p:cNvPr id="17" name="16 Imagen" descr="DSC01251.JPG"/>
          <p:cNvPicPr>
            <a:picLocks noChangeAspect="1"/>
          </p:cNvPicPr>
          <p:nvPr/>
        </p:nvPicPr>
        <p:blipFill>
          <a:blip r:embed="rId2" cstate="print"/>
          <a:srcRect l="6108" t="8019" r="9871" b="18396"/>
          <a:stretch>
            <a:fillRect/>
          </a:stretch>
        </p:blipFill>
        <p:spPr>
          <a:xfrm>
            <a:off x="4104206" y="2708920"/>
            <a:ext cx="4713986" cy="3096344"/>
          </a:xfrm>
          <a:prstGeom prst="rect">
            <a:avLst/>
          </a:prstGeom>
        </p:spPr>
      </p:pic>
      <p:pic>
        <p:nvPicPr>
          <p:cNvPr id="11"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extLst>
      <p:ext uri="{BB962C8B-B14F-4D97-AF65-F5344CB8AC3E}">
        <p14:creationId xmlns:p14="http://schemas.microsoft.com/office/powerpoint/2010/main" val="55030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rot="5400000">
            <a:off x="1143000" y="-1143000"/>
            <a:ext cx="6858001" cy="9144001"/>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2700000" scaled="0"/>
          </a:gradFill>
          <a:ln>
            <a:noFill/>
          </a:ln>
        </p:spPr>
        <p:style>
          <a:lnRef idx="1">
            <a:schemeClr val="accent1"/>
          </a:lnRef>
          <a:fillRef idx="3">
            <a:schemeClr val="accent1"/>
          </a:fillRef>
          <a:effectRef idx="2">
            <a:schemeClr val="accent1"/>
          </a:effectRef>
          <a:fontRef idx="minor">
            <a:schemeClr val="lt1"/>
          </a:fontRef>
        </p:style>
        <p:txBody>
          <a:bodyPr lIns="94525" tIns="47262" rIns="94525" bIns="47262" rtlCol="0" anchor="ctr"/>
          <a:lstStyle/>
          <a:p>
            <a:pPr algn="ctr"/>
            <a:endParaRPr lang="en-US" sz="1400" dirty="0">
              <a:latin typeface="Lato Light"/>
            </a:endParaRPr>
          </a:p>
        </p:txBody>
      </p:sp>
      <p:sp>
        <p:nvSpPr>
          <p:cNvPr id="23" name="AutoShape 5"/>
          <p:cNvSpPr>
            <a:spLocks/>
          </p:cNvSpPr>
          <p:nvPr/>
        </p:nvSpPr>
        <p:spPr bwMode="auto">
          <a:xfrm>
            <a:off x="633780" y="3068960"/>
            <a:ext cx="7871313" cy="2088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698" tIns="19698" rIns="19698" bIns="19698" anchor="ctr"/>
          <a:lstStyle/>
          <a:p>
            <a:pPr algn="ctr">
              <a:defRPr/>
            </a:pPr>
            <a:r>
              <a:rPr lang="es-ES" sz="3600" b="1" dirty="0">
                <a:solidFill>
                  <a:schemeClr val="tx2">
                    <a:lumMod val="75000"/>
                  </a:schemeClr>
                </a:solidFill>
                <a:latin typeface="Lato Regular"/>
                <a:cs typeface="Lato Regular"/>
              </a:rPr>
              <a:t>MUCHAS GRACIAS POR SU ATENCIÓN</a:t>
            </a:r>
          </a:p>
        </p:txBody>
      </p:sp>
      <p:sp>
        <p:nvSpPr>
          <p:cNvPr id="16" name="AutoShape 119"/>
          <p:cNvSpPr>
            <a:spLocks/>
          </p:cNvSpPr>
          <p:nvPr/>
        </p:nvSpPr>
        <p:spPr bwMode="auto">
          <a:xfrm>
            <a:off x="3707904" y="1268760"/>
            <a:ext cx="1730530" cy="1867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0070C0"/>
          </a:solidFill>
          <a:ln>
            <a:noFill/>
          </a:ln>
          <a:effectLst/>
        </p:spPr>
        <p:txBody>
          <a:bodyPr lIns="39395" tIns="39395" rIns="39395" bIns="39395" anchor="ctr"/>
          <a:lstStyle/>
          <a:p>
            <a:pPr defTabSz="354524">
              <a:defRPr/>
            </a:pPr>
            <a:endParaRPr lang="es-ES" sz="2200" dirty="0">
              <a:solidFill>
                <a:schemeClr val="bg1"/>
              </a:solidFill>
              <a:effectLst>
                <a:outerShdw blurRad="38100" dist="38100" dir="2700000" algn="tl">
                  <a:srgbClr val="000000"/>
                </a:outerShdw>
              </a:effectLst>
              <a:latin typeface="Gill Sans" charset="0"/>
              <a:cs typeface="Gill Sans" charset="0"/>
              <a:sym typeface="Gill Sans" charset="0"/>
            </a:endParaRPr>
          </a:p>
        </p:txBody>
      </p:sp>
      <p:pic>
        <p:nvPicPr>
          <p:cNvPr id="7"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extLst>
      <p:ext uri="{BB962C8B-B14F-4D97-AF65-F5344CB8AC3E}">
        <p14:creationId xmlns:p14="http://schemas.microsoft.com/office/powerpoint/2010/main" val="2095660994"/>
      </p:ext>
    </p:extLst>
  </p:cSld>
  <p:clrMapOvr>
    <a:masterClrMapping/>
  </p:clrMapOvr>
  <p:transition spd="slow"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7D22E-4B31-40A8-A9C3-C9303F3C6898}"/>
              </a:ext>
            </a:extLst>
          </p:cNvPr>
          <p:cNvSpPr>
            <a:spLocks noGrp="1"/>
          </p:cNvSpPr>
          <p:nvPr>
            <p:ph type="title"/>
          </p:nvPr>
        </p:nvSpPr>
        <p:spPr>
          <a:solidFill>
            <a:srgbClr val="92D050"/>
          </a:solidFill>
        </p:spPr>
        <p:txBody>
          <a:bodyPr/>
          <a:lstStyle/>
          <a:p>
            <a:r>
              <a:rPr lang="es-ES" b="1" dirty="0">
                <a:solidFill>
                  <a:schemeClr val="tx2"/>
                </a:solidFill>
              </a:rPr>
              <a:t>MARCO NORMATIVO</a:t>
            </a:r>
          </a:p>
        </p:txBody>
      </p:sp>
      <p:sp>
        <p:nvSpPr>
          <p:cNvPr id="3" name="Marcador de contenido 2">
            <a:extLst>
              <a:ext uri="{FF2B5EF4-FFF2-40B4-BE49-F238E27FC236}">
                <a16:creationId xmlns:a16="http://schemas.microsoft.com/office/drawing/2014/main" id="{D11686B5-7123-476A-A4EB-85A9C3A992C5}"/>
              </a:ext>
            </a:extLst>
          </p:cNvPr>
          <p:cNvSpPr>
            <a:spLocks noGrp="1"/>
          </p:cNvSpPr>
          <p:nvPr>
            <p:ph idx="1"/>
          </p:nvPr>
        </p:nvSpPr>
        <p:spPr/>
        <p:txBody>
          <a:bodyPr>
            <a:normAutofit lnSpcReduction="10000"/>
          </a:bodyPr>
          <a:lstStyle/>
          <a:p>
            <a:r>
              <a:rPr lang="es-ES" sz="1800" b="1" i="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Resolución de 10 de mayo de 2017, de la Consejería de Empleo, Industria y Turismo, por la que se</a:t>
            </a:r>
            <a:r>
              <a:rPr lang="es-ES" sz="1800" b="1" dirty="0">
                <a:effectLst/>
                <a:latin typeface="Verdana" panose="020B0604030504040204" pitchFamily="34" charset="0"/>
                <a:ea typeface="Calibri" panose="020F0502020204030204" pitchFamily="34" charset="0"/>
                <a:cs typeface="Times New Roman" panose="02020603050405020304" pitchFamily="18" charset="0"/>
              </a:rPr>
              <a:t> </a:t>
            </a:r>
            <a:r>
              <a:rPr lang="es-ES" sz="1800" b="1" i="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aprueban las bases reguladoras de la concesión de subvenciones para el desarrollo y mejora de los</a:t>
            </a:r>
            <a:r>
              <a:rPr lang="es-ES" sz="1800" b="1" dirty="0">
                <a:effectLst/>
                <a:latin typeface="Verdana" panose="020B0604030504040204" pitchFamily="34" charset="0"/>
                <a:ea typeface="Calibri" panose="020F0502020204030204" pitchFamily="34" charset="0"/>
                <a:cs typeface="Times New Roman" panose="02020603050405020304" pitchFamily="18" charset="0"/>
              </a:rPr>
              <a:t> </a:t>
            </a:r>
            <a:r>
              <a:rPr lang="es-ES" sz="1800" b="1" i="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espacios industriales del Principado de Asturias. (BOPA 16/05/2017)</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i="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Resolución de 30 de junio</a:t>
            </a:r>
            <a:r>
              <a:rPr lang="es-ES" sz="1800" b="1" dirty="0">
                <a:effectLst/>
                <a:latin typeface="Verdana" panose="020B0604030504040204" pitchFamily="34" charset="0"/>
                <a:ea typeface="Calibri" panose="020F0502020204030204" pitchFamily="34" charset="0"/>
                <a:cs typeface="Times New Roman" panose="02020603050405020304" pitchFamily="18" charset="0"/>
              </a:rPr>
              <a:t> </a:t>
            </a:r>
            <a:r>
              <a:rPr lang="es-ES" sz="1800" b="1" i="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 2020 de la Consejería de Industria, Empleo y Promoción Económica de primera modificación de la</a:t>
            </a:r>
            <a:r>
              <a:rPr lang="es-ES" sz="1800" b="1" dirty="0">
                <a:effectLst/>
                <a:latin typeface="Verdana" panose="020B0604030504040204" pitchFamily="34" charset="0"/>
                <a:ea typeface="Calibri" panose="020F0502020204030204" pitchFamily="34" charset="0"/>
                <a:cs typeface="Times New Roman" panose="02020603050405020304" pitchFamily="18" charset="0"/>
              </a:rPr>
              <a:t> </a:t>
            </a:r>
            <a:r>
              <a:rPr lang="es-ES" sz="1800" b="1" i="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Resolución de 10 de mayo de 2017, de la Consejería de Empleo, Industria y Turismo. (BOPA 15/07/2020)</a:t>
            </a:r>
          </a:p>
          <a:p>
            <a:r>
              <a:rPr lang="es-ES" sz="1800" b="1" dirty="0">
                <a:solidFill>
                  <a:srgbClr val="000000"/>
                </a:solidFill>
                <a:latin typeface="Verdana" panose="020B0604030504040204" pitchFamily="34" charset="0"/>
                <a:cs typeface="Times New Roman" panose="02020603050405020304" pitchFamily="18" charset="0"/>
              </a:rPr>
              <a:t>Resolución de 12 de abril de 2021, del Instituto de Desarrollo Económico del Principado de Asturias, por la que se aprueba la convocatoria para la concesión de subvenciones para el desarrollo y mejora de los espacios industriales del Principado de Asturias, ejercicio 2021. (BOPA 20/04/2021)</a:t>
            </a:r>
          </a:p>
          <a:p>
            <a:endParaRPr lang="es-ES" dirty="0"/>
          </a:p>
        </p:txBody>
      </p:sp>
    </p:spTree>
    <p:extLst>
      <p:ext uri="{BB962C8B-B14F-4D97-AF65-F5344CB8AC3E}">
        <p14:creationId xmlns:p14="http://schemas.microsoft.com/office/powerpoint/2010/main" val="33162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lstStyle/>
          <a:p>
            <a:r>
              <a:rPr lang="es-ES" b="1" dirty="0">
                <a:solidFill>
                  <a:schemeClr val="tx2"/>
                </a:solidFill>
              </a:rPr>
              <a:t>PROGRAMAS</a:t>
            </a:r>
          </a:p>
        </p:txBody>
      </p:sp>
      <p:sp>
        <p:nvSpPr>
          <p:cNvPr id="3" name="2 Marcador de contenido"/>
          <p:cNvSpPr>
            <a:spLocks noGrp="1"/>
          </p:cNvSpPr>
          <p:nvPr>
            <p:ph idx="1"/>
          </p:nvPr>
        </p:nvSpPr>
        <p:spPr>
          <a:effectLst>
            <a:innerShdw blurRad="241300" dist="50800" dir="13500000">
              <a:prstClr val="black">
                <a:alpha val="50000"/>
              </a:prstClr>
            </a:innerShdw>
          </a:effectLst>
        </p:spPr>
        <p:txBody>
          <a:bodyPr>
            <a:normAutofit/>
          </a:bodyPr>
          <a:lstStyle/>
          <a:p>
            <a:r>
              <a:rPr lang="es-ES" sz="4400" dirty="0"/>
              <a:t>Programa 1: Nuevas áreas industriales</a:t>
            </a:r>
          </a:p>
          <a:p>
            <a:r>
              <a:rPr lang="es-ES" sz="4400" dirty="0"/>
              <a:t>Programa 2: Áreas Industriales consolidadas</a:t>
            </a:r>
          </a:p>
          <a:p>
            <a:r>
              <a:rPr lang="es-ES" sz="4400" dirty="0"/>
              <a:t>Programa 3: Techo industrial</a:t>
            </a:r>
          </a:p>
        </p:txBody>
      </p:sp>
      <p:pic>
        <p:nvPicPr>
          <p:cNvPr id="4" name="Imagen 2" descr="Minimo_Azul sobre blanco"/>
          <p:cNvPicPr>
            <a:picLocks noChangeAspect="1" noChangeArrowheads="1"/>
          </p:cNvPicPr>
          <p:nvPr/>
        </p:nvPicPr>
        <p:blipFill>
          <a:blip r:embed="rId2" cstate="print"/>
          <a:srcRect/>
          <a:stretch>
            <a:fillRect/>
          </a:stretch>
        </p:blipFill>
        <p:spPr bwMode="auto">
          <a:xfrm>
            <a:off x="7672966" y="6238800"/>
            <a:ext cx="1368915" cy="56398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normAutofit fontScale="90000"/>
          </a:bodyPr>
          <a:lstStyle/>
          <a:p>
            <a:r>
              <a:rPr lang="es-ES" b="1" dirty="0">
                <a:solidFill>
                  <a:schemeClr val="tx2"/>
                </a:solidFill>
              </a:rPr>
              <a:t>Programa 1: Nuevas áreas industriales</a:t>
            </a:r>
          </a:p>
        </p:txBody>
      </p:sp>
      <p:sp>
        <p:nvSpPr>
          <p:cNvPr id="3" name="2 Marcador de contenido"/>
          <p:cNvSpPr>
            <a:spLocks noGrp="1"/>
          </p:cNvSpPr>
          <p:nvPr>
            <p:ph idx="1"/>
          </p:nvPr>
        </p:nvSpPr>
        <p:spPr/>
        <p:txBody>
          <a:bodyPr>
            <a:normAutofit fontScale="92500"/>
          </a:bodyPr>
          <a:lstStyle/>
          <a:p>
            <a:r>
              <a:rPr lang="es-ES" dirty="0"/>
              <a:t>Incluye la redacción de estudios y proyectos, la compra de terrenos y la realización de obras.</a:t>
            </a:r>
          </a:p>
          <a:p>
            <a:r>
              <a:rPr lang="es-ES" dirty="0"/>
              <a:t>La dimensión máxima aproximada no debería superar las 3 hectáreas brutas. Excepcionalmente podrían admitirse superficies mayores si se acreditan demandas empresariales concretas.</a:t>
            </a:r>
          </a:p>
          <a:p>
            <a:r>
              <a:rPr lang="es-ES" dirty="0"/>
              <a:t>Destinado a municipios con población inferior a los 20.000 habitantes.</a:t>
            </a:r>
          </a:p>
        </p:txBody>
      </p:sp>
      <p:pic>
        <p:nvPicPr>
          <p:cNvPr id="4" name="Imagen 2" descr="Minimo_Azul sobre blanco"/>
          <p:cNvPicPr>
            <a:picLocks noChangeAspect="1" noChangeArrowheads="1"/>
          </p:cNvPicPr>
          <p:nvPr/>
        </p:nvPicPr>
        <p:blipFill>
          <a:blip r:embed="rId2" cstate="print"/>
          <a:srcRect/>
          <a:stretch>
            <a:fillRect/>
          </a:stretch>
        </p:blipFill>
        <p:spPr bwMode="auto">
          <a:xfrm>
            <a:off x="7672966" y="6238800"/>
            <a:ext cx="1368915" cy="56398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normAutofit fontScale="90000"/>
          </a:bodyPr>
          <a:lstStyle/>
          <a:p>
            <a:r>
              <a:rPr lang="es-ES" b="1" dirty="0">
                <a:solidFill>
                  <a:schemeClr val="tx2"/>
                </a:solidFill>
              </a:rPr>
              <a:t>Programa 2: Áreas empresariales consolidadas</a:t>
            </a:r>
          </a:p>
        </p:txBody>
      </p:sp>
      <p:sp>
        <p:nvSpPr>
          <p:cNvPr id="3" name="2 Marcador de contenido"/>
          <p:cNvSpPr>
            <a:spLocks noGrp="1"/>
          </p:cNvSpPr>
          <p:nvPr>
            <p:ph idx="1"/>
          </p:nvPr>
        </p:nvSpPr>
        <p:spPr/>
        <p:txBody>
          <a:bodyPr>
            <a:normAutofit fontScale="92500" lnSpcReduction="10000"/>
          </a:bodyPr>
          <a:lstStyle/>
          <a:p>
            <a:r>
              <a:rPr lang="es-ES" dirty="0"/>
              <a:t>Incluye la ejecución de acciones para la puesta en marcha de nuevos servicios, equipamientos, infraestructuras, zonas comunes y sistemas de gestión, así como mejoras sustanciales en esos ámbitos. También serian subvencionables los estudios dentro de determinadas condiciones.</a:t>
            </a:r>
          </a:p>
          <a:p>
            <a:r>
              <a:rPr lang="es-ES" dirty="0"/>
              <a:t>Área empresarial consolidada:</a:t>
            </a:r>
          </a:p>
          <a:p>
            <a:pPr lvl="1"/>
            <a:r>
              <a:rPr lang="es-ES" dirty="0"/>
              <a:t>Haber sido urbanizado y </a:t>
            </a:r>
            <a:r>
              <a:rPr lang="es-ES" dirty="0" err="1"/>
              <a:t>recepcionado</a:t>
            </a:r>
            <a:r>
              <a:rPr lang="es-ES" dirty="0"/>
              <a:t> hace más de 5 años por la administración correspondiente, o bien</a:t>
            </a:r>
          </a:p>
          <a:p>
            <a:pPr lvl="1"/>
            <a:r>
              <a:rPr lang="es-ES" dirty="0"/>
              <a:t>Tener al menos el 50% de ocupación</a:t>
            </a:r>
          </a:p>
        </p:txBody>
      </p:sp>
      <p:pic>
        <p:nvPicPr>
          <p:cNvPr id="4" name="Imagen 2" descr="Minimo_Azul sobre blanco"/>
          <p:cNvPicPr>
            <a:picLocks noChangeAspect="1" noChangeArrowheads="1"/>
          </p:cNvPicPr>
          <p:nvPr/>
        </p:nvPicPr>
        <p:blipFill>
          <a:blip r:embed="rId2" cstate="print"/>
          <a:srcRect/>
          <a:stretch>
            <a:fillRect/>
          </a:stretch>
        </p:blipFill>
        <p:spPr bwMode="auto">
          <a:xfrm>
            <a:off x="7672966" y="6238800"/>
            <a:ext cx="1368915" cy="56398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lstStyle/>
          <a:p>
            <a:r>
              <a:rPr lang="es-ES" b="1" dirty="0">
                <a:solidFill>
                  <a:schemeClr val="tx2"/>
                </a:solidFill>
              </a:rPr>
              <a:t>Programa 3: Techo industrial</a:t>
            </a:r>
          </a:p>
        </p:txBody>
      </p:sp>
      <p:sp>
        <p:nvSpPr>
          <p:cNvPr id="3" name="2 Marcador de contenido"/>
          <p:cNvSpPr>
            <a:spLocks noGrp="1"/>
          </p:cNvSpPr>
          <p:nvPr>
            <p:ph idx="1"/>
          </p:nvPr>
        </p:nvSpPr>
        <p:spPr/>
        <p:txBody>
          <a:bodyPr>
            <a:normAutofit lnSpcReduction="10000"/>
          </a:bodyPr>
          <a:lstStyle/>
          <a:p>
            <a:r>
              <a:rPr lang="es-ES" dirty="0"/>
              <a:t>Incluye tanto actuaciones de mejora del techo industrial existente como el desarrollo de nuevo techo industrial.</a:t>
            </a:r>
          </a:p>
          <a:p>
            <a:r>
              <a:rPr lang="es-ES" dirty="0"/>
              <a:t>Las actuaciones de mejora de techo industrial existente comprende todos los municipios asturianos.</a:t>
            </a:r>
          </a:p>
          <a:p>
            <a:r>
              <a:rPr lang="es-ES" dirty="0"/>
              <a:t>Las actuaciones de desarrollo de nuevo techo industrial se limita a los municipios con población inferior a 20.000 habitantes.</a:t>
            </a:r>
          </a:p>
        </p:txBody>
      </p:sp>
      <p:pic>
        <p:nvPicPr>
          <p:cNvPr id="4" name="Imagen 2" descr="Minimo_Azul sobre blanco"/>
          <p:cNvPicPr>
            <a:picLocks noChangeAspect="1" noChangeArrowheads="1"/>
          </p:cNvPicPr>
          <p:nvPr/>
        </p:nvPicPr>
        <p:blipFill>
          <a:blip r:embed="rId2" cstate="print"/>
          <a:srcRect/>
          <a:stretch>
            <a:fillRect/>
          </a:stretch>
        </p:blipFill>
        <p:spPr bwMode="auto">
          <a:xfrm>
            <a:off x="7672966" y="6238800"/>
            <a:ext cx="1368915" cy="56398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lstStyle/>
          <a:p>
            <a:r>
              <a:rPr lang="es-ES" b="1" dirty="0">
                <a:solidFill>
                  <a:schemeClr val="tx2"/>
                </a:solidFill>
              </a:rPr>
              <a:t>Beneficiarios</a:t>
            </a:r>
          </a:p>
        </p:txBody>
      </p:sp>
      <p:sp>
        <p:nvSpPr>
          <p:cNvPr id="3" name="2 Marcador de contenido"/>
          <p:cNvSpPr>
            <a:spLocks noGrp="1"/>
          </p:cNvSpPr>
          <p:nvPr>
            <p:ph idx="1"/>
          </p:nvPr>
        </p:nvSpPr>
        <p:spPr/>
        <p:txBody>
          <a:bodyPr>
            <a:normAutofit fontScale="92500"/>
          </a:bodyPr>
          <a:lstStyle/>
          <a:p>
            <a:r>
              <a:rPr lang="es-ES" dirty="0"/>
              <a:t>Los Ayuntamientos asturianos.</a:t>
            </a:r>
          </a:p>
          <a:p>
            <a:r>
              <a:rPr lang="es-ES" dirty="0"/>
              <a:t>Las asociaciones sin ánimo de lucro y comunidades de propietarios directamente relacionadas con la gestión y conservación de áreas industriales asturianas y sus federaciones.</a:t>
            </a:r>
          </a:p>
          <a:p>
            <a:r>
              <a:rPr lang="es-ES" dirty="0"/>
              <a:t>Las corporaciones de derecho público o las sociedades de capital mayoritariamente público directamente relacionadas con la gestión de edificaciones industriales asturianas.</a:t>
            </a:r>
          </a:p>
        </p:txBody>
      </p:sp>
      <p:pic>
        <p:nvPicPr>
          <p:cNvPr id="4" name="Imagen 2" descr="Minimo_Azul sobre blanco"/>
          <p:cNvPicPr>
            <a:picLocks noChangeAspect="1" noChangeArrowheads="1"/>
          </p:cNvPicPr>
          <p:nvPr/>
        </p:nvPicPr>
        <p:blipFill>
          <a:blip r:embed="rId2" cstate="print"/>
          <a:srcRect/>
          <a:stretch>
            <a:fillRect/>
          </a:stretch>
        </p:blipFill>
        <p:spPr bwMode="auto">
          <a:xfrm>
            <a:off x="7672966" y="6238800"/>
            <a:ext cx="1368915" cy="56398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lstStyle/>
          <a:p>
            <a:r>
              <a:rPr lang="es-ES" b="1" dirty="0">
                <a:solidFill>
                  <a:schemeClr val="tx2"/>
                </a:solidFill>
              </a:rPr>
              <a:t>Actuaciones prioritarias</a:t>
            </a:r>
          </a:p>
        </p:txBody>
      </p:sp>
      <p:sp>
        <p:nvSpPr>
          <p:cNvPr id="3" name="2 Marcador de contenido"/>
          <p:cNvSpPr>
            <a:spLocks noGrp="1"/>
          </p:cNvSpPr>
          <p:nvPr>
            <p:ph idx="1"/>
          </p:nvPr>
        </p:nvSpPr>
        <p:spPr/>
        <p:txBody>
          <a:bodyPr/>
          <a:lstStyle/>
          <a:p>
            <a:pPr>
              <a:buNone/>
            </a:pPr>
            <a:r>
              <a:rPr lang="es-ES" dirty="0"/>
              <a:t>	Se consideran actuaciones prioritarias las relacionadas con proyectos de conectividad. </a:t>
            </a:r>
          </a:p>
        </p:txBody>
      </p:sp>
      <p:pic>
        <p:nvPicPr>
          <p:cNvPr id="7170" name="Picture 2" descr="Cables de fibra óptica."/>
          <p:cNvPicPr>
            <a:picLocks noChangeAspect="1" noChangeArrowheads="1"/>
          </p:cNvPicPr>
          <p:nvPr/>
        </p:nvPicPr>
        <p:blipFill>
          <a:blip r:embed="rId2" cstate="print"/>
          <a:srcRect/>
          <a:stretch>
            <a:fillRect/>
          </a:stretch>
        </p:blipFill>
        <p:spPr bwMode="auto">
          <a:xfrm>
            <a:off x="1331640" y="2996952"/>
            <a:ext cx="6192688" cy="2900453"/>
          </a:xfrm>
          <a:prstGeom prst="rect">
            <a:avLst/>
          </a:prstGeom>
          <a:noFill/>
        </p:spPr>
      </p:pic>
      <p:pic>
        <p:nvPicPr>
          <p:cNvPr id="5" name="Imagen 2" descr="Minimo_Azul sobre blanco"/>
          <p:cNvPicPr>
            <a:picLocks noChangeAspect="1" noChangeArrowheads="1"/>
          </p:cNvPicPr>
          <p:nvPr/>
        </p:nvPicPr>
        <p:blipFill>
          <a:blip r:embed="rId3" cstate="print"/>
          <a:srcRect/>
          <a:stretch>
            <a:fillRect/>
          </a:stretch>
        </p:blipFill>
        <p:spPr bwMode="auto">
          <a:xfrm>
            <a:off x="7672966" y="6238800"/>
            <a:ext cx="1368915" cy="56398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lstStyle/>
          <a:p>
            <a:r>
              <a:rPr lang="es-ES" b="1" dirty="0">
                <a:solidFill>
                  <a:schemeClr val="tx2"/>
                </a:solidFill>
              </a:rPr>
              <a:t>CUANTIA</a:t>
            </a:r>
          </a:p>
        </p:txBody>
      </p:sp>
      <p:sp>
        <p:nvSpPr>
          <p:cNvPr id="3" name="2 Marcador de contenido"/>
          <p:cNvSpPr>
            <a:spLocks noGrp="1"/>
          </p:cNvSpPr>
          <p:nvPr>
            <p:ph idx="1"/>
          </p:nvPr>
        </p:nvSpPr>
        <p:spPr>
          <a:xfrm>
            <a:off x="457200" y="1600201"/>
            <a:ext cx="8229600" cy="1396752"/>
          </a:xfrm>
        </p:spPr>
        <p:txBody>
          <a:bodyPr>
            <a:normAutofit fontScale="85000" lnSpcReduction="20000"/>
          </a:bodyPr>
          <a:lstStyle/>
          <a:p>
            <a:pPr>
              <a:buNone/>
            </a:pPr>
            <a:r>
              <a:rPr lang="es-ES" sz="2400" dirty="0"/>
              <a:t>	La Convocatoria cuenta con un presupuesto de 400.000,00 €.</a:t>
            </a:r>
          </a:p>
          <a:p>
            <a:pPr>
              <a:spcAft>
                <a:spcPts val="600"/>
              </a:spcAft>
              <a:buNone/>
            </a:pPr>
            <a:r>
              <a:rPr lang="es-ES" sz="2400" dirty="0"/>
              <a:t>	La subvención máxima por beneficiario se establece en 90.000,00 €.</a:t>
            </a:r>
          </a:p>
          <a:p>
            <a:pPr>
              <a:spcAft>
                <a:spcPts val="600"/>
              </a:spcAft>
              <a:buNone/>
            </a:pPr>
            <a:r>
              <a:rPr lang="es-ES" sz="2400" dirty="0"/>
              <a:t>      La intensidad de la subvención dependerá de la capacidad económica del solicitante según muestra la siguiente tabla:</a:t>
            </a:r>
          </a:p>
          <a:p>
            <a:pPr>
              <a:buNone/>
            </a:pPr>
            <a:endParaRPr lang="es-ES" sz="2400" dirty="0"/>
          </a:p>
        </p:txBody>
      </p:sp>
      <p:pic>
        <p:nvPicPr>
          <p:cNvPr id="6" name="Imagen 2" descr="Minimo_Azul sobre blanco"/>
          <p:cNvPicPr>
            <a:picLocks noChangeAspect="1" noChangeArrowheads="1"/>
          </p:cNvPicPr>
          <p:nvPr/>
        </p:nvPicPr>
        <p:blipFill>
          <a:blip r:embed="rId2" cstate="print"/>
          <a:srcRect/>
          <a:stretch>
            <a:fillRect/>
          </a:stretch>
        </p:blipFill>
        <p:spPr bwMode="auto">
          <a:xfrm>
            <a:off x="7672966" y="6238800"/>
            <a:ext cx="1368915" cy="563989"/>
          </a:xfrm>
          <a:prstGeom prst="rect">
            <a:avLst/>
          </a:prstGeom>
          <a:noFill/>
          <a:ln w="9525">
            <a:noFill/>
            <a:miter lim="800000"/>
            <a:headEnd/>
            <a:tailEnd/>
          </a:ln>
        </p:spPr>
      </p:pic>
      <p:pic>
        <p:nvPicPr>
          <p:cNvPr id="7" name="Imagen 6">
            <a:extLst>
              <a:ext uri="{FF2B5EF4-FFF2-40B4-BE49-F238E27FC236}">
                <a16:creationId xmlns:a16="http://schemas.microsoft.com/office/drawing/2014/main" id="{554784DB-9832-4B0F-9F86-3E81746687D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3449"/>
                    </a14:imgEffect>
                    <a14:imgEffect>
                      <a14:saturation sat="230000"/>
                    </a14:imgEffect>
                  </a14:imgLayer>
                </a14:imgProps>
              </a:ext>
            </a:extLst>
          </a:blip>
          <a:stretch>
            <a:fillRect/>
          </a:stretch>
        </p:blipFill>
        <p:spPr>
          <a:xfrm>
            <a:off x="376237" y="3346333"/>
            <a:ext cx="8391525" cy="2390775"/>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897</TotalTime>
  <Words>846</Words>
  <Application>Microsoft Office PowerPoint</Application>
  <PresentationFormat>Presentación en pantalla (4:3)</PresentationFormat>
  <Paragraphs>120</Paragraphs>
  <Slides>17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Gill Sans</vt:lpstr>
      <vt:lpstr>Lato Light</vt:lpstr>
      <vt:lpstr>Lato Regular</vt:lpstr>
      <vt:lpstr>Verdana</vt:lpstr>
      <vt:lpstr>Tema de Office</vt:lpstr>
      <vt:lpstr>Subvenciones del IDEPA para el desarrollo y la mejora de los espacios industriales del Principado de Asturias</vt:lpstr>
      <vt:lpstr>MARCO NORMATIVO</vt:lpstr>
      <vt:lpstr>PROGRAMAS</vt:lpstr>
      <vt:lpstr>Programa 1: Nuevas áreas industriales</vt:lpstr>
      <vt:lpstr>Programa 2: Áreas empresariales consolidadas</vt:lpstr>
      <vt:lpstr>Programa 3: Techo industrial</vt:lpstr>
      <vt:lpstr>Beneficiarios</vt:lpstr>
      <vt:lpstr>Actuaciones prioritarias</vt:lpstr>
      <vt:lpstr>CUANTIA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IDEPA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joseacg</dc:creator>
  <cp:lastModifiedBy>Jose Antonio Casado Gonzalez</cp:lastModifiedBy>
  <cp:revision>52</cp:revision>
  <dcterms:created xsi:type="dcterms:W3CDTF">2020-08-18T08:14:08Z</dcterms:created>
  <dcterms:modified xsi:type="dcterms:W3CDTF">2021-04-21T12:27:15Z</dcterms:modified>
</cp:coreProperties>
</file>