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74EC77-74C2-43D1-A245-E69215BDD615}" type="datetimeFigureOut">
              <a:rPr lang="es-ES" smtClean="0"/>
              <a:t>14/11/2023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611778-6C06-4093-AB13-8FE182A04CA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8599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BA3DB1-F342-02C3-5E99-AB2AD46F97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4BC3D03-BC7D-91CC-20D5-C84EAA4CB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E487A5D-4205-1CB9-9A82-6E525675D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ADF0-57A8-4903-A966-BB59910C9AEA}" type="datetimeFigureOut">
              <a:rPr lang="es-ES" smtClean="0"/>
              <a:t>14/11/2023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A2AE3B-EF38-83AB-D8A9-514B87972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14C1CC-0756-A786-3939-B295060DA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8E45-2642-45CA-9CF5-62E12E9772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0437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3037E3-E404-E936-DCE9-1E73F21C1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9F2C1E0-4181-61DF-B58A-E0D3C810D0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04FD9B-C24C-70FD-A16D-B1AA9BC67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ADF0-57A8-4903-A966-BB59910C9AEA}" type="datetimeFigureOut">
              <a:rPr lang="es-ES" smtClean="0"/>
              <a:t>14/11/2023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735D0C-F13D-BDF5-9BE9-49FF4E13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6C1C61-2378-C8BB-886A-C22A741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8E45-2642-45CA-9CF5-62E12E9772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858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0238B5B-C6B0-A87A-70D5-A835457EEC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9FB8B90-23DA-CB28-084C-83659BB2C1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A17CCC-7601-CE44-D72F-33E7FF78C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ADF0-57A8-4903-A966-BB59910C9AEA}" type="datetimeFigureOut">
              <a:rPr lang="es-ES" smtClean="0"/>
              <a:t>14/11/2023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BEE9DD-DA9B-D01F-6A58-B5C40A8C0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56288B-D5A1-215A-D62A-FA03275ED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8E45-2642-45CA-9CF5-62E12E9772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0128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7840AD-58CB-900D-D54D-594E7321A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EE14D0-C754-4CE4-9AF8-0CBAEBE12A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A3B2DC-6DFA-8224-0C9F-79C706710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ADF0-57A8-4903-A966-BB59910C9AEA}" type="datetimeFigureOut">
              <a:rPr lang="es-ES" smtClean="0"/>
              <a:t>14/11/2023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8AC341-FF7D-4381-536C-DE1223555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39CB8F-2833-F2F9-2BAF-079F8FBEC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8E45-2642-45CA-9CF5-62E12E9772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146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4B2A12-D6F8-397A-860D-37F3C1B11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D5AE854-5503-C4D9-4142-4B779E255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869B2F-6AE6-45FA-DC24-3E55009A8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ADF0-57A8-4903-A966-BB59910C9AEA}" type="datetimeFigureOut">
              <a:rPr lang="es-ES" smtClean="0"/>
              <a:t>14/11/2023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96B49B-2401-1672-52C5-0DB243C4C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D85D6E-6D18-325E-D29E-58E4564C3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8E45-2642-45CA-9CF5-62E12E9772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5507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8CB429-60AC-965A-BC27-D75532085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2C229B-768E-0D8F-8389-B63770467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5E94C83-7B47-C596-1CEE-1E177D8D04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C843ED9-DE78-51BE-27AA-0B152CA7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ADF0-57A8-4903-A966-BB59910C9AEA}" type="datetimeFigureOut">
              <a:rPr lang="es-ES" smtClean="0"/>
              <a:t>14/11/2023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4726AFC-A6BB-C5F7-80C5-8FB95A338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0B73ABF-541A-83C4-6925-A12E00049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8E45-2642-45CA-9CF5-62E12E9772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9988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3AE76C-99FA-BB7D-BB52-2B48DE75F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0F64D0-04CD-2CE5-D76E-2B0BC0299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8202E99-DFD4-F45E-17BA-9A4BDA34D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D2A2DE2-860D-D509-184A-69ADF0C76F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DE07B64-C83A-F2AF-5880-43E5955D3E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66FA63A-D74F-9BDE-8ED0-12B6F83BF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ADF0-57A8-4903-A966-BB59910C9AEA}" type="datetimeFigureOut">
              <a:rPr lang="es-ES" smtClean="0"/>
              <a:t>14/11/2023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FEA88B4-D188-1CB5-3DB7-A5554B02D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9358A0F-8538-2184-F1BE-F8C3FC41C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8E45-2642-45CA-9CF5-62E12E9772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1793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F3691B-E1C1-ACDE-AD4B-5B53CC572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72974C6-070B-CBEF-3510-61B052C20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ADF0-57A8-4903-A966-BB59910C9AEA}" type="datetimeFigureOut">
              <a:rPr lang="es-ES" smtClean="0"/>
              <a:t>14/11/2023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967F2F7-3380-3658-E203-15C1C5B1B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B3A1EB8-7B33-D08A-2601-9F6F7ADD5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8E45-2642-45CA-9CF5-62E12E9772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583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D8DC441-E5B2-A625-3FD3-1656F526E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ADF0-57A8-4903-A966-BB59910C9AEA}" type="datetimeFigureOut">
              <a:rPr lang="es-ES" smtClean="0"/>
              <a:t>14/11/2023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50CE285-3F8D-FE4B-33C7-51631CAD6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D481DC1-93A2-A257-A5D2-CFFF5DB67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8E45-2642-45CA-9CF5-62E12E9772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461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208A09-447B-3F29-97DF-E7F0099F2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7D85BE-2465-4AC2-F8BD-F10FFB3C9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4831F92-C685-99D9-2BEC-76FC08657B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7E38E5-3537-38EF-BA78-D2477A027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ADF0-57A8-4903-A966-BB59910C9AEA}" type="datetimeFigureOut">
              <a:rPr lang="es-ES" smtClean="0"/>
              <a:t>14/11/2023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2E8597A-4856-28A6-B54C-14A37774D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F1464E9-7EF3-987D-6D3D-0480B0D57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8E45-2642-45CA-9CF5-62E12E9772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5630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3D72A0-1B53-E63D-FC86-ACE69ED4C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164EF99-A670-5A0C-FB02-FBE0BC837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9A27F5C-DF65-9C12-3EE2-41AA362C7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230CA3A-F04E-FC28-2CCF-C18FA158F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CADF0-57A8-4903-A966-BB59910C9AEA}" type="datetimeFigureOut">
              <a:rPr lang="es-ES" smtClean="0"/>
              <a:t>14/11/2023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8A1B2C1-6763-D573-3BEC-4F8A7F553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C0B864D-B62C-4EC8-6363-EBCEF6058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A8E45-2642-45CA-9CF5-62E12E9772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8428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27CCA8F-BBC2-63EB-5A07-D17A43E79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10BCA72-FE0A-1A4E-8042-85C1934A1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CFE1B6-E442-1E17-742C-DDF4E55136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CADF0-57A8-4903-A966-BB59910C9AEA}" type="datetimeFigureOut">
              <a:rPr lang="es-ES" smtClean="0"/>
              <a:t>14/11/2023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5AB80C-27BB-9855-3F5C-7D8F12E18C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B1A3E6-2003-D95B-EF67-AC3A6D4592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A8E45-2642-45CA-9CF5-62E12E9772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8332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270E4AF5-730A-03CD-15B4-87273C4D7B2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24" t="35218" r="16775" b="27052"/>
          <a:stretch/>
        </p:blipFill>
        <p:spPr>
          <a:xfrm>
            <a:off x="8625195" y="1332928"/>
            <a:ext cx="2538044" cy="503455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939FB514-85BB-A537-F1C5-8FF5E0B333F7}"/>
              </a:ext>
            </a:extLst>
          </p:cNvPr>
          <p:cNvSpPr txBox="1"/>
          <p:nvPr/>
        </p:nvSpPr>
        <p:spPr>
          <a:xfrm>
            <a:off x="8120558" y="1982216"/>
            <a:ext cx="35473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b="1" dirty="0"/>
              <a:t>Calidad alimentaria</a:t>
            </a:r>
          </a:p>
          <a:p>
            <a:pPr algn="r"/>
            <a:r>
              <a:rPr lang="es-ES" sz="1400" dirty="0"/>
              <a:t>(SERIDA, ASEAVA, </a:t>
            </a:r>
            <a:r>
              <a:rPr lang="es-ES" sz="1400" dirty="0" err="1"/>
              <a:t>Tree</a:t>
            </a:r>
            <a:r>
              <a:rPr lang="es-ES" sz="1400" dirty="0"/>
              <a:t> </a:t>
            </a:r>
            <a:r>
              <a:rPr lang="es-ES" sz="1400" dirty="0" err="1"/>
              <a:t>Tech</a:t>
            </a:r>
            <a:r>
              <a:rPr lang="es-ES" sz="1400" dirty="0"/>
              <a:t> (PYME), ASINCAR)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CDB1157F-8490-0270-7259-4002E7587BE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06" t="30567" r="17820" b="26846"/>
          <a:stretch/>
        </p:blipFill>
        <p:spPr>
          <a:xfrm>
            <a:off x="1690875" y="725753"/>
            <a:ext cx="2632778" cy="1194382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8D013720-E1ED-339C-EAA6-06318A16E2DA}"/>
              </a:ext>
            </a:extLst>
          </p:cNvPr>
          <p:cNvSpPr txBox="1"/>
          <p:nvPr/>
        </p:nvSpPr>
        <p:spPr>
          <a:xfrm>
            <a:off x="1625702" y="2027881"/>
            <a:ext cx="2581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600" b="1" dirty="0"/>
              <a:t>Fabricación avanzada</a:t>
            </a:r>
          </a:p>
          <a:p>
            <a:pPr algn="r"/>
            <a:r>
              <a:rPr lang="es-ES" sz="1600" dirty="0"/>
              <a:t>(</a:t>
            </a:r>
            <a:r>
              <a:rPr lang="es-ES" sz="1600" dirty="0" err="1"/>
              <a:t>Tree</a:t>
            </a:r>
            <a:r>
              <a:rPr lang="es-ES" sz="1600" dirty="0"/>
              <a:t> </a:t>
            </a:r>
            <a:r>
              <a:rPr lang="es-ES" sz="1600" dirty="0" err="1"/>
              <a:t>Tech</a:t>
            </a:r>
            <a:r>
              <a:rPr lang="es-ES" sz="1600" dirty="0"/>
              <a:t> (PYME), ASINCAR)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564CE176-3AB6-18C3-9EC4-AB1DD4BA28D6}"/>
              </a:ext>
            </a:extLst>
          </p:cNvPr>
          <p:cNvSpPr txBox="1"/>
          <p:nvPr/>
        </p:nvSpPr>
        <p:spPr>
          <a:xfrm>
            <a:off x="5083195" y="1982216"/>
            <a:ext cx="22313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600" b="1" dirty="0"/>
              <a:t>Desperdicio alimentario</a:t>
            </a:r>
          </a:p>
          <a:p>
            <a:pPr algn="ctr"/>
            <a:r>
              <a:rPr lang="es-ES" sz="1600" dirty="0"/>
              <a:t>(Proyecto Green Deal)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5981DEEA-7314-6638-663D-0A04B93F8FA2}"/>
              </a:ext>
            </a:extLst>
          </p:cNvPr>
          <p:cNvSpPr txBox="1"/>
          <p:nvPr/>
        </p:nvSpPr>
        <p:spPr>
          <a:xfrm>
            <a:off x="3007264" y="5837745"/>
            <a:ext cx="57982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CLAVES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dirty="0"/>
              <a:t>Colaboración entre actores de innovación regionales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dirty="0"/>
              <a:t>Apoyo de empresas en los actores de innovación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E4352B82-7EF4-9640-82EA-21EDE1517622}"/>
              </a:ext>
            </a:extLst>
          </p:cNvPr>
          <p:cNvSpPr txBox="1"/>
          <p:nvPr/>
        </p:nvSpPr>
        <p:spPr>
          <a:xfrm>
            <a:off x="289500" y="628125"/>
            <a:ext cx="677108" cy="2256002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ES" sz="3200" b="1" dirty="0" err="1">
                <a:solidFill>
                  <a:schemeClr val="accent2">
                    <a:lumMod val="75000"/>
                  </a:schemeClr>
                </a:solidFill>
                <a:latin typeface="+mj-lt"/>
              </a:rPr>
              <a:t>Horizon</a:t>
            </a:r>
            <a:r>
              <a:rPr lang="es-ES" sz="32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 2020</a:t>
            </a:r>
          </a:p>
        </p:txBody>
      </p:sp>
      <p:pic>
        <p:nvPicPr>
          <p:cNvPr id="30" name="Imagen 29" descr="Forma&#10;&#10;Descripción generada automáticamente con confianza baja">
            <a:extLst>
              <a:ext uri="{FF2B5EF4-FFF2-40B4-BE49-F238E27FC236}">
                <a16:creationId xmlns:a16="http://schemas.microsoft.com/office/drawing/2014/main" id="{AF78CB35-B797-0B6B-A92E-B637F561C9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940" y="1099456"/>
            <a:ext cx="2538044" cy="736927"/>
          </a:xfrm>
          <a:prstGeom prst="rect">
            <a:avLst/>
          </a:prstGeom>
        </p:spPr>
      </p:pic>
      <p:pic>
        <p:nvPicPr>
          <p:cNvPr id="36" name="Imagen 35" descr="Icono&#10;&#10;Descripción generada automáticamente">
            <a:extLst>
              <a:ext uri="{FF2B5EF4-FFF2-40B4-BE49-F238E27FC236}">
                <a16:creationId xmlns:a16="http://schemas.microsoft.com/office/drawing/2014/main" id="{C265E7BA-C6EC-BC58-438F-323E3347806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847" y="3287950"/>
            <a:ext cx="1160417" cy="1474134"/>
          </a:xfrm>
          <a:prstGeom prst="rect">
            <a:avLst/>
          </a:prstGeom>
        </p:spPr>
      </p:pic>
      <p:sp>
        <p:nvSpPr>
          <p:cNvPr id="37" name="CuadroTexto 36">
            <a:extLst>
              <a:ext uri="{FF2B5EF4-FFF2-40B4-BE49-F238E27FC236}">
                <a16:creationId xmlns:a16="http://schemas.microsoft.com/office/drawing/2014/main" id="{CA8D4381-D6ED-1F13-26CB-5DF83130CB6F}"/>
              </a:ext>
            </a:extLst>
          </p:cNvPr>
          <p:cNvSpPr txBox="1"/>
          <p:nvPr/>
        </p:nvSpPr>
        <p:spPr>
          <a:xfrm>
            <a:off x="784842" y="4827249"/>
            <a:ext cx="32844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600" b="1" dirty="0"/>
              <a:t>Innovación rural</a:t>
            </a:r>
          </a:p>
          <a:p>
            <a:pPr algn="r"/>
            <a:r>
              <a:rPr lang="es-ES" sz="1600" dirty="0"/>
              <a:t>(CTIC, READER, Grupo DEX, ASINCAR)</a:t>
            </a:r>
          </a:p>
        </p:txBody>
      </p:sp>
      <p:pic>
        <p:nvPicPr>
          <p:cNvPr id="39" name="Imagen 38" descr="Logotipo&#10;&#10;Descripción generada automáticamente">
            <a:extLst>
              <a:ext uri="{FF2B5EF4-FFF2-40B4-BE49-F238E27FC236}">
                <a16:creationId xmlns:a16="http://schemas.microsoft.com/office/drawing/2014/main" id="{620566B4-A877-4E83-75C9-4642331E35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2081" y="3715822"/>
            <a:ext cx="1820994" cy="890480"/>
          </a:xfrm>
          <a:prstGeom prst="rect">
            <a:avLst/>
          </a:prstGeom>
        </p:spPr>
      </p:pic>
      <p:pic>
        <p:nvPicPr>
          <p:cNvPr id="40" name="Imagen 39" descr="WATSON">
            <a:extLst>
              <a:ext uri="{FF2B5EF4-FFF2-40B4-BE49-F238E27FC236}">
                <a16:creationId xmlns:a16="http://schemas.microsoft.com/office/drawing/2014/main" id="{F994FE77-0EBF-0CC3-DD26-EF31DCF09C1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2041" y="3684812"/>
            <a:ext cx="952500" cy="95250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CuadroTexto 40">
            <a:extLst>
              <a:ext uri="{FF2B5EF4-FFF2-40B4-BE49-F238E27FC236}">
                <a16:creationId xmlns:a16="http://schemas.microsoft.com/office/drawing/2014/main" id="{B01EF2E1-07E6-81BD-E379-4252B118D915}"/>
              </a:ext>
            </a:extLst>
          </p:cNvPr>
          <p:cNvSpPr txBox="1"/>
          <p:nvPr/>
        </p:nvSpPr>
        <p:spPr>
          <a:xfrm>
            <a:off x="4069267" y="4816780"/>
            <a:ext cx="44850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600" b="1" dirty="0"/>
              <a:t>Trazabilidad y fraude</a:t>
            </a:r>
          </a:p>
          <a:p>
            <a:pPr algn="r"/>
            <a:r>
              <a:rPr lang="es-ES" sz="1600" dirty="0"/>
              <a:t>(IGP Faba Asturiana, IGP Miel de Asturias, ASINCAR)</a:t>
            </a:r>
          </a:p>
        </p:txBody>
      </p:sp>
      <p:pic>
        <p:nvPicPr>
          <p:cNvPr id="43" name="Imagen 42" descr="Imagen que contiene dibujo&#10;&#10;Descripción generada automáticamente">
            <a:extLst>
              <a:ext uri="{FF2B5EF4-FFF2-40B4-BE49-F238E27FC236}">
                <a16:creationId xmlns:a16="http://schemas.microsoft.com/office/drawing/2014/main" id="{BFD6A1B6-E25C-548C-D812-2FE6AD3B1B1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033" y="3331805"/>
            <a:ext cx="2543285" cy="826231"/>
          </a:xfrm>
          <a:prstGeom prst="rect">
            <a:avLst/>
          </a:prstGeom>
        </p:spPr>
      </p:pic>
      <p:sp>
        <p:nvSpPr>
          <p:cNvPr id="44" name="CuadroTexto 43">
            <a:extLst>
              <a:ext uri="{FF2B5EF4-FFF2-40B4-BE49-F238E27FC236}">
                <a16:creationId xmlns:a16="http://schemas.microsoft.com/office/drawing/2014/main" id="{C237A870-8D65-50C4-49C5-55B38BA22EAA}"/>
              </a:ext>
            </a:extLst>
          </p:cNvPr>
          <p:cNvSpPr txBox="1"/>
          <p:nvPr/>
        </p:nvSpPr>
        <p:spPr>
          <a:xfrm>
            <a:off x="9316217" y="4144777"/>
            <a:ext cx="20578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600" b="1" dirty="0"/>
              <a:t>Seguridad alimentaria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1E4E17E3-F611-D854-604E-CD501924A828}"/>
              </a:ext>
            </a:extLst>
          </p:cNvPr>
          <p:cNvSpPr txBox="1"/>
          <p:nvPr/>
        </p:nvSpPr>
        <p:spPr>
          <a:xfrm>
            <a:off x="9200137" y="5303851"/>
            <a:ext cx="24734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600" b="1" dirty="0"/>
              <a:t>Conservación de alimentos</a:t>
            </a:r>
          </a:p>
          <a:p>
            <a:pPr algn="ctr"/>
            <a:r>
              <a:rPr lang="es-ES" sz="1600" dirty="0"/>
              <a:t>(inicio Enero 2024)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935C8F4F-71F4-3995-1F29-7DBF51D218BD}"/>
              </a:ext>
            </a:extLst>
          </p:cNvPr>
          <p:cNvSpPr txBox="1"/>
          <p:nvPr/>
        </p:nvSpPr>
        <p:spPr>
          <a:xfrm>
            <a:off x="9288302" y="4749853"/>
            <a:ext cx="229710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000" b="1" dirty="0"/>
              <a:t>FOODGUARD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095C8A3D-DEF2-479D-826A-EE64E02AA7CF}"/>
              </a:ext>
            </a:extLst>
          </p:cNvPr>
          <p:cNvSpPr txBox="1"/>
          <p:nvPr/>
        </p:nvSpPr>
        <p:spPr>
          <a:xfrm>
            <a:off x="289500" y="2947194"/>
            <a:ext cx="677108" cy="260600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s-ES" sz="3200" b="1" dirty="0" err="1">
                <a:solidFill>
                  <a:schemeClr val="accent2">
                    <a:lumMod val="75000"/>
                  </a:schemeClr>
                </a:solidFill>
                <a:latin typeface="+mj-lt"/>
              </a:rPr>
              <a:t>Horizon</a:t>
            </a:r>
            <a:r>
              <a:rPr lang="es-ES" sz="32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 EU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252B85C2-62DB-007A-9190-897707BD841E}"/>
              </a:ext>
            </a:extLst>
          </p:cNvPr>
          <p:cNvSpPr txBox="1"/>
          <p:nvPr/>
        </p:nvSpPr>
        <p:spPr>
          <a:xfrm>
            <a:off x="0" y="9692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/>
              <a:t>PROYECTOS HORIZON EN CURSO</a:t>
            </a:r>
          </a:p>
        </p:txBody>
      </p:sp>
      <p:cxnSp>
        <p:nvCxnSpPr>
          <p:cNvPr id="51" name="Conector recto 50">
            <a:extLst>
              <a:ext uri="{FF2B5EF4-FFF2-40B4-BE49-F238E27FC236}">
                <a16:creationId xmlns:a16="http://schemas.microsoft.com/office/drawing/2014/main" id="{6244D39A-B6D7-8029-DBC0-37AF376E0C6C}"/>
              </a:ext>
            </a:extLst>
          </p:cNvPr>
          <p:cNvCxnSpPr/>
          <p:nvPr/>
        </p:nvCxnSpPr>
        <p:spPr>
          <a:xfrm>
            <a:off x="628054" y="3025302"/>
            <a:ext cx="11039821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" name="Imagen 52" descr="Logotipo&#10;&#10;Descripción generada automáticamente">
            <a:extLst>
              <a:ext uri="{FF2B5EF4-FFF2-40B4-BE49-F238E27FC236}">
                <a16:creationId xmlns:a16="http://schemas.microsoft.com/office/drawing/2014/main" id="{BD3F9270-B9F7-0C32-8E77-65721137B84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0993" y="0"/>
            <a:ext cx="2556882" cy="87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1920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92</Words>
  <Application>Microsoft Office PowerPoint</Application>
  <PresentationFormat>Panorámica</PresentationFormat>
  <Paragraphs>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trabajador14</dc:creator>
  <cp:lastModifiedBy>trabajador14</cp:lastModifiedBy>
  <cp:revision>2</cp:revision>
  <dcterms:created xsi:type="dcterms:W3CDTF">2023-11-14T08:29:35Z</dcterms:created>
  <dcterms:modified xsi:type="dcterms:W3CDTF">2023-11-14T08:55:40Z</dcterms:modified>
</cp:coreProperties>
</file>