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227" r:id="rId1"/>
  </p:sldMasterIdLst>
  <p:notesMasterIdLst>
    <p:notesMasterId r:id="rId13"/>
  </p:notesMasterIdLst>
  <p:handoutMasterIdLst>
    <p:handoutMasterId r:id="rId14"/>
  </p:handoutMasterIdLst>
  <p:sldIdLst>
    <p:sldId id="706" r:id="rId2"/>
    <p:sldId id="513" r:id="rId3"/>
    <p:sldId id="710" r:id="rId4"/>
    <p:sldId id="508" r:id="rId5"/>
    <p:sldId id="711" r:id="rId6"/>
    <p:sldId id="523" r:id="rId7"/>
    <p:sldId id="495" r:id="rId8"/>
    <p:sldId id="712" r:id="rId9"/>
    <p:sldId id="510" r:id="rId10"/>
    <p:sldId id="509" r:id="rId11"/>
    <p:sldId id="429" r:id="rId12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6000" i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6000" i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6000" i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6000" i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6000" i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6000" i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6000" i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6000" i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6000" i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F0000"/>
    <a:srgbClr val="003399"/>
    <a:srgbClr val="3333CC"/>
    <a:srgbClr val="CDCDDA"/>
    <a:srgbClr val="000099"/>
    <a:srgbClr val="2D2D8A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5" autoAdjust="0"/>
    <p:restoredTop sz="84048" autoAdjust="0"/>
  </p:normalViewPr>
  <p:slideViewPr>
    <p:cSldViewPr snapToGrid="0">
      <p:cViewPr varScale="1">
        <p:scale>
          <a:sx n="110" d="100"/>
          <a:sy n="110" d="100"/>
        </p:scale>
        <p:origin x="10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850" y="50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BED543C2-9C6C-4378-A747-78D01DC62F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9" tIns="47760" rIns="95519" bIns="4776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i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687B0433-438D-4EC3-A173-8DEC7FC206E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9" tIns="47760" rIns="95519" bIns="477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i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0340" name="Rectangle 4">
            <a:extLst>
              <a:ext uri="{FF2B5EF4-FFF2-40B4-BE49-F238E27FC236}">
                <a16:creationId xmlns:a16="http://schemas.microsoft.com/office/drawing/2014/main" id="{19AF094D-4FFB-4519-A42F-55A7D9B427C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9" tIns="47760" rIns="95519" bIns="4776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i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0341" name="Rectangle 5">
            <a:extLst>
              <a:ext uri="{FF2B5EF4-FFF2-40B4-BE49-F238E27FC236}">
                <a16:creationId xmlns:a16="http://schemas.microsoft.com/office/drawing/2014/main" id="{67F63A9C-27B2-45DF-B26F-11C5A548604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9" tIns="47760" rIns="95519" bIns="477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i="0"/>
            </a:lvl1pPr>
          </a:lstStyle>
          <a:p>
            <a:pPr>
              <a:defRPr/>
            </a:pPr>
            <a:fld id="{DB9972B3-F03E-44FD-B268-A23201BBE3E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5B5B9CA-7453-44FF-B917-F2800D8D2B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9" tIns="47760" rIns="95519" bIns="4776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i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531111D-1352-4419-8946-5CD85344E47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9" tIns="47760" rIns="95519" bIns="477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i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24F9D2A-5796-4B45-B7D5-9C96E6E5497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F0465AF-0E30-4D41-AC09-F3D05AAABBF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4100"/>
            <a:ext cx="5680075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9" tIns="47760" rIns="95519" bIns="47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B5CF9DC3-2105-4DD3-8202-1901B50077D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9" tIns="47760" rIns="95519" bIns="4776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i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A0E251AD-4268-4E5C-8E3A-B299510576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9" tIns="47760" rIns="95519" bIns="477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i="0"/>
            </a:lvl1pPr>
          </a:lstStyle>
          <a:p>
            <a:pPr>
              <a:defRPr/>
            </a:pPr>
            <a:fld id="{E37B25ED-FD5A-4DD0-9547-F1725E28C91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2381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4651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68897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528197E-9E41-4891-BB1F-E02E6189E3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16512" cy="3838575"/>
          </a:xfrm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A155A013-C4BD-4413-AA76-6BED1F191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E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82CA0369-628F-4254-BF18-27618CBAEE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4799DAD-ABD9-40CF-9701-8D9511E49901}" type="slidenum">
              <a:rPr lang="en-US" altLang="es-ES" sz="1300" i="0" smtClean="0"/>
              <a:pPr/>
              <a:t>1</a:t>
            </a:fld>
            <a:endParaRPr lang="en-US" altLang="es-ES" sz="1300" i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9">
            <a:extLst>
              <a:ext uri="{FF2B5EF4-FFF2-40B4-BE49-F238E27FC236}">
                <a16:creationId xmlns:a16="http://schemas.microsoft.com/office/drawing/2014/main" id="{65992DBB-B50F-4BA7-933C-B231067474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6329363"/>
            <a:ext cx="2286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6">
            <a:extLst>
              <a:ext uri="{FF2B5EF4-FFF2-40B4-BE49-F238E27FC236}">
                <a16:creationId xmlns:a16="http://schemas.microsoft.com/office/drawing/2014/main" id="{70F6EA18-F2A2-4924-8DEB-1413AF1010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725"/>
            <a:ext cx="4910138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2">
            <a:extLst>
              <a:ext uri="{FF2B5EF4-FFF2-40B4-BE49-F238E27FC236}">
                <a16:creationId xmlns:a16="http://schemas.microsoft.com/office/drawing/2014/main" id="{5A1E712D-283B-433F-A9EA-481DBCEEFB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357188"/>
            <a:ext cx="1016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41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63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24243046"/>
      </p:ext>
    </p:extLst>
  </p:cSld>
  <p:clrMapOvr>
    <a:masterClrMapping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593347" y="3416300"/>
            <a:ext cx="1931435" cy="34417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559065" y="2286000"/>
            <a:ext cx="1931435" cy="34417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393304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407815-EF61-47DD-85ED-46BC0FFC42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B8BD9-58D3-4892-805D-0DC7F96ADE8C}" type="datetime1">
              <a:rPr lang="es-ES"/>
              <a:pPr>
                <a:defRPr/>
              </a:pPr>
              <a:t>15/07/2021</a:t>
            </a:fld>
            <a:endParaRPr lang="es-ES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5256D4C-83A6-4895-81A0-30D1C84D7A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4211638" y="6497638"/>
            <a:ext cx="693737" cy="24447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8B48714-AF1D-4B5B-9187-0AE71D814A1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231772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2" r:id="rId2"/>
    <p:sldLayoutId id="2147484444" r:id="rId3"/>
    <p:sldLayoutId id="2147484445" r:id="rId4"/>
    <p:sldLayoutId id="2147484446" r:id="rId5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">
            <a:extLst>
              <a:ext uri="{FF2B5EF4-FFF2-40B4-BE49-F238E27FC236}">
                <a16:creationId xmlns:a16="http://schemas.microsoft.com/office/drawing/2014/main" id="{5D577599-15B4-4E51-A975-875996D53BB6}"/>
              </a:ext>
            </a:extLst>
          </p:cNvPr>
          <p:cNvSpPr/>
          <p:nvPr/>
        </p:nvSpPr>
        <p:spPr>
          <a:xfrm>
            <a:off x="0" y="1400510"/>
            <a:ext cx="9155113" cy="3325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3" tIns="45721" rIns="91443" bIns="45721" anchor="ctr"/>
          <a:lstStyle/>
          <a:p>
            <a:pPr>
              <a:defRPr/>
            </a:pPr>
            <a:endParaRPr lang="es-ES" sz="1477" b="1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BBA014-1A36-40C1-8809-16516657D6AE}"/>
              </a:ext>
            </a:extLst>
          </p:cNvPr>
          <p:cNvSpPr txBox="1"/>
          <p:nvPr/>
        </p:nvSpPr>
        <p:spPr>
          <a:xfrm>
            <a:off x="3622675" y="3760735"/>
            <a:ext cx="5348288" cy="342900"/>
          </a:xfrm>
          <a:prstGeom prst="rect">
            <a:avLst/>
          </a:prstGeom>
          <a:noFill/>
        </p:spPr>
        <p:txBody>
          <a:bodyPr lIns="34292" tIns="17146" rIns="34292" bIns="17146">
            <a:spAutoFit/>
          </a:bodyPr>
          <a:lstStyle/>
          <a:p>
            <a:pPr algn="ctr">
              <a:defRPr/>
            </a:pPr>
            <a:r>
              <a:rPr lang="es-ES" sz="2000" dirty="0">
                <a:solidFill>
                  <a:schemeClr val="bg1"/>
                </a:solidFill>
                <a:latin typeface="+mj-lt"/>
                <a:cs typeface="Lato Regular"/>
              </a:rPr>
              <a:t>Llanera, 15 de julio de 2021</a:t>
            </a:r>
            <a:endParaRPr lang="id-ID" sz="2000" dirty="0">
              <a:solidFill>
                <a:schemeClr val="bg1"/>
              </a:solidFill>
              <a:latin typeface="+mj-lt"/>
              <a:cs typeface="Lato Regular"/>
            </a:endParaRPr>
          </a:p>
        </p:txBody>
      </p:sp>
      <p:pic>
        <p:nvPicPr>
          <p:cNvPr id="5125" name="Picture 4" descr="Vista previa">
            <a:extLst>
              <a:ext uri="{FF2B5EF4-FFF2-40B4-BE49-F238E27FC236}">
                <a16:creationId xmlns:a16="http://schemas.microsoft.com/office/drawing/2014/main" id="{E58D087C-A317-4D8B-97D4-74FF236B1275}"/>
              </a:ext>
            </a:extLst>
          </p:cNvPr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1" r="28581"/>
          <a:stretch>
            <a:fillRect/>
          </a:stretch>
        </p:blipFill>
        <p:spPr bwMode="auto">
          <a:xfrm>
            <a:off x="92075" y="1494172"/>
            <a:ext cx="3417888" cy="31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Imagen 2" descr="Minimo_Azul sobre blanco">
            <a:extLst>
              <a:ext uri="{FF2B5EF4-FFF2-40B4-BE49-F238E27FC236}">
                <a16:creationId xmlns:a16="http://schemas.microsoft.com/office/drawing/2014/main" id="{572CEEC4-7200-498A-809F-65AC856E7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5822950"/>
            <a:ext cx="14620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CuadroTexto">
            <a:extLst>
              <a:ext uri="{FF2B5EF4-FFF2-40B4-BE49-F238E27FC236}">
                <a16:creationId xmlns:a16="http://schemas.microsoft.com/office/drawing/2014/main" id="{C9FFE9ED-614F-41CB-BCE3-DEF8099EBAE4}"/>
              </a:ext>
            </a:extLst>
          </p:cNvPr>
          <p:cNvSpPr txBox="1"/>
          <p:nvPr/>
        </p:nvSpPr>
        <p:spPr>
          <a:xfrm>
            <a:off x="3509963" y="1716035"/>
            <a:ext cx="5643562" cy="147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000" b="1" dirty="0">
                <a:solidFill>
                  <a:prstClr val="white"/>
                </a:solidFill>
                <a:latin typeface="+mj-lt"/>
              </a:rPr>
              <a:t>Programa de Ayudas para la movilidad de RR.HH. entre empresas y Centros de Conocimiento</a:t>
            </a:r>
          </a:p>
        </p:txBody>
      </p:sp>
      <p:pic>
        <p:nvPicPr>
          <p:cNvPr id="5129" name="Imagen 1">
            <a:extLst>
              <a:ext uri="{FF2B5EF4-FFF2-40B4-BE49-F238E27FC236}">
                <a16:creationId xmlns:a16="http://schemas.microsoft.com/office/drawing/2014/main" id="{66EF917A-B0DA-4425-AB9F-DF6ABE1E5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5822950"/>
            <a:ext cx="27733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">
            <a:extLst>
              <a:ext uri="{FF2B5EF4-FFF2-40B4-BE49-F238E27FC236}">
                <a16:creationId xmlns:a16="http://schemas.microsoft.com/office/drawing/2014/main" id="{87905437-0221-4690-8E0A-22B90A57CBA7}"/>
              </a:ext>
            </a:extLst>
          </p:cNvPr>
          <p:cNvGrpSpPr>
            <a:grpSpLocks/>
          </p:cNvGrpSpPr>
          <p:nvPr/>
        </p:nvGrpSpPr>
        <p:grpSpPr bwMode="auto">
          <a:xfrm>
            <a:off x="5761037" y="3408515"/>
            <a:ext cx="1141413" cy="90487"/>
            <a:chOff x="10866255" y="8448874"/>
            <a:chExt cx="2279049" cy="73150"/>
          </a:xfrm>
        </p:grpSpPr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72230D0D-C88F-4CD9-A30F-440640B59FAD}"/>
                </a:ext>
              </a:extLst>
            </p:cNvPr>
            <p:cNvSpPr/>
            <p:nvPr/>
          </p:nvSpPr>
          <p:spPr>
            <a:xfrm flipV="1">
              <a:off x="10866255" y="8448874"/>
              <a:ext cx="408898" cy="7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anchor="ctr"/>
            <a:lstStyle/>
            <a:p>
              <a:pPr algn="ctr">
                <a:defRPr/>
              </a:pPr>
              <a:endParaRPr lang="en-US" sz="1350" dirty="0">
                <a:latin typeface="+mj-lt"/>
              </a:endParaRPr>
            </a:p>
          </p:txBody>
        </p:sp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42C7E240-8B34-49EE-862D-9D2109CF9DB4}"/>
                </a:ext>
              </a:extLst>
            </p:cNvPr>
            <p:cNvSpPr/>
            <p:nvPr/>
          </p:nvSpPr>
          <p:spPr>
            <a:xfrm flipV="1">
              <a:off x="11329038" y="8448874"/>
              <a:ext cx="408898" cy="73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anchor="ctr"/>
            <a:lstStyle/>
            <a:p>
              <a:pPr algn="ctr">
                <a:defRPr/>
              </a:pPr>
              <a:endParaRPr lang="en-US" sz="1350" dirty="0">
                <a:latin typeface="+mj-lt"/>
              </a:endParaRPr>
            </a:p>
          </p:txBody>
        </p:sp>
        <p:sp>
          <p:nvSpPr>
            <p:cNvPr id="24" name="Rectangle 13">
              <a:extLst>
                <a:ext uri="{FF2B5EF4-FFF2-40B4-BE49-F238E27FC236}">
                  <a16:creationId xmlns:a16="http://schemas.microsoft.com/office/drawing/2014/main" id="{058860D7-D08F-4C1B-BE6C-A5989E270109}"/>
                </a:ext>
              </a:extLst>
            </p:cNvPr>
            <p:cNvSpPr/>
            <p:nvPr/>
          </p:nvSpPr>
          <p:spPr>
            <a:xfrm flipV="1">
              <a:off x="11807671" y="8448874"/>
              <a:ext cx="408896" cy="73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anchor="ctr"/>
            <a:lstStyle/>
            <a:p>
              <a:pPr algn="ctr">
                <a:defRPr/>
              </a:pPr>
              <a:endParaRPr lang="en-US" sz="1350" dirty="0">
                <a:latin typeface="+mj-lt"/>
              </a:endParaRPr>
            </a:p>
          </p:txBody>
        </p:sp>
        <p:sp>
          <p:nvSpPr>
            <p:cNvPr id="25" name="Rectangle 14">
              <a:extLst>
                <a:ext uri="{FF2B5EF4-FFF2-40B4-BE49-F238E27FC236}">
                  <a16:creationId xmlns:a16="http://schemas.microsoft.com/office/drawing/2014/main" id="{23EE3C40-9DE5-4772-981C-32BE53C1A177}"/>
                </a:ext>
              </a:extLst>
            </p:cNvPr>
            <p:cNvSpPr/>
            <p:nvPr/>
          </p:nvSpPr>
          <p:spPr>
            <a:xfrm flipV="1">
              <a:off x="12273623" y="8448874"/>
              <a:ext cx="408898" cy="73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anchor="ctr"/>
            <a:lstStyle/>
            <a:p>
              <a:pPr algn="ctr">
                <a:defRPr/>
              </a:pPr>
              <a:endParaRPr lang="en-US" sz="1350" dirty="0">
                <a:latin typeface="+mj-lt"/>
              </a:endParaRPr>
            </a:p>
          </p:txBody>
        </p:sp>
        <p:sp>
          <p:nvSpPr>
            <p:cNvPr id="26" name="Rectangle 15">
              <a:extLst>
                <a:ext uri="{FF2B5EF4-FFF2-40B4-BE49-F238E27FC236}">
                  <a16:creationId xmlns:a16="http://schemas.microsoft.com/office/drawing/2014/main" id="{9E306B32-322A-442E-8662-7B169239217E}"/>
                </a:ext>
              </a:extLst>
            </p:cNvPr>
            <p:cNvSpPr/>
            <p:nvPr/>
          </p:nvSpPr>
          <p:spPr>
            <a:xfrm flipV="1">
              <a:off x="12736406" y="8448874"/>
              <a:ext cx="408898" cy="731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anchor="ctr"/>
            <a:lstStyle/>
            <a:p>
              <a:pPr algn="ctr">
                <a:defRPr/>
              </a:pPr>
              <a:endParaRPr lang="en-US" sz="1350" dirty="0">
                <a:latin typeface="+mj-lt"/>
              </a:endParaRPr>
            </a:p>
          </p:txBody>
        </p:sp>
      </p:grpSp>
    </p:spTree>
  </p:cSld>
  <p:clrMapOvr>
    <a:masterClrMapping/>
  </p:clrMapOvr>
  <p:transition spd="slow" advClick="0" advTm="3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Marcador de contenido 2">
            <a:extLst>
              <a:ext uri="{FF2B5EF4-FFF2-40B4-BE49-F238E27FC236}">
                <a16:creationId xmlns:a16="http://schemas.microsoft.com/office/drawing/2014/main" id="{136734D0-AE41-45C8-9CD1-7B7CD3E1E34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1038" y="1232887"/>
            <a:ext cx="8147050" cy="4144871"/>
          </a:xfrm>
          <a:prstGeom prst="rect">
            <a:avLst/>
          </a:prstGeom>
        </p:spPr>
        <p:txBody>
          <a:bodyPr/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defRPr/>
            </a:pPr>
            <a:r>
              <a:rPr lang="es-ES" altLang="es-ES" sz="2000" b="1" dirty="0">
                <a:solidFill>
                  <a:srgbClr val="333399"/>
                </a:solidFill>
              </a:rPr>
              <a:t>Valoración de los proyectos diferenciada </a:t>
            </a:r>
            <a:r>
              <a:rPr lang="es-ES" alt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modalidades 1 y 2</a:t>
            </a:r>
            <a:endParaRPr lang="es-ES" altLang="es-ES" sz="2000" b="1" dirty="0">
              <a:solidFill>
                <a:srgbClr val="333399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>
              <a:spcBef>
                <a:spcPts val="1200"/>
              </a:spcBef>
              <a:spcAft>
                <a:spcPts val="1200"/>
              </a:spcAft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proyectos han de alcanzar una </a:t>
            </a:r>
            <a:r>
              <a:rPr lang="es-ES" sz="2000" b="1" dirty="0">
                <a:solidFill>
                  <a:srgbClr val="333399"/>
                </a:solidFill>
              </a:rPr>
              <a:t>puntuación mínima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ES" altLang="es-ES" sz="2000" b="1" dirty="0">
                <a:solidFill>
                  <a:srgbClr val="333399"/>
                </a:solidFill>
              </a:rPr>
              <a:t>50 puntos </a:t>
            </a:r>
            <a:r>
              <a:rPr lang="es-ES" alt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total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de </a:t>
            </a:r>
            <a:r>
              <a:rPr lang="es-ES" altLang="es-ES" sz="2000" b="1" dirty="0">
                <a:solidFill>
                  <a:srgbClr val="333399"/>
                </a:solidFill>
              </a:rPr>
              <a:t>15 puntos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cada uno de los grupos de 3 criterios de valoración</a:t>
            </a:r>
          </a:p>
          <a:p>
            <a:pPr marL="176213" indent="-176213">
              <a:spcBef>
                <a:spcPts val="1200"/>
              </a:spcBef>
              <a:spcAft>
                <a:spcPts val="1200"/>
              </a:spcAft>
              <a:defRPr/>
            </a:pPr>
            <a:r>
              <a:rPr lang="es-ES" alt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es-ES" altLang="es-ES" sz="2000" b="1" dirty="0">
                <a:solidFill>
                  <a:srgbClr val="333399"/>
                </a:solidFill>
              </a:rPr>
              <a:t>concesión </a:t>
            </a:r>
            <a:r>
              <a:rPr lang="es-ES" alt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realiza en régimen de </a:t>
            </a:r>
            <a:r>
              <a:rPr lang="es-ES" altLang="es-ES" sz="2000" b="1" dirty="0">
                <a:solidFill>
                  <a:srgbClr val="333399"/>
                </a:solidFill>
              </a:rPr>
              <a:t>concurrencia competitiva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315" name="Título 1">
            <a:extLst>
              <a:ext uri="{FF2B5EF4-FFF2-40B4-BE49-F238E27FC236}">
                <a16:creationId xmlns:a16="http://schemas.microsoft.com/office/drawing/2014/main" id="{EC54E37C-7204-47B9-99FA-2267C1E54C5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1276" y="299566"/>
            <a:ext cx="860425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sz="3600" b="1" dirty="0">
                <a:solidFill>
                  <a:srgbClr val="003399"/>
                </a:solidFill>
                <a:latin typeface="+mn-lt"/>
              </a:rPr>
              <a:t>Valoración y concesión</a:t>
            </a:r>
            <a:br>
              <a:rPr lang="es-ES" altLang="es-ES" sz="3200" b="1" dirty="0">
                <a:solidFill>
                  <a:srgbClr val="003399"/>
                </a:solidFill>
                <a:latin typeface="+mn-lt"/>
              </a:rPr>
            </a:br>
            <a:endParaRPr lang="es-ES" altLang="es-ES" sz="2800" b="1" dirty="0">
              <a:solidFill>
                <a:srgbClr val="003399"/>
              </a:solidFill>
              <a:latin typeface="+mn-lt"/>
            </a:endParaRPr>
          </a:p>
        </p:txBody>
      </p:sp>
      <p:graphicFrame>
        <p:nvGraphicFramePr>
          <p:cNvPr id="4" name="3 Tabla">
            <a:extLst>
              <a:ext uri="{FF2B5EF4-FFF2-40B4-BE49-F238E27FC236}">
                <a16:creationId xmlns:a16="http://schemas.microsoft.com/office/drawing/2014/main" id="{7A4C099D-C6AA-4587-ADBB-B1176DAB7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020208"/>
              </p:ext>
            </p:extLst>
          </p:nvPr>
        </p:nvGraphicFramePr>
        <p:xfrm>
          <a:off x="1125538" y="1775158"/>
          <a:ext cx="7138987" cy="1908175"/>
        </p:xfrm>
        <a:graphic>
          <a:graphicData uri="http://schemas.openxmlformats.org/drawingml/2006/table">
            <a:tbl>
              <a:tblPr/>
              <a:tblGrid>
                <a:gridCol w="5222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3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Criterios de valoración</a:t>
                      </a:r>
                    </a:p>
                  </a:txBody>
                  <a:tcPr marL="68577" marR="6857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Puntuación Máx.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3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 Grado de innovación y calidad científico-técnica del proyecto</a:t>
                      </a:r>
                    </a:p>
                  </a:txBody>
                  <a:tcPr marL="68577" marR="6857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30 puntos</a:t>
                      </a:r>
                      <a:endParaRPr lang="es-ES" sz="14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77" marR="6857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3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 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Impacto y concordancia del proyecto con políticas regionales</a:t>
                      </a:r>
                      <a:endParaRPr lang="es-ES" sz="14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77" marR="6857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35 puntos</a:t>
                      </a:r>
                      <a:endParaRPr lang="es-ES" sz="14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77" marR="6857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89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3. Implementación, planteamiento y desarrollo del proyecto </a:t>
                      </a:r>
                    </a:p>
                  </a:txBody>
                  <a:tcPr marL="68577" marR="6857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35 puntos</a:t>
                      </a:r>
                      <a:endParaRPr lang="es-ES" sz="14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77" marR="6857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3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TOTAL</a:t>
                      </a:r>
                      <a:endParaRPr lang="es-ES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77" marR="6857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100 puntos</a:t>
                      </a:r>
                      <a:endParaRPr lang="es-ES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77" marR="6857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8">
            <a:extLst>
              <a:ext uri="{FF2B5EF4-FFF2-40B4-BE49-F238E27FC236}">
                <a16:creationId xmlns:a16="http://schemas.microsoft.com/office/drawing/2014/main" id="{613F4BB3-EC51-4BA0-8F30-0DA6FE4FB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9">
            <a:extLst>
              <a:ext uri="{FF2B5EF4-FFF2-40B4-BE49-F238E27FC236}">
                <a16:creationId xmlns:a16="http://schemas.microsoft.com/office/drawing/2014/main" id="{69BC4888-7C77-47E7-8933-E4A0FF86B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16" y="1363663"/>
            <a:ext cx="8795772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s-ES" altLang="es-ES" sz="3200" b="1" dirty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s-ES" altLang="es-ES" sz="3600" b="1" dirty="0">
                <a:solidFill>
                  <a:schemeClr val="bg1"/>
                </a:solidFill>
                <a:latin typeface="+mn-lt"/>
              </a:rPr>
              <a:t>Muchas gracias por su atención</a:t>
            </a:r>
            <a:endParaRPr lang="es-ES" altLang="es-ES" sz="3600" b="1" u="sng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40" name="Rectangle 9">
            <a:extLst>
              <a:ext uri="{FF2B5EF4-FFF2-40B4-BE49-F238E27FC236}">
                <a16:creationId xmlns:a16="http://schemas.microsoft.com/office/drawing/2014/main" id="{F9E7E1EA-B1F3-4BA9-A45D-D02041C3D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5494338"/>
            <a:ext cx="84232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s-ES" altLang="es-ES" sz="1800" b="1">
                <a:solidFill>
                  <a:schemeClr val="bg1"/>
                </a:solidFill>
                <a:latin typeface="+mn-lt"/>
              </a:rPr>
              <a:t>Jaime Fernández Cuesta</a:t>
            </a:r>
          </a:p>
          <a:p>
            <a:pPr algn="r" eaLnBrk="1" hangingPunct="1">
              <a:lnSpc>
                <a:spcPct val="90000"/>
              </a:lnSpc>
            </a:pPr>
            <a:r>
              <a:rPr lang="es-ES" altLang="es-ES" sz="1800" b="1">
                <a:solidFill>
                  <a:schemeClr val="bg1"/>
                </a:solidFill>
                <a:latin typeface="+mn-lt"/>
              </a:rPr>
              <a:t>Responsable del Área de Competitividad e Innovación</a:t>
            </a:r>
          </a:p>
          <a:p>
            <a:pPr algn="r" eaLnBrk="1" hangingPunct="1">
              <a:lnSpc>
                <a:spcPct val="90000"/>
              </a:lnSpc>
            </a:pPr>
            <a:r>
              <a:rPr lang="es-ES" altLang="es-ES" sz="1600" b="1">
                <a:solidFill>
                  <a:schemeClr val="bg1"/>
                </a:solidFill>
                <a:latin typeface="+mn-lt"/>
              </a:rPr>
              <a:t>jaime@idepa.es</a:t>
            </a:r>
            <a:endParaRPr lang="es-ES" altLang="es-ES" sz="1600" b="1" u="sng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Marcador de contenido 2">
            <a:extLst>
              <a:ext uri="{FF2B5EF4-FFF2-40B4-BE49-F238E27FC236}">
                <a16:creationId xmlns:a16="http://schemas.microsoft.com/office/drawing/2014/main" id="{03760C64-AAC6-40CD-9BFD-6CF3A2968B2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3063" y="1131889"/>
            <a:ext cx="8396287" cy="4580848"/>
          </a:xfrm>
          <a:prstGeom prst="rect">
            <a:avLst/>
          </a:prstGeom>
        </p:spPr>
        <p:txBody>
          <a:bodyPr/>
          <a:lstStyle/>
          <a:p>
            <a:pPr marL="90488" indent="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None/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Apoyar la </a:t>
            </a:r>
            <a:r>
              <a:rPr lang="es-ES" sz="2000" b="1" dirty="0">
                <a:solidFill>
                  <a:srgbClr val="2D2D8A"/>
                </a:solidFill>
              </a:rPr>
              <a:t>realización de proyectos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ES" sz="2000" b="1" dirty="0">
                <a:solidFill>
                  <a:srgbClr val="2D2D8A"/>
                </a:solidFill>
              </a:rPr>
              <a:t>Investigación Industrial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el Principado de Asturias favoreciendo la </a:t>
            </a:r>
            <a:r>
              <a:rPr lang="es-ES" sz="2000" b="1" dirty="0">
                <a:solidFill>
                  <a:srgbClr val="2D2D8A"/>
                </a:solidFill>
              </a:rPr>
              <a:t>movilidad de RRHH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entre empresas y centros de generación y transferencia de conocimiento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None/>
              <a:defRPr/>
            </a:pP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None/>
              <a:defRPr/>
            </a:pP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srgbClr val="2D2D8A"/>
                </a:solidFill>
              </a:rPr>
              <a:t>Centros de generación y transferencia de conocimiento </a:t>
            </a:r>
          </a:p>
          <a:p>
            <a:pPr marL="460375" indent="-28575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Organismos y entidades públicas de investigación, Universidades públicas</a:t>
            </a:r>
          </a:p>
          <a:p>
            <a:pPr marL="460375" indent="-28575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Centros tecnológicos</a:t>
            </a:r>
          </a:p>
          <a:p>
            <a:pPr marL="460375" indent="-28575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Universidades privadas con actividad en I+D</a:t>
            </a:r>
          </a:p>
          <a:p>
            <a:pPr marL="460375" indent="-28575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Entidades sanitarias vinculadas al sistema nacional de salud e institutos de investigación biomédica o sanitario acreditados</a:t>
            </a:r>
          </a:p>
          <a:p>
            <a:pPr marL="460375" indent="-28575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Entidades públicas y privadas sin animo de lucro que realicen I+D, generen faciliten la transferencia del conocimiento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AAB35B0-4388-4EC9-80EE-1BD437254158}"/>
              </a:ext>
            </a:extLst>
          </p:cNvPr>
          <p:cNvSpPr txBox="1">
            <a:spLocks/>
          </p:cNvSpPr>
          <p:nvPr/>
        </p:nvSpPr>
        <p:spPr bwMode="auto">
          <a:xfrm>
            <a:off x="241300" y="265113"/>
            <a:ext cx="8234363" cy="7175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ES" altLang="es-ES" sz="3600" b="1" i="0" dirty="0">
                <a:solidFill>
                  <a:srgbClr val="003399"/>
                </a:solidFill>
                <a:latin typeface="+mn-lt"/>
              </a:rPr>
              <a:t>Objeto</a:t>
            </a:r>
            <a:endParaRPr lang="es-ES" altLang="es-ES" sz="3600" b="1" i="0" dirty="0">
              <a:solidFill>
                <a:srgbClr val="003399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Marcador de contenido 2">
            <a:extLst>
              <a:ext uri="{FF2B5EF4-FFF2-40B4-BE49-F238E27FC236}">
                <a16:creationId xmlns:a16="http://schemas.microsoft.com/office/drawing/2014/main" id="{669B2617-B6BE-40E3-99D1-D6BEBC7E47A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0465" y="1160506"/>
            <a:ext cx="8332343" cy="4624658"/>
          </a:xfrm>
          <a:prstGeom prst="rect">
            <a:avLst/>
          </a:prstGeom>
        </p:spPr>
        <p:txBody>
          <a:bodyPr/>
          <a:lstStyle/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Desarrollar proyectos de </a:t>
            </a:r>
            <a:r>
              <a:rPr lang="es-ES" sz="2000" b="1" dirty="0">
                <a:solidFill>
                  <a:srgbClr val="2D2D8A"/>
                </a:solidFill>
              </a:rPr>
              <a:t>investigación industrial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requieran un elevado grado de</a:t>
            </a:r>
            <a:r>
              <a:rPr lang="es-ES" sz="2000" b="1" dirty="0">
                <a:solidFill>
                  <a:srgbClr val="2D2D8A"/>
                </a:solidFill>
              </a:rPr>
              <a:t> transferencia de conocimiento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susceptible de adquirir mediante la movilidad de personal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s-ES" sz="2000" b="1" dirty="0">
                <a:solidFill>
                  <a:srgbClr val="2D2D8A"/>
                </a:solidFill>
              </a:rPr>
              <a:t>Modalidad 1</a:t>
            </a:r>
          </a:p>
          <a:p>
            <a:pPr marL="342900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Estancias </a:t>
            </a:r>
            <a:r>
              <a:rPr lang="es-ES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personal de la empresa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2000" b="1" dirty="0">
                <a:solidFill>
                  <a:srgbClr val="2D2D8A"/>
                </a:solidFill>
              </a:rPr>
              <a:t>en un centro de conocimiento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s-ES" sz="2000" b="1" dirty="0">
                <a:solidFill>
                  <a:srgbClr val="2D2D8A"/>
                </a:solidFill>
              </a:rPr>
              <a:t>Modalidad 2</a:t>
            </a:r>
          </a:p>
          <a:p>
            <a:pPr marL="342900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Estancias </a:t>
            </a:r>
            <a:r>
              <a:rPr lang="es-ES" sz="2000" b="1" dirty="0">
                <a:solidFill>
                  <a:srgbClr val="2D2D8A"/>
                </a:solidFill>
              </a:rPr>
              <a:t>en la empresa </a:t>
            </a:r>
            <a:r>
              <a:rPr lang="es-ES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personal </a:t>
            </a:r>
            <a:br>
              <a:rPr lang="es-ES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un centro de conocimiento</a:t>
            </a:r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Las empresas pueden </a:t>
            </a:r>
            <a:r>
              <a:rPr lang="es-ES" sz="2000" b="1" dirty="0">
                <a:solidFill>
                  <a:srgbClr val="2D2D8A"/>
                </a:solidFill>
              </a:rPr>
              <a:t>presentar varios proyectos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cada proyecto </a:t>
            </a:r>
            <a:r>
              <a:rPr lang="es-ES" sz="2000" b="1" dirty="0">
                <a:solidFill>
                  <a:srgbClr val="2D2D8A"/>
                </a:solidFill>
              </a:rPr>
              <a:t>podría desplazarse más de una persona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32B1F24-6754-4E66-A030-0A31787D67B2}"/>
              </a:ext>
            </a:extLst>
          </p:cNvPr>
          <p:cNvSpPr txBox="1">
            <a:spLocks/>
          </p:cNvSpPr>
          <p:nvPr/>
        </p:nvSpPr>
        <p:spPr bwMode="auto">
          <a:xfrm>
            <a:off x="250353" y="265113"/>
            <a:ext cx="8234363" cy="7175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ES" altLang="es-ES" sz="3600" b="1" i="0" dirty="0">
                <a:solidFill>
                  <a:srgbClr val="003399"/>
                </a:solidFill>
                <a:latin typeface="+mn-lt"/>
              </a:rPr>
              <a:t>Planteamiento</a:t>
            </a:r>
            <a:endParaRPr lang="es-ES" altLang="es-ES" sz="3600" b="1" i="0" dirty="0">
              <a:solidFill>
                <a:srgbClr val="003399"/>
              </a:solidFill>
              <a:latin typeface="+mn-lt"/>
              <a:ea typeface="+mj-ea"/>
              <a:cs typeface="+mj-cs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1228AA47-0CAE-42E0-BEEA-3994681CA26E}"/>
              </a:ext>
            </a:extLst>
          </p:cNvPr>
          <p:cNvGrpSpPr/>
          <p:nvPr/>
        </p:nvGrpSpPr>
        <p:grpSpPr>
          <a:xfrm>
            <a:off x="6237576" y="2593212"/>
            <a:ext cx="1725528" cy="582304"/>
            <a:chOff x="1740085" y="2272351"/>
            <a:chExt cx="5823673" cy="1965280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77008E90-6A39-4D3A-ADBB-8B7DA194EF4D}"/>
                </a:ext>
              </a:extLst>
            </p:cNvPr>
            <p:cNvGrpSpPr/>
            <p:nvPr/>
          </p:nvGrpSpPr>
          <p:grpSpPr>
            <a:xfrm>
              <a:off x="1740085" y="2272352"/>
              <a:ext cx="2006221" cy="1965279"/>
              <a:chOff x="1931157" y="2272352"/>
              <a:chExt cx="2006221" cy="1965279"/>
            </a:xfrm>
          </p:grpSpPr>
          <p:sp>
            <p:nvSpPr>
              <p:cNvPr id="11" name="Rectángulo: esquinas redondeadas 10">
                <a:extLst>
                  <a:ext uri="{FF2B5EF4-FFF2-40B4-BE49-F238E27FC236}">
                    <a16:creationId xmlns:a16="http://schemas.microsoft.com/office/drawing/2014/main" id="{3F34CAF1-0223-4CE9-9DA7-B3A6B952D5FC}"/>
                  </a:ext>
                </a:extLst>
              </p:cNvPr>
              <p:cNvSpPr/>
              <p:nvPr/>
            </p:nvSpPr>
            <p:spPr>
              <a:xfrm>
                <a:off x="1931157" y="2272352"/>
                <a:ext cx="2006221" cy="1965279"/>
              </a:xfrm>
              <a:prstGeom prst="round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2" name="Picture 11" descr="Iconos Empresa - Descarga gratis, PNG y vector">
                <a:extLst>
                  <a:ext uri="{FF2B5EF4-FFF2-40B4-BE49-F238E27FC236}">
                    <a16:creationId xmlns:a16="http://schemas.microsoft.com/office/drawing/2014/main" id="{97B62328-5224-4280-8285-1C15BEE7C7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9524" y="2654630"/>
                <a:ext cx="1200719" cy="12007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A293FC7-2BDD-4293-9169-09006C637C1F}"/>
                </a:ext>
              </a:extLst>
            </p:cNvPr>
            <p:cNvGrpSpPr/>
            <p:nvPr/>
          </p:nvGrpSpPr>
          <p:grpSpPr>
            <a:xfrm>
              <a:off x="5557537" y="2272351"/>
              <a:ext cx="2006221" cy="1965279"/>
              <a:chOff x="5073040" y="2272351"/>
              <a:chExt cx="2006221" cy="1965279"/>
            </a:xfrm>
          </p:grpSpPr>
          <p:sp>
            <p:nvSpPr>
              <p:cNvPr id="9" name="Rectángulo: esquinas redondeadas 8">
                <a:extLst>
                  <a:ext uri="{FF2B5EF4-FFF2-40B4-BE49-F238E27FC236}">
                    <a16:creationId xmlns:a16="http://schemas.microsoft.com/office/drawing/2014/main" id="{35CAB909-9E75-4429-9325-5AF5991DBA5A}"/>
                  </a:ext>
                </a:extLst>
              </p:cNvPr>
              <p:cNvSpPr/>
              <p:nvPr/>
            </p:nvSpPr>
            <p:spPr>
              <a:xfrm>
                <a:off x="5073040" y="2272351"/>
                <a:ext cx="2006221" cy="1965279"/>
              </a:xfrm>
              <a:prstGeom prst="round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1E4BF7A-BFE5-4E71-AFC2-F23C676F49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prstClr val="black"/>
                  <a:srgbClr val="4472C4">
                    <a:tint val="45000"/>
                    <a:satMod val="400000"/>
                  </a:srgbClr>
                </a:duotone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715">
                            <a14:foregroundMark x1="16710" y1="0" x2="0" y2="19777"/>
                            <a14:foregroundMark x1="0" y1="25627" x2="5913" y2="53482"/>
                            <a14:foregroundMark x1="6170" y1="53760" x2="48843" y2="74930"/>
                            <a14:foregroundMark x1="48843" y1="74930" x2="45501" y2="26184"/>
                            <a14:foregroundMark x1="25450" y1="0" x2="45244" y2="25905"/>
                            <a14:foregroundMark x1="14653" y1="0" x2="0" y2="11142"/>
                            <a14:foregroundMark x1="28278" y1="33148" x2="0" y2="47911"/>
                            <a14:foregroundMark x1="20566" y1="0" x2="28278" y2="32869"/>
                            <a14:foregroundMark x1="45758" y1="27577" x2="61954" y2="63231"/>
                            <a14:foregroundMark x1="61954" y1="63231" x2="48843" y2="33426"/>
                            <a14:foregroundMark x1="48843" y1="33426" x2="47815" y2="34540"/>
                            <a14:foregroundMark x1="84833" y1="32869" x2="71979" y2="77994"/>
                            <a14:foregroundMark x1="71979" y1="77994" x2="99743" y2="88022"/>
                            <a14:foregroundMark x1="98972" y1="52089" x2="99743" y2="62953"/>
                            <a14:foregroundMark x1="98972" y1="52089" x2="82519" y2="32869"/>
                            <a14:foregroundMark x1="80720" y1="31476" x2="94859" y2="71588"/>
                            <a14:foregroundMark x1="94859" y1="71588" x2="83290" y2="50696"/>
                            <a14:foregroundMark x1="17995" y1="80223" x2="36247" y2="99721"/>
                            <a14:foregroundMark x1="49100" y1="79944" x2="64524" y2="99721"/>
                            <a14:foregroundMark x1="49100" y1="79944" x2="22879" y2="85794"/>
                            <a14:backgroundMark x1="89460" y1="0" x2="99743" y2="26741"/>
                            <a14:backgroundMark x1="59383" y1="0" x2="88175" y2="5850"/>
                            <a14:backgroundMark x1="88432" y1="6128" x2="99743" y2="24234"/>
                            <a14:backgroundMark x1="99743" y1="94150" x2="97172" y2="99721"/>
                            <a14:backgroundMark x1="0" y1="78273" x2="21337" y2="99721"/>
                            <a14:backgroundMark x1="15938" y1="10585" x2="15938" y2="10585"/>
                            <a14:backgroundMark x1="19537" y1="10028" x2="19537" y2="10028"/>
                          </a14:backgroundRemoval>
                        </a14:imgEffect>
                        <a14:imgEffect>
                          <a14:artisticGlowEdge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349922" y="2537276"/>
                <a:ext cx="1533661" cy="14126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Triángulo isósceles 7">
              <a:extLst>
                <a:ext uri="{FF2B5EF4-FFF2-40B4-BE49-F238E27FC236}">
                  <a16:creationId xmlns:a16="http://schemas.microsoft.com/office/drawing/2014/main" id="{E3961713-565B-4ED3-B624-0C3588A3009E}"/>
                </a:ext>
              </a:extLst>
            </p:cNvPr>
            <p:cNvSpPr/>
            <p:nvPr/>
          </p:nvSpPr>
          <p:spPr>
            <a:xfrm rot="5400000">
              <a:off x="3773339" y="2538946"/>
              <a:ext cx="1744940" cy="1432097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F9CBDB1C-F6F9-4D93-B457-022911735D58}"/>
              </a:ext>
            </a:extLst>
          </p:cNvPr>
          <p:cNvGrpSpPr/>
          <p:nvPr/>
        </p:nvGrpSpPr>
        <p:grpSpPr>
          <a:xfrm>
            <a:off x="6237576" y="3787893"/>
            <a:ext cx="1725528" cy="582304"/>
            <a:chOff x="1740085" y="4390029"/>
            <a:chExt cx="5823673" cy="1965280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E8B50A75-FBA0-4B9C-B01D-BCD62A21E875}"/>
                </a:ext>
              </a:extLst>
            </p:cNvPr>
            <p:cNvGrpSpPr/>
            <p:nvPr/>
          </p:nvGrpSpPr>
          <p:grpSpPr>
            <a:xfrm>
              <a:off x="1740085" y="4390030"/>
              <a:ext cx="2006221" cy="1965279"/>
              <a:chOff x="1931157" y="2272352"/>
              <a:chExt cx="2006221" cy="1965279"/>
            </a:xfrm>
          </p:grpSpPr>
          <p:sp>
            <p:nvSpPr>
              <p:cNvPr id="19" name="Rectángulo: esquinas redondeadas 18">
                <a:extLst>
                  <a:ext uri="{FF2B5EF4-FFF2-40B4-BE49-F238E27FC236}">
                    <a16:creationId xmlns:a16="http://schemas.microsoft.com/office/drawing/2014/main" id="{E7A9E208-C181-4344-ADC5-14E5DD650CE7}"/>
                  </a:ext>
                </a:extLst>
              </p:cNvPr>
              <p:cNvSpPr/>
              <p:nvPr/>
            </p:nvSpPr>
            <p:spPr>
              <a:xfrm>
                <a:off x="1931157" y="2272352"/>
                <a:ext cx="2006221" cy="1965279"/>
              </a:xfrm>
              <a:prstGeom prst="round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0" name="Picture 11" descr="Iconos Empresa - Descarga gratis, PNG y vector">
                <a:extLst>
                  <a:ext uri="{FF2B5EF4-FFF2-40B4-BE49-F238E27FC236}">
                    <a16:creationId xmlns:a16="http://schemas.microsoft.com/office/drawing/2014/main" id="{D2DBF8AF-2947-4ED4-AEFB-720B934689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9524" y="2654630"/>
                <a:ext cx="1200719" cy="12007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A91FAD99-D487-43F7-8F79-397E449A6D67}"/>
                </a:ext>
              </a:extLst>
            </p:cNvPr>
            <p:cNvGrpSpPr/>
            <p:nvPr/>
          </p:nvGrpSpPr>
          <p:grpSpPr>
            <a:xfrm>
              <a:off x="5557537" y="4390029"/>
              <a:ext cx="2006221" cy="1965279"/>
              <a:chOff x="5073040" y="2272351"/>
              <a:chExt cx="2006221" cy="1965279"/>
            </a:xfrm>
          </p:grpSpPr>
          <p:sp>
            <p:nvSpPr>
              <p:cNvPr id="17" name="Rectángulo: esquinas redondeadas 16">
                <a:extLst>
                  <a:ext uri="{FF2B5EF4-FFF2-40B4-BE49-F238E27FC236}">
                    <a16:creationId xmlns:a16="http://schemas.microsoft.com/office/drawing/2014/main" id="{FA258768-FE30-4441-B534-3283A3C90B73}"/>
                  </a:ext>
                </a:extLst>
              </p:cNvPr>
              <p:cNvSpPr/>
              <p:nvPr/>
            </p:nvSpPr>
            <p:spPr>
              <a:xfrm>
                <a:off x="5073040" y="2272351"/>
                <a:ext cx="2006221" cy="1965279"/>
              </a:xfrm>
              <a:prstGeom prst="round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8" name="Picture 9">
                <a:extLst>
                  <a:ext uri="{FF2B5EF4-FFF2-40B4-BE49-F238E27FC236}">
                    <a16:creationId xmlns:a16="http://schemas.microsoft.com/office/drawing/2014/main" id="{8DCA1FDE-9F87-46C6-9DDA-B21F8C5146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prstClr val="black"/>
                  <a:srgbClr val="4472C4">
                    <a:tint val="45000"/>
                    <a:satMod val="400000"/>
                  </a:srgbClr>
                </a:duotone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715">
                            <a14:foregroundMark x1="16710" y1="0" x2="0" y2="19777"/>
                            <a14:foregroundMark x1="0" y1="25627" x2="5913" y2="53482"/>
                            <a14:foregroundMark x1="6170" y1="53760" x2="48843" y2="74930"/>
                            <a14:foregroundMark x1="48843" y1="74930" x2="45501" y2="26184"/>
                            <a14:foregroundMark x1="25450" y1="0" x2="45244" y2="25905"/>
                            <a14:foregroundMark x1="14653" y1="0" x2="0" y2="11142"/>
                            <a14:foregroundMark x1="28278" y1="33148" x2="0" y2="47911"/>
                            <a14:foregroundMark x1="20566" y1="0" x2="28278" y2="32869"/>
                            <a14:foregroundMark x1="45758" y1="27577" x2="61954" y2="63231"/>
                            <a14:foregroundMark x1="61954" y1="63231" x2="48843" y2="33426"/>
                            <a14:foregroundMark x1="48843" y1="33426" x2="47815" y2="34540"/>
                            <a14:foregroundMark x1="84833" y1="32869" x2="71979" y2="77994"/>
                            <a14:foregroundMark x1="71979" y1="77994" x2="99743" y2="88022"/>
                            <a14:foregroundMark x1="98972" y1="52089" x2="99743" y2="62953"/>
                            <a14:foregroundMark x1="98972" y1="52089" x2="82519" y2="32869"/>
                            <a14:foregroundMark x1="80720" y1="31476" x2="94859" y2="71588"/>
                            <a14:foregroundMark x1="94859" y1="71588" x2="83290" y2="50696"/>
                            <a14:foregroundMark x1="17995" y1="80223" x2="36247" y2="99721"/>
                            <a14:foregroundMark x1="49100" y1="79944" x2="64524" y2="99721"/>
                            <a14:foregroundMark x1="49100" y1="79944" x2="22879" y2="85794"/>
                            <a14:backgroundMark x1="89460" y1="0" x2="99743" y2="26741"/>
                            <a14:backgroundMark x1="59383" y1="0" x2="88175" y2="5850"/>
                            <a14:backgroundMark x1="88432" y1="6128" x2="99743" y2="24234"/>
                            <a14:backgroundMark x1="99743" y1="94150" x2="97172" y2="99721"/>
                            <a14:backgroundMark x1="0" y1="78273" x2="21337" y2="99721"/>
                            <a14:backgroundMark x1="15938" y1="10585" x2="15938" y2="10585"/>
                            <a14:backgroundMark x1="19537" y1="10028" x2="19537" y2="10028"/>
                          </a14:backgroundRemoval>
                        </a14:imgEffect>
                        <a14:imgEffect>
                          <a14:artisticGlowEdge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349922" y="2537276"/>
                <a:ext cx="1533661" cy="14126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" name="Triángulo isósceles 15">
              <a:extLst>
                <a:ext uri="{FF2B5EF4-FFF2-40B4-BE49-F238E27FC236}">
                  <a16:creationId xmlns:a16="http://schemas.microsoft.com/office/drawing/2014/main" id="{04B84688-6620-4612-9748-17238BE8DE47}"/>
                </a:ext>
              </a:extLst>
            </p:cNvPr>
            <p:cNvSpPr/>
            <p:nvPr/>
          </p:nvSpPr>
          <p:spPr>
            <a:xfrm rot="16200000" flipH="1">
              <a:off x="3773353" y="4656627"/>
              <a:ext cx="1744919" cy="1432091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Marcador de contenido 2">
            <a:extLst>
              <a:ext uri="{FF2B5EF4-FFF2-40B4-BE49-F238E27FC236}">
                <a16:creationId xmlns:a16="http://schemas.microsoft.com/office/drawing/2014/main" id="{2C5D9E3D-D4F0-4AA5-9330-3EDE8E87235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2753" y="1144373"/>
            <a:ext cx="8478696" cy="4504989"/>
          </a:xfrm>
          <a:prstGeom prst="rect">
            <a:avLst/>
          </a:prstGeom>
        </p:spPr>
        <p:txBody>
          <a:bodyPr/>
          <a:lstStyle/>
          <a:p>
            <a:pPr marL="0" indent="0" algn="just">
              <a:spcBef>
                <a:spcPts val="30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None/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Bases Reguladoras Comunes (</a:t>
            </a:r>
            <a:r>
              <a:rPr lang="es-ES" altLang="es-ES" sz="2000" b="1" dirty="0">
                <a:solidFill>
                  <a:srgbClr val="003399"/>
                </a:solidFill>
              </a:rPr>
              <a:t>Programa RIS3-EMPRESA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BOPA 14/06/2017) </a:t>
            </a:r>
          </a:p>
          <a:p>
            <a:pPr marL="0" indent="0" algn="just">
              <a:spcBef>
                <a:spcPts val="3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None/>
              <a:defRPr/>
            </a:pPr>
            <a:endParaRPr lang="es-ES" altLang="es-ES" sz="2000" b="1" dirty="0">
              <a:solidFill>
                <a:srgbClr val="333399"/>
              </a:solidFill>
            </a:endParaRPr>
          </a:p>
          <a:p>
            <a:pPr marL="0" indent="0" algn="just">
              <a:spcBef>
                <a:spcPts val="3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None/>
              <a:defRPr/>
            </a:pPr>
            <a:r>
              <a:rPr lang="es-ES" altLang="es-ES" sz="2400" b="1" dirty="0">
                <a:solidFill>
                  <a:srgbClr val="333399"/>
                </a:solidFill>
              </a:rPr>
              <a:t>Beneficiarios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1950" indent="-180975" algn="just">
              <a:spcBef>
                <a:spcPts val="3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Pymes y grandes empresas con </a:t>
            </a:r>
            <a:r>
              <a:rPr lang="es-ES" sz="2000" b="1" dirty="0">
                <a:solidFill>
                  <a:srgbClr val="333399"/>
                </a:solidFill>
              </a:rPr>
              <a:t>al menos 1 trabajador</a:t>
            </a:r>
          </a:p>
          <a:p>
            <a:pPr marL="361950" lvl="1" indent="-180975" algn="just">
              <a:spcBef>
                <a:spcPts val="3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s-ES" alt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Están excluidas las comunidades de bienes, sociedades civiles, asociaciones, fundaciones, </a:t>
            </a:r>
            <a:r>
              <a:rPr lang="es-ES" altLang="es-ES" sz="2000" b="1" dirty="0">
                <a:solidFill>
                  <a:srgbClr val="333399"/>
                </a:solidFill>
              </a:rPr>
              <a:t>entidades sin ánimo de lucro</a:t>
            </a:r>
            <a:r>
              <a:rPr lang="es-ES" alt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ES" altLang="es-ES" sz="2000" b="1" dirty="0">
                <a:solidFill>
                  <a:srgbClr val="333399"/>
                </a:solidFill>
              </a:rPr>
              <a:t>empresarios individuales </a:t>
            </a:r>
            <a:r>
              <a:rPr lang="es-ES" alt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empresas en situación de </a:t>
            </a:r>
            <a:r>
              <a:rPr lang="es-ES" altLang="es-ES" sz="2000" b="1" dirty="0">
                <a:solidFill>
                  <a:srgbClr val="333399"/>
                </a:solidFill>
              </a:rPr>
              <a:t>crisis</a:t>
            </a:r>
            <a:r>
              <a:rPr lang="es-ES" altLang="es-ES" sz="2000" dirty="0">
                <a:solidFill>
                  <a:srgbClr val="000000"/>
                </a:solidFill>
              </a:rPr>
              <a:t> </a:t>
            </a:r>
            <a:r>
              <a:rPr lang="es-ES" alt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en supuesto de disolución</a:t>
            </a:r>
            <a:endParaRPr lang="es-ES" altLang="es-ES" sz="20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lvl="1" indent="0" algn="just">
              <a:spcBef>
                <a:spcPts val="3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None/>
              <a:defRPr/>
            </a:pPr>
            <a:endParaRPr lang="es-ES" altLang="es-ES" sz="2000" b="1" dirty="0">
              <a:solidFill>
                <a:srgbClr val="333399"/>
              </a:solidFill>
            </a:endParaRPr>
          </a:p>
          <a:p>
            <a:pPr marL="0" lvl="1" indent="0" algn="just">
              <a:spcBef>
                <a:spcPts val="3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None/>
              <a:defRPr/>
            </a:pPr>
            <a:r>
              <a:rPr lang="es-ES" altLang="es-ES" sz="2400" b="1" dirty="0">
                <a:solidFill>
                  <a:srgbClr val="333399"/>
                </a:solidFill>
              </a:rPr>
              <a:t>Proyectos</a:t>
            </a:r>
          </a:p>
          <a:p>
            <a:pPr marL="361950" lvl="1" indent="-182563" algn="just">
              <a:spcBef>
                <a:spcPts val="3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s-ES" alt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Deben estar enmarcados en los campos de especialización definidos como prioritarios en la estrategia </a:t>
            </a:r>
            <a:r>
              <a:rPr lang="es-ES" altLang="es-ES" sz="2000" b="1" dirty="0">
                <a:solidFill>
                  <a:srgbClr val="333399"/>
                </a:solidFill>
              </a:rPr>
              <a:t>Asturias RIS3</a:t>
            </a:r>
          </a:p>
          <a:p>
            <a:pPr marL="361950" lvl="1" indent="-182563" algn="just">
              <a:spcBef>
                <a:spcPts val="30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s-ES" alt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Deben</a:t>
            </a:r>
            <a:r>
              <a:rPr lang="es-ES" altLang="es-ES" sz="2000" b="1" dirty="0">
                <a:solidFill>
                  <a:srgbClr val="FF0000"/>
                </a:solidFill>
              </a:rPr>
              <a:t> iniciarse con posterioridad a la presentación </a:t>
            </a:r>
            <a:r>
              <a:rPr lang="es-ES" alt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la solicitud de ayuda </a:t>
            </a:r>
          </a:p>
        </p:txBody>
      </p:sp>
      <p:sp>
        <p:nvSpPr>
          <p:cNvPr id="9219" name="Título 1">
            <a:extLst>
              <a:ext uri="{FF2B5EF4-FFF2-40B4-BE49-F238E27FC236}">
                <a16:creationId xmlns:a16="http://schemas.microsoft.com/office/drawing/2014/main" id="{DB2BF40E-8B45-4DCE-84F1-FB4E3AE6737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85064" y="308619"/>
            <a:ext cx="860425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sz="3600" b="1" dirty="0">
                <a:solidFill>
                  <a:srgbClr val="003399"/>
                </a:solidFill>
                <a:latin typeface="+mn-lt"/>
              </a:rPr>
              <a:t>Requisitos 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Marcador de contenido 2">
            <a:extLst>
              <a:ext uri="{FF2B5EF4-FFF2-40B4-BE49-F238E27FC236}">
                <a16:creationId xmlns:a16="http://schemas.microsoft.com/office/drawing/2014/main" id="{2C5D9E3D-D4F0-4AA5-9330-3EDE8E87235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3284" y="1198698"/>
            <a:ext cx="8315734" cy="4604574"/>
          </a:xfrm>
          <a:prstGeom prst="rect">
            <a:avLst/>
          </a:prstGeom>
        </p:spPr>
        <p:txBody>
          <a:bodyPr/>
          <a:lstStyle/>
          <a:p>
            <a:pPr marL="0" indent="-163513" algn="just">
              <a:spcBef>
                <a:spcPts val="3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None/>
              <a:defRPr/>
            </a:pPr>
            <a:r>
              <a:rPr lang="es-ES" altLang="es-ES" sz="2400" b="1" dirty="0">
                <a:solidFill>
                  <a:srgbClr val="333399"/>
                </a:solidFill>
              </a:rPr>
              <a:t>Presentación de las solicitudes</a:t>
            </a:r>
          </a:p>
          <a:p>
            <a:pPr marL="361950" indent="-180975" algn="just">
              <a:spcBef>
                <a:spcPts val="3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s-ES" alt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Vía telemática</a:t>
            </a:r>
          </a:p>
          <a:p>
            <a:pPr marL="361950" indent="-180975" algn="just">
              <a:spcBef>
                <a:spcPts val="30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 de plazo: </a:t>
            </a:r>
            <a:r>
              <a:rPr lang="es-ES" sz="2000" b="1" dirty="0">
                <a:solidFill>
                  <a:srgbClr val="2D2D8A"/>
                </a:solidFill>
              </a:rPr>
              <a:t>10 de septiembre </a:t>
            </a:r>
            <a:r>
              <a:rPr lang="es-E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las </a:t>
            </a:r>
            <a:r>
              <a:rPr lang="es-ES" sz="2000" b="1" dirty="0">
                <a:solidFill>
                  <a:srgbClr val="2D2D8A"/>
                </a:solidFill>
              </a:rPr>
              <a:t>14:00</a:t>
            </a:r>
            <a:r>
              <a:rPr lang="es-E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horas</a:t>
            </a:r>
          </a:p>
          <a:p>
            <a:pPr marL="0" lvl="1" indent="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None/>
              <a:defRPr/>
            </a:pPr>
            <a:r>
              <a:rPr lang="es-ES" sz="2400" b="1" dirty="0">
                <a:solidFill>
                  <a:srgbClr val="2D2D8A"/>
                </a:solidFill>
              </a:rPr>
              <a:t>Duración de la estancia</a:t>
            </a:r>
          </a:p>
          <a:p>
            <a:pPr marL="361950" lvl="1" indent="-180975">
              <a:spcBef>
                <a:spcPts val="30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ES" sz="2000" b="1" dirty="0">
                <a:solidFill>
                  <a:srgbClr val="2D2D8A"/>
                </a:solidFill>
              </a:rPr>
              <a:t>3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s-ES" sz="2000" b="1" dirty="0">
                <a:solidFill>
                  <a:srgbClr val="2D2D8A"/>
                </a:solidFill>
              </a:rPr>
              <a:t>12 meses </a:t>
            </a: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None/>
              <a:defRPr/>
            </a:pPr>
            <a:r>
              <a:rPr lang="es-ES" sz="2400" b="1" dirty="0">
                <a:solidFill>
                  <a:srgbClr val="2D2D8A"/>
                </a:solidFill>
              </a:rPr>
              <a:t>Fin de proyecto </a:t>
            </a:r>
          </a:p>
          <a:p>
            <a:pPr marL="361950" lvl="1" indent="-180975">
              <a:spcBef>
                <a:spcPts val="30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Antes del </a:t>
            </a:r>
            <a:r>
              <a:rPr lang="es-ES" sz="2000" b="1" dirty="0">
                <a:solidFill>
                  <a:srgbClr val="2D2D8A"/>
                </a:solidFill>
              </a:rPr>
              <a:t>31 de diciembre de 2022</a:t>
            </a:r>
          </a:p>
          <a:p>
            <a:pPr marL="0" lvl="1" indent="0" algn="just">
              <a:spcBef>
                <a:spcPts val="12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None/>
              <a:defRPr/>
            </a:pPr>
            <a:r>
              <a:rPr lang="es-ES" altLang="es-ES" sz="2400" b="1" dirty="0">
                <a:solidFill>
                  <a:srgbClr val="333399"/>
                </a:solidFill>
              </a:rPr>
              <a:t>Cofinanciación FEDER</a:t>
            </a:r>
            <a:r>
              <a:rPr lang="es-ES" altLang="es-ES" sz="2400" b="1" dirty="0">
                <a:solidFill>
                  <a:srgbClr val="003399"/>
                </a:solidFill>
              </a:rPr>
              <a:t> </a:t>
            </a:r>
          </a:p>
          <a:p>
            <a:pPr marL="342900" lvl="1" indent="-161925" algn="just">
              <a:spcBef>
                <a:spcPts val="30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s-ES" alt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Publicidad y contabilidad separada</a:t>
            </a:r>
          </a:p>
        </p:txBody>
      </p:sp>
      <p:sp>
        <p:nvSpPr>
          <p:cNvPr id="9219" name="Título 1">
            <a:extLst>
              <a:ext uri="{FF2B5EF4-FFF2-40B4-BE49-F238E27FC236}">
                <a16:creationId xmlns:a16="http://schemas.microsoft.com/office/drawing/2014/main" id="{DB2BF40E-8B45-4DCE-84F1-FB4E3AE6737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85064" y="308619"/>
            <a:ext cx="860425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sz="3600" b="1" dirty="0">
                <a:solidFill>
                  <a:srgbClr val="003399"/>
                </a:solidFill>
                <a:latin typeface="+mn-lt"/>
              </a:rPr>
              <a:t>Requisitos </a:t>
            </a:r>
          </a:p>
        </p:txBody>
      </p:sp>
    </p:spTree>
    <p:extLst>
      <p:ext uri="{BB962C8B-B14F-4D97-AF65-F5344CB8AC3E}">
        <p14:creationId xmlns:p14="http://schemas.microsoft.com/office/powerpoint/2010/main" val="8284891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>
            <a:extLst>
              <a:ext uri="{FF2B5EF4-FFF2-40B4-BE49-F238E27FC236}">
                <a16:creationId xmlns:a16="http://schemas.microsoft.com/office/drawing/2014/main" id="{44533366-5491-4D85-9BE6-29DC7C6DC6A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3294" y="302440"/>
            <a:ext cx="8229600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sz="3600" b="1" dirty="0">
                <a:solidFill>
                  <a:srgbClr val="003399"/>
                </a:solidFill>
                <a:latin typeface="+mn-lt"/>
              </a:rPr>
              <a:t>Asturias RIS3</a:t>
            </a:r>
          </a:p>
        </p:txBody>
      </p:sp>
      <p:pic>
        <p:nvPicPr>
          <p:cNvPr id="10243" name="Marcador de contenido 6">
            <a:extLst>
              <a:ext uri="{FF2B5EF4-FFF2-40B4-BE49-F238E27FC236}">
                <a16:creationId xmlns:a16="http://schemas.microsoft.com/office/drawing/2014/main" id="{0EC2C616-9685-40A9-8DF4-81A46777226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1186394"/>
            <a:ext cx="5540375" cy="514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C22B5A0-D3B3-4A19-ADD4-D3CBA577A956}"/>
              </a:ext>
            </a:extLst>
          </p:cNvPr>
          <p:cNvSpPr txBox="1"/>
          <p:nvPr/>
        </p:nvSpPr>
        <p:spPr>
          <a:xfrm>
            <a:off x="6177497" y="4955217"/>
            <a:ext cx="1771650" cy="568325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200" i="0" dirty="0">
                <a:solidFill>
                  <a:schemeClr val="accent1">
                    <a:lumMod val="75000"/>
                  </a:schemeClr>
                </a:solidFill>
              </a:rPr>
              <a:t>HIBRIDACIÓN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s-ES" sz="300" i="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800" i="0" dirty="0"/>
              <a:t>Artes, cultura, ocio y turismo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800" i="0" dirty="0"/>
              <a:t>Biodiversidad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64768844-F2DE-4378-A2BF-64C0C4D3E772}"/>
              </a:ext>
            </a:extLst>
          </p:cNvPr>
          <p:cNvSpPr txBox="1"/>
          <p:nvPr/>
        </p:nvSpPr>
        <p:spPr>
          <a:xfrm>
            <a:off x="814813" y="1242027"/>
            <a:ext cx="7269650" cy="393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63513" algn="just" defTabSz="68580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120000"/>
              <a:defRPr/>
            </a:pPr>
            <a:r>
              <a:rPr lang="es-ES" sz="2400" b="1" i="0" dirty="0">
                <a:solidFill>
                  <a:srgbClr val="333399"/>
                </a:solidFill>
                <a:latin typeface="+mn-lt"/>
              </a:rPr>
              <a:t>Presupuesto</a:t>
            </a:r>
          </a:p>
          <a:p>
            <a:pPr marL="361950" lvl="1" indent="0">
              <a:spcBef>
                <a:spcPts val="600"/>
              </a:spcBef>
              <a:spcAft>
                <a:spcPts val="600"/>
              </a:spcAft>
              <a:buClr>
                <a:srgbClr val="333399"/>
              </a:buClr>
              <a:buSzPct val="120000"/>
              <a:buFont typeface="Arial" panose="020B0604020202020204" pitchFamily="34" charset="0"/>
              <a:buNone/>
            </a:pPr>
            <a:r>
              <a:rPr lang="es-ES" sz="2000" b="1" i="0" kern="1200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200.000 € </a:t>
            </a:r>
            <a:r>
              <a:rPr lang="es-E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ampliable en 150.000 €</a:t>
            </a:r>
          </a:p>
          <a:p>
            <a:pPr marL="0" indent="0" algn="l" defTabSz="685800" rtl="0" eaLnBrk="1" latinLnBrk="0" hangingPunct="1">
              <a:spcBef>
                <a:spcPts val="1200"/>
              </a:spcBef>
              <a:spcAft>
                <a:spcPts val="600"/>
              </a:spcAft>
              <a:buClr>
                <a:srgbClr val="333399"/>
              </a:buClr>
              <a:buSzPct val="120000"/>
              <a:buFont typeface="Arial" panose="020B0604020202020204" pitchFamily="34" charset="0"/>
              <a:buNone/>
              <a:defRPr/>
            </a:pPr>
            <a:r>
              <a:rPr lang="es-ES" sz="2400" b="1" i="0" dirty="0">
                <a:solidFill>
                  <a:srgbClr val="333399"/>
                </a:solidFill>
                <a:latin typeface="+mn-lt"/>
              </a:rPr>
              <a:t>Intensidad de la ayuda</a:t>
            </a:r>
          </a:p>
          <a:p>
            <a:pPr marL="176213" indent="-176213" eaLnBrk="1" hangingPunct="1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defRPr/>
            </a:pPr>
            <a:endParaRPr lang="es-E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176213" indent="-176213" eaLnBrk="1" hangingPunct="1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defRPr/>
            </a:pPr>
            <a:endParaRPr lang="es-E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176213" indent="-176213" eaLnBrk="1" hangingPunct="1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defRPr/>
            </a:pPr>
            <a:endParaRPr lang="es-E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176213" indent="-176213" eaLnBrk="1" hangingPunct="1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endParaRPr lang="es-E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176213" indent="-176213" eaLnBrk="1" hangingPunct="1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endParaRPr lang="es-E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 algn="l" defTabSz="685800" rtl="0" eaLnBrk="1" latinLnBrk="0" hangingPunct="1">
              <a:spcBef>
                <a:spcPts val="1200"/>
              </a:spcBef>
              <a:spcAft>
                <a:spcPts val="0"/>
              </a:spcAft>
              <a:buClr>
                <a:srgbClr val="333399"/>
              </a:buClr>
              <a:buSzPct val="120000"/>
              <a:buFont typeface="Arial" panose="020B0604020202020204" pitchFamily="34" charset="0"/>
              <a:buNone/>
              <a:defRPr/>
            </a:pPr>
            <a:r>
              <a:rPr lang="es-ES" sz="2400" b="1" i="0" dirty="0">
                <a:solidFill>
                  <a:srgbClr val="333399"/>
                </a:solidFill>
                <a:latin typeface="+mn-lt"/>
              </a:rPr>
              <a:t>Importe máximo subvención por empresa</a:t>
            </a:r>
          </a:p>
          <a:p>
            <a:pPr marL="361950" lvl="1" eaLnBrk="1" hangingPunct="1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s-ES" sz="2000" b="1" i="0" dirty="0">
                <a:solidFill>
                  <a:srgbClr val="333399"/>
                </a:solidFill>
                <a:latin typeface="+mn-lt"/>
              </a:rPr>
              <a:t>50.000 € </a:t>
            </a:r>
            <a:r>
              <a:rPr lang="es-ES" sz="2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(en uno o más proyectos)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DBE681A-4E5A-4173-833B-548D02885452}"/>
              </a:ext>
            </a:extLst>
          </p:cNvPr>
          <p:cNvSpPr txBox="1">
            <a:spLocks/>
          </p:cNvSpPr>
          <p:nvPr/>
        </p:nvSpPr>
        <p:spPr bwMode="auto">
          <a:xfrm>
            <a:off x="241300" y="256060"/>
            <a:ext cx="8234363" cy="7175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ES" altLang="es-ES" sz="3600" b="1" i="0" dirty="0">
                <a:solidFill>
                  <a:srgbClr val="003399"/>
                </a:solidFill>
                <a:latin typeface="+mn-lt"/>
              </a:rPr>
              <a:t>Financiación</a:t>
            </a:r>
            <a:endParaRPr lang="es-ES" altLang="es-ES" sz="3600" b="1" i="0" dirty="0">
              <a:solidFill>
                <a:srgbClr val="003399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5" name="7 Tabla">
            <a:extLst>
              <a:ext uri="{FF2B5EF4-FFF2-40B4-BE49-F238E27FC236}">
                <a16:creationId xmlns:a16="http://schemas.microsoft.com/office/drawing/2014/main" id="{3919D790-DA6F-4A34-AD46-9197D2F13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068480"/>
              </p:ext>
            </p:extLst>
          </p:nvPr>
        </p:nvGraphicFramePr>
        <p:xfrm>
          <a:off x="2731080" y="2795844"/>
          <a:ext cx="3892550" cy="1271587"/>
        </p:xfrm>
        <a:graphic>
          <a:graphicData uri="http://schemas.openxmlformats.org/drawingml/2006/table">
            <a:tbl>
              <a:tblPr/>
              <a:tblGrid>
                <a:gridCol w="194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8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Tamaño de la Empresa</a:t>
                      </a:r>
                    </a:p>
                  </a:txBody>
                  <a:tcPr marL="9528" marR="9528" marT="9521" marB="9521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Intensidad de la ayuda</a:t>
                      </a:r>
                    </a:p>
                  </a:txBody>
                  <a:tcPr marL="9528" marR="9528" marT="9521" marB="95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609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alibri" pitchFamily="34" charset="0"/>
                        </a:rPr>
                        <a:t>Pequeña</a:t>
                      </a:r>
                    </a:p>
                  </a:txBody>
                  <a:tcPr marL="9528" marR="9528" marT="9521" marB="9521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alibri" pitchFamily="34" charset="0"/>
                        </a:rPr>
                        <a:t>70%</a:t>
                      </a:r>
                    </a:p>
                  </a:txBody>
                  <a:tcPr marL="9528" marR="9528" marT="9521" marB="95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486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alibri" pitchFamily="34" charset="0"/>
                        </a:rPr>
                        <a:t>Mediana</a:t>
                      </a:r>
                    </a:p>
                  </a:txBody>
                  <a:tcPr marL="9528" marR="9528" marT="9521" marB="9521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alibri" pitchFamily="34" charset="0"/>
                        </a:rPr>
                        <a:t>60%</a:t>
                      </a:r>
                    </a:p>
                  </a:txBody>
                  <a:tcPr marL="9528" marR="9528" marT="9521" marB="95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609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alibri" pitchFamily="34" charset="0"/>
                        </a:rPr>
                        <a:t>Grande</a:t>
                      </a:r>
                    </a:p>
                  </a:txBody>
                  <a:tcPr marL="9528" marR="9528" marT="9521" marB="9521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alibri" pitchFamily="34" charset="0"/>
                        </a:rPr>
                        <a:t>50%</a:t>
                      </a:r>
                    </a:p>
                  </a:txBody>
                  <a:tcPr marL="9528" marR="9528" marT="9521" marB="95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5C4E7C-DE23-4883-9AB1-5382529203B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8848" y="299566"/>
            <a:ext cx="860425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sz="3600" b="1" dirty="0">
                <a:solidFill>
                  <a:srgbClr val="003399"/>
                </a:solidFill>
                <a:latin typeface="+mn-lt"/>
              </a:rPr>
              <a:t>Costes subvencionables: Modalidad 1</a:t>
            </a:r>
            <a:br>
              <a:rPr lang="es-ES" altLang="es-ES" sz="3600" b="1" dirty="0">
                <a:solidFill>
                  <a:srgbClr val="003399"/>
                </a:solidFill>
                <a:latin typeface="+mn-lt"/>
              </a:rPr>
            </a:br>
            <a:br>
              <a:rPr lang="es-ES" altLang="es-ES" sz="2800" b="1" dirty="0">
                <a:solidFill>
                  <a:srgbClr val="003399"/>
                </a:solidFill>
                <a:latin typeface="+mn-lt"/>
              </a:rPr>
            </a:br>
            <a:endParaRPr lang="es-ES" altLang="es-ES" sz="28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FC9A8F-58E1-4CC7-BAA7-A78517BFE06B}"/>
              </a:ext>
            </a:extLst>
          </p:cNvPr>
          <p:cNvSpPr txBox="1"/>
          <p:nvPr/>
        </p:nvSpPr>
        <p:spPr>
          <a:xfrm>
            <a:off x="438961" y="1198141"/>
            <a:ext cx="845153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s-ES" altLang="es-ES" sz="2400" b="1" i="0" dirty="0">
                <a:solidFill>
                  <a:srgbClr val="333399"/>
                </a:solidFill>
                <a:latin typeface="+mn-lt"/>
              </a:rPr>
              <a:t>Personal técnico </a:t>
            </a:r>
          </a:p>
          <a:p>
            <a:pPr marL="342900" indent="-1619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20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Requisitos</a:t>
            </a:r>
          </a:p>
          <a:p>
            <a:pPr marL="806450" indent="-273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18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Grupos de Cotización 1 o 2</a:t>
            </a:r>
          </a:p>
          <a:p>
            <a:pPr marL="806450" indent="-273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18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Titulación universitaria</a:t>
            </a:r>
          </a:p>
          <a:p>
            <a:pPr marL="806450" indent="-273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18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 al menos 2 años de experiencia investigadora</a:t>
            </a:r>
            <a:endParaRPr lang="es-ES" altLang="es-ES" sz="1800" b="1" i="0" dirty="0">
              <a:solidFill>
                <a:srgbClr val="333399"/>
              </a:solidFill>
              <a:latin typeface="+mn-lt"/>
            </a:endParaRPr>
          </a:p>
          <a:p>
            <a: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20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Incluyen gastos de viajes y alojamiento del personal técnico desplazado al centro de conocimiento </a:t>
            </a:r>
          </a:p>
          <a:p>
            <a: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2000" i="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Han de suponer </a:t>
            </a:r>
            <a:r>
              <a:rPr lang="es-ES" altLang="es-ES" sz="2000" b="1" i="0" u="sng" dirty="0">
                <a:solidFill>
                  <a:srgbClr val="333399"/>
                </a:solidFill>
                <a:latin typeface="+mn-lt"/>
              </a:rPr>
              <a:t>al menos el 75% </a:t>
            </a:r>
            <a:r>
              <a:rPr lang="es-ES" altLang="es-ES" sz="2000" i="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 la base subvencionable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s-ES" altLang="es-ES" sz="2400" b="1" i="0" dirty="0">
                <a:solidFill>
                  <a:srgbClr val="333399"/>
                </a:solidFill>
                <a:latin typeface="+mn-lt"/>
              </a:rPr>
              <a:t>Colaboraciones externas</a:t>
            </a:r>
            <a:endParaRPr lang="es-ES" altLang="es-ES" sz="2400" i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20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Gastos facturados por el centro de conocimiento</a:t>
            </a:r>
          </a:p>
          <a:p>
            <a: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20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Pueden suponer </a:t>
            </a:r>
            <a:r>
              <a:rPr lang="es-ES" altLang="es-ES" sz="2000" b="1" i="0" dirty="0">
                <a:solidFill>
                  <a:srgbClr val="333399"/>
                </a:solidFill>
                <a:latin typeface="+mn-lt"/>
              </a:rPr>
              <a:t>como máximo 15.000 € </a:t>
            </a:r>
            <a:r>
              <a:rPr lang="es-ES" altLang="es-ES" sz="20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y el 25% de la base subvencionable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B769340-8700-4A2A-8DBB-904EC5ECC09C}"/>
              </a:ext>
            </a:extLst>
          </p:cNvPr>
          <p:cNvGrpSpPr/>
          <p:nvPr/>
        </p:nvGrpSpPr>
        <p:grpSpPr>
          <a:xfrm>
            <a:off x="6346215" y="1274043"/>
            <a:ext cx="1725528" cy="582304"/>
            <a:chOff x="1740085" y="2272351"/>
            <a:chExt cx="5823673" cy="1965280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BD81DC2B-BE3F-494A-8C4E-B9728FE72AED}"/>
                </a:ext>
              </a:extLst>
            </p:cNvPr>
            <p:cNvGrpSpPr/>
            <p:nvPr/>
          </p:nvGrpSpPr>
          <p:grpSpPr>
            <a:xfrm>
              <a:off x="1740085" y="2272352"/>
              <a:ext cx="2006221" cy="1965279"/>
              <a:chOff x="1931157" y="2272352"/>
              <a:chExt cx="2006221" cy="1965279"/>
            </a:xfrm>
          </p:grpSpPr>
          <p:sp>
            <p:nvSpPr>
              <p:cNvPr id="24" name="Rectángulo: esquinas redondeadas 23">
                <a:extLst>
                  <a:ext uri="{FF2B5EF4-FFF2-40B4-BE49-F238E27FC236}">
                    <a16:creationId xmlns:a16="http://schemas.microsoft.com/office/drawing/2014/main" id="{81BEE733-8D64-49AD-A426-B5A7F2F765FE}"/>
                  </a:ext>
                </a:extLst>
              </p:cNvPr>
              <p:cNvSpPr/>
              <p:nvPr/>
            </p:nvSpPr>
            <p:spPr>
              <a:xfrm>
                <a:off x="1931157" y="2272352"/>
                <a:ext cx="2006221" cy="1965279"/>
              </a:xfrm>
              <a:prstGeom prst="round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5" name="Picture 11" descr="Iconos Empresa - Descarga gratis, PNG y vector">
                <a:extLst>
                  <a:ext uri="{FF2B5EF4-FFF2-40B4-BE49-F238E27FC236}">
                    <a16:creationId xmlns:a16="http://schemas.microsoft.com/office/drawing/2014/main" id="{F69AEE39-6D3F-4EE4-A086-FBC66A9E17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9524" y="2654630"/>
                <a:ext cx="1200719" cy="12007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9915DCC9-8819-4637-8B50-DFC4B7C2C772}"/>
                </a:ext>
              </a:extLst>
            </p:cNvPr>
            <p:cNvGrpSpPr/>
            <p:nvPr/>
          </p:nvGrpSpPr>
          <p:grpSpPr>
            <a:xfrm>
              <a:off x="5557537" y="2272351"/>
              <a:ext cx="2006221" cy="1965279"/>
              <a:chOff x="5073040" y="2272351"/>
              <a:chExt cx="2006221" cy="1965279"/>
            </a:xfrm>
          </p:grpSpPr>
          <p:sp>
            <p:nvSpPr>
              <p:cNvPr id="22" name="Rectángulo: esquinas redondeadas 21">
                <a:extLst>
                  <a:ext uri="{FF2B5EF4-FFF2-40B4-BE49-F238E27FC236}">
                    <a16:creationId xmlns:a16="http://schemas.microsoft.com/office/drawing/2014/main" id="{B1B06D65-9B35-4E78-A40A-EDB460E08390}"/>
                  </a:ext>
                </a:extLst>
              </p:cNvPr>
              <p:cNvSpPr/>
              <p:nvPr/>
            </p:nvSpPr>
            <p:spPr>
              <a:xfrm>
                <a:off x="5073040" y="2272351"/>
                <a:ext cx="2006221" cy="1965279"/>
              </a:xfrm>
              <a:prstGeom prst="round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3" name="Picture 9">
                <a:extLst>
                  <a:ext uri="{FF2B5EF4-FFF2-40B4-BE49-F238E27FC236}">
                    <a16:creationId xmlns:a16="http://schemas.microsoft.com/office/drawing/2014/main" id="{DCDEB057-37D2-43C2-ACA7-AB0291D7F7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prstClr val="black"/>
                  <a:srgbClr val="4472C4">
                    <a:tint val="45000"/>
                    <a:satMod val="400000"/>
                  </a:srgbClr>
                </a:duotone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715">
                            <a14:foregroundMark x1="16710" y1="0" x2="0" y2="19777"/>
                            <a14:foregroundMark x1="0" y1="25627" x2="5913" y2="53482"/>
                            <a14:foregroundMark x1="6170" y1="53760" x2="48843" y2="74930"/>
                            <a14:foregroundMark x1="48843" y1="74930" x2="45501" y2="26184"/>
                            <a14:foregroundMark x1="25450" y1="0" x2="45244" y2="25905"/>
                            <a14:foregroundMark x1="14653" y1="0" x2="0" y2="11142"/>
                            <a14:foregroundMark x1="28278" y1="33148" x2="0" y2="47911"/>
                            <a14:foregroundMark x1="20566" y1="0" x2="28278" y2="32869"/>
                            <a14:foregroundMark x1="45758" y1="27577" x2="61954" y2="63231"/>
                            <a14:foregroundMark x1="61954" y1="63231" x2="48843" y2="33426"/>
                            <a14:foregroundMark x1="48843" y1="33426" x2="47815" y2="34540"/>
                            <a14:foregroundMark x1="84833" y1="32869" x2="71979" y2="77994"/>
                            <a14:foregroundMark x1="71979" y1="77994" x2="99743" y2="88022"/>
                            <a14:foregroundMark x1="98972" y1="52089" x2="99743" y2="62953"/>
                            <a14:foregroundMark x1="98972" y1="52089" x2="82519" y2="32869"/>
                            <a14:foregroundMark x1="80720" y1="31476" x2="94859" y2="71588"/>
                            <a14:foregroundMark x1="94859" y1="71588" x2="83290" y2="50696"/>
                            <a14:foregroundMark x1="17995" y1="80223" x2="36247" y2="99721"/>
                            <a14:foregroundMark x1="49100" y1="79944" x2="64524" y2="99721"/>
                            <a14:foregroundMark x1="49100" y1="79944" x2="22879" y2="85794"/>
                            <a14:backgroundMark x1="89460" y1="0" x2="99743" y2="26741"/>
                            <a14:backgroundMark x1="59383" y1="0" x2="88175" y2="5850"/>
                            <a14:backgroundMark x1="88432" y1="6128" x2="99743" y2="24234"/>
                            <a14:backgroundMark x1="99743" y1="94150" x2="97172" y2="99721"/>
                            <a14:backgroundMark x1="0" y1="78273" x2="21337" y2="99721"/>
                            <a14:backgroundMark x1="15938" y1="10585" x2="15938" y2="10585"/>
                            <a14:backgroundMark x1="19537" y1="10028" x2="19537" y2="10028"/>
                          </a14:backgroundRemoval>
                        </a14:imgEffect>
                        <a14:imgEffect>
                          <a14:artisticGlowEdge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349922" y="2537276"/>
                <a:ext cx="1533661" cy="14126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Triángulo isósceles 20">
              <a:extLst>
                <a:ext uri="{FF2B5EF4-FFF2-40B4-BE49-F238E27FC236}">
                  <a16:creationId xmlns:a16="http://schemas.microsoft.com/office/drawing/2014/main" id="{5F43BD47-BF53-4587-8C85-6FD3CE6AEC7D}"/>
                </a:ext>
              </a:extLst>
            </p:cNvPr>
            <p:cNvSpPr/>
            <p:nvPr/>
          </p:nvSpPr>
          <p:spPr>
            <a:xfrm rot="5400000">
              <a:off x="3773339" y="2538946"/>
              <a:ext cx="1744940" cy="1432097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19858864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Marcador de contenido 2">
            <a:extLst>
              <a:ext uri="{FF2B5EF4-FFF2-40B4-BE49-F238E27FC236}">
                <a16:creationId xmlns:a16="http://schemas.microsoft.com/office/drawing/2014/main" id="{26F58DAE-2F29-42F5-A94A-A1F353D9AE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1175" y="1112838"/>
            <a:ext cx="8405813" cy="4732337"/>
          </a:xfrm>
          <a:prstGeom prst="rect">
            <a:avLst/>
          </a:prstGeom>
        </p:spPr>
        <p:txBody>
          <a:bodyPr/>
          <a:lstStyle/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None/>
              <a:defRPr/>
            </a:pPr>
            <a:r>
              <a:rPr lang="es-ES" altLang="es-ES" sz="2400" b="1" dirty="0">
                <a:solidFill>
                  <a:srgbClr val="333399"/>
                </a:solidFill>
              </a:rPr>
              <a:t>Activos fijos: </a:t>
            </a:r>
          </a:p>
          <a:p>
            <a: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s-ES" alt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Gastos de amortización del equipamiento</a:t>
            </a:r>
          </a:p>
          <a:p>
            <a:pPr marL="361950" indent="-3619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None/>
              <a:defRPr/>
            </a:pPr>
            <a:r>
              <a:rPr lang="es-ES" altLang="es-ES" sz="2400" b="1" dirty="0">
                <a:solidFill>
                  <a:srgbClr val="333399"/>
                </a:solidFill>
              </a:rPr>
              <a:t>Personal técnico: </a:t>
            </a:r>
          </a:p>
          <a:p>
            <a: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s-ES" alt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Grupos de Cotización 1, 2 o 3</a:t>
            </a:r>
          </a:p>
          <a:p>
            <a:pPr marL="361950" indent="-3619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None/>
              <a:defRPr/>
            </a:pPr>
            <a:r>
              <a:rPr lang="es-ES" altLang="es-ES" sz="2400" b="1" dirty="0">
                <a:solidFill>
                  <a:srgbClr val="333399"/>
                </a:solidFill>
              </a:rPr>
              <a:t>Materiales consumibles: </a:t>
            </a:r>
          </a:p>
          <a:p>
            <a: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s-ES" alt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Materias primas, suministros, consumibles, etc.</a:t>
            </a:r>
          </a:p>
          <a:p>
            <a:pPr marL="361950" indent="-3619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None/>
              <a:defRPr/>
            </a:pPr>
            <a:r>
              <a:rPr lang="es-ES" altLang="es-ES" sz="2400" b="1" dirty="0">
                <a:solidFill>
                  <a:srgbClr val="333399"/>
                </a:solidFill>
              </a:rPr>
              <a:t>Colaboraciones externas: </a:t>
            </a:r>
          </a:p>
          <a:p>
            <a: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s-ES" alt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Gastos del personal del centro de conocimiento desplazado a la empresa </a:t>
            </a:r>
          </a:p>
          <a:p>
            <a: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2000" i="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Han de suponer </a:t>
            </a:r>
            <a:r>
              <a:rPr lang="es-ES" altLang="es-ES" sz="2000" b="1" i="0" u="sng" dirty="0">
                <a:solidFill>
                  <a:srgbClr val="333399"/>
                </a:solidFill>
              </a:rPr>
              <a:t>al menos el 75% </a:t>
            </a:r>
            <a:r>
              <a:rPr lang="es-ES" altLang="es-ES" sz="2000" i="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la base subvencionable</a:t>
            </a: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endParaRPr lang="es-ES" altLang="es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endParaRPr lang="es-ES" altLang="es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5C4E7C-DE23-4883-9AB1-5382529203B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8848" y="299566"/>
            <a:ext cx="860425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sz="3600" b="1" dirty="0">
                <a:solidFill>
                  <a:srgbClr val="003399"/>
                </a:solidFill>
                <a:latin typeface="+mn-lt"/>
              </a:rPr>
              <a:t>Costes subvencionables: Modalidad 2</a:t>
            </a:r>
            <a:br>
              <a:rPr lang="es-ES" altLang="es-ES" sz="2800" b="1" dirty="0">
                <a:solidFill>
                  <a:srgbClr val="003399"/>
                </a:solidFill>
                <a:latin typeface="+mn-lt"/>
              </a:rPr>
            </a:br>
            <a:endParaRPr lang="es-ES" altLang="es-ES" sz="2800" b="1" dirty="0">
              <a:solidFill>
                <a:srgbClr val="003399"/>
              </a:solidFill>
              <a:latin typeface="+mn-lt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7FF1FA97-3BFB-4F3C-8A5C-1D1205F847B0}"/>
              </a:ext>
            </a:extLst>
          </p:cNvPr>
          <p:cNvGrpSpPr/>
          <p:nvPr/>
        </p:nvGrpSpPr>
        <p:grpSpPr>
          <a:xfrm>
            <a:off x="6346215" y="1274044"/>
            <a:ext cx="1725528" cy="582304"/>
            <a:chOff x="1740085" y="4390029"/>
            <a:chExt cx="5823673" cy="1965280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A92402C0-FDCE-4FFC-85D0-AEDB8FDDF0C4}"/>
                </a:ext>
              </a:extLst>
            </p:cNvPr>
            <p:cNvGrpSpPr/>
            <p:nvPr/>
          </p:nvGrpSpPr>
          <p:grpSpPr>
            <a:xfrm>
              <a:off x="1740085" y="4390030"/>
              <a:ext cx="2006221" cy="1965279"/>
              <a:chOff x="1931157" y="2272352"/>
              <a:chExt cx="2006221" cy="1965279"/>
            </a:xfrm>
          </p:grpSpPr>
          <p:sp>
            <p:nvSpPr>
              <p:cNvPr id="26" name="Rectángulo: esquinas redondeadas 25">
                <a:extLst>
                  <a:ext uri="{FF2B5EF4-FFF2-40B4-BE49-F238E27FC236}">
                    <a16:creationId xmlns:a16="http://schemas.microsoft.com/office/drawing/2014/main" id="{05A04E3A-0701-4576-A997-6287247D9D94}"/>
                  </a:ext>
                </a:extLst>
              </p:cNvPr>
              <p:cNvSpPr/>
              <p:nvPr/>
            </p:nvSpPr>
            <p:spPr>
              <a:xfrm>
                <a:off x="1931157" y="2272352"/>
                <a:ext cx="2006221" cy="1965279"/>
              </a:xfrm>
              <a:prstGeom prst="round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7" name="Picture 11" descr="Iconos Empresa - Descarga gratis, PNG y vector">
                <a:extLst>
                  <a:ext uri="{FF2B5EF4-FFF2-40B4-BE49-F238E27FC236}">
                    <a16:creationId xmlns:a16="http://schemas.microsoft.com/office/drawing/2014/main" id="{DB19E5F7-255B-49C3-96CA-71C77C76A4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9524" y="2654630"/>
                <a:ext cx="1200719" cy="12007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033D73F9-C4AD-40E3-A868-B092197F5273}"/>
                </a:ext>
              </a:extLst>
            </p:cNvPr>
            <p:cNvGrpSpPr/>
            <p:nvPr/>
          </p:nvGrpSpPr>
          <p:grpSpPr>
            <a:xfrm>
              <a:off x="5557537" y="4390029"/>
              <a:ext cx="2006221" cy="1965279"/>
              <a:chOff x="5073040" y="2272351"/>
              <a:chExt cx="2006221" cy="1965279"/>
            </a:xfrm>
          </p:grpSpPr>
          <p:sp>
            <p:nvSpPr>
              <p:cNvPr id="24" name="Rectángulo: esquinas redondeadas 23">
                <a:extLst>
                  <a:ext uri="{FF2B5EF4-FFF2-40B4-BE49-F238E27FC236}">
                    <a16:creationId xmlns:a16="http://schemas.microsoft.com/office/drawing/2014/main" id="{9AD937FB-508A-42EA-9FD0-BB322A04BADC}"/>
                  </a:ext>
                </a:extLst>
              </p:cNvPr>
              <p:cNvSpPr/>
              <p:nvPr/>
            </p:nvSpPr>
            <p:spPr>
              <a:xfrm>
                <a:off x="5073040" y="2272351"/>
                <a:ext cx="2006221" cy="1965279"/>
              </a:xfrm>
              <a:prstGeom prst="round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5" name="Picture 9">
                <a:extLst>
                  <a:ext uri="{FF2B5EF4-FFF2-40B4-BE49-F238E27FC236}">
                    <a16:creationId xmlns:a16="http://schemas.microsoft.com/office/drawing/2014/main" id="{61B83EE7-BDC4-40DC-9D6B-800968FEDE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prstClr val="black"/>
                  <a:srgbClr val="4472C4">
                    <a:tint val="45000"/>
                    <a:satMod val="400000"/>
                  </a:srgbClr>
                </a:duotone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715">
                            <a14:foregroundMark x1="16710" y1="0" x2="0" y2="19777"/>
                            <a14:foregroundMark x1="0" y1="25627" x2="5913" y2="53482"/>
                            <a14:foregroundMark x1="6170" y1="53760" x2="48843" y2="74930"/>
                            <a14:foregroundMark x1="48843" y1="74930" x2="45501" y2="26184"/>
                            <a14:foregroundMark x1="25450" y1="0" x2="45244" y2="25905"/>
                            <a14:foregroundMark x1="14653" y1="0" x2="0" y2="11142"/>
                            <a14:foregroundMark x1="28278" y1="33148" x2="0" y2="47911"/>
                            <a14:foregroundMark x1="20566" y1="0" x2="28278" y2="32869"/>
                            <a14:foregroundMark x1="45758" y1="27577" x2="61954" y2="63231"/>
                            <a14:foregroundMark x1="61954" y1="63231" x2="48843" y2="33426"/>
                            <a14:foregroundMark x1="48843" y1="33426" x2="47815" y2="34540"/>
                            <a14:foregroundMark x1="84833" y1="32869" x2="71979" y2="77994"/>
                            <a14:foregroundMark x1="71979" y1="77994" x2="99743" y2="88022"/>
                            <a14:foregroundMark x1="98972" y1="52089" x2="99743" y2="62953"/>
                            <a14:foregroundMark x1="98972" y1="52089" x2="82519" y2="32869"/>
                            <a14:foregroundMark x1="80720" y1="31476" x2="94859" y2="71588"/>
                            <a14:foregroundMark x1="94859" y1="71588" x2="83290" y2="50696"/>
                            <a14:foregroundMark x1="17995" y1="80223" x2="36247" y2="99721"/>
                            <a14:foregroundMark x1="49100" y1="79944" x2="64524" y2="99721"/>
                            <a14:foregroundMark x1="49100" y1="79944" x2="22879" y2="85794"/>
                            <a14:backgroundMark x1="89460" y1="0" x2="99743" y2="26741"/>
                            <a14:backgroundMark x1="59383" y1="0" x2="88175" y2="5850"/>
                            <a14:backgroundMark x1="88432" y1="6128" x2="99743" y2="24234"/>
                            <a14:backgroundMark x1="99743" y1="94150" x2="97172" y2="99721"/>
                            <a14:backgroundMark x1="0" y1="78273" x2="21337" y2="99721"/>
                            <a14:backgroundMark x1="15938" y1="10585" x2="15938" y2="10585"/>
                            <a14:backgroundMark x1="19537" y1="10028" x2="19537" y2="10028"/>
                          </a14:backgroundRemoval>
                        </a14:imgEffect>
                        <a14:imgEffect>
                          <a14:artisticGlowEdge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349922" y="2537276"/>
                <a:ext cx="1533661" cy="14126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3" name="Triángulo isósceles 22">
              <a:extLst>
                <a:ext uri="{FF2B5EF4-FFF2-40B4-BE49-F238E27FC236}">
                  <a16:creationId xmlns:a16="http://schemas.microsoft.com/office/drawing/2014/main" id="{C475BC74-949E-445F-B3CA-5AD83D87B6BD}"/>
                </a:ext>
              </a:extLst>
            </p:cNvPr>
            <p:cNvSpPr/>
            <p:nvPr/>
          </p:nvSpPr>
          <p:spPr>
            <a:xfrm rot="16200000" flipH="1">
              <a:off x="3773336" y="4656614"/>
              <a:ext cx="1744954" cy="1432118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22294</TotalTime>
  <Words>614</Words>
  <Application>Microsoft Office PowerPoint</Application>
  <PresentationFormat>Presentación en pantalla (4:3)</PresentationFormat>
  <Paragraphs>110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Calibri Light</vt:lpstr>
      <vt:lpstr>Wingdings</vt:lpstr>
      <vt:lpstr>Verdana</vt:lpstr>
      <vt:lpstr>Calibri</vt:lpstr>
      <vt:lpstr>Arial</vt:lpstr>
      <vt:lpstr>Lato Light</vt:lpstr>
      <vt:lpstr>Tema de Office</vt:lpstr>
      <vt:lpstr>Presentación de PowerPoint</vt:lpstr>
      <vt:lpstr>Presentación de PowerPoint</vt:lpstr>
      <vt:lpstr>Presentación de PowerPoint</vt:lpstr>
      <vt:lpstr>Requisitos </vt:lpstr>
      <vt:lpstr>Requisitos </vt:lpstr>
      <vt:lpstr>Asturias RIS3</vt:lpstr>
      <vt:lpstr>Presentación de PowerPoint</vt:lpstr>
      <vt:lpstr>Costes subvencionables: Modalidad 1  </vt:lpstr>
      <vt:lpstr>Costes subvencionables: Modalidad 2 </vt:lpstr>
      <vt:lpstr>Valoración y concesión </vt:lpstr>
      <vt:lpstr>Presentación de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cfresno</dc:creator>
  <cp:lastModifiedBy>Jaime Fernández Cuesta</cp:lastModifiedBy>
  <cp:revision>766</cp:revision>
  <cp:lastPrinted>2020-06-22T09:34:48Z</cp:lastPrinted>
  <dcterms:created xsi:type="dcterms:W3CDTF">2007-05-30T09:36:56Z</dcterms:created>
  <dcterms:modified xsi:type="dcterms:W3CDTF">2021-07-15T07:25:13Z</dcterms:modified>
</cp:coreProperties>
</file>