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83" r:id="rId4"/>
    <p:sldId id="288" r:id="rId5"/>
    <p:sldId id="284" r:id="rId6"/>
    <p:sldId id="286" r:id="rId7"/>
    <p:sldId id="276" r:id="rId8"/>
    <p:sldId id="274" r:id="rId9"/>
    <p:sldId id="314" r:id="rId10"/>
    <p:sldId id="331" r:id="rId11"/>
    <p:sldId id="293" r:id="rId12"/>
    <p:sldId id="316" r:id="rId13"/>
    <p:sldId id="289" r:id="rId14"/>
    <p:sldId id="313" r:id="rId15"/>
    <p:sldId id="297" r:id="rId16"/>
    <p:sldId id="300" r:id="rId17"/>
    <p:sldId id="304" r:id="rId18"/>
    <p:sldId id="333" r:id="rId19"/>
    <p:sldId id="296" r:id="rId20"/>
    <p:sldId id="299" r:id="rId21"/>
    <p:sldId id="302" r:id="rId22"/>
    <p:sldId id="329" r:id="rId23"/>
    <p:sldId id="315" r:id="rId24"/>
    <p:sldId id="292" r:id="rId25"/>
    <p:sldId id="298" r:id="rId26"/>
    <p:sldId id="303" r:id="rId27"/>
    <p:sldId id="301" r:id="rId28"/>
    <p:sldId id="334" r:id="rId29"/>
    <p:sldId id="305" r:id="rId30"/>
    <p:sldId id="332" r:id="rId31"/>
    <p:sldId id="306" r:id="rId32"/>
    <p:sldId id="330" r:id="rId33"/>
    <p:sldId id="317" r:id="rId34"/>
    <p:sldId id="307" r:id="rId35"/>
    <p:sldId id="335" r:id="rId36"/>
    <p:sldId id="308" r:id="rId37"/>
    <p:sldId id="309" r:id="rId38"/>
    <p:sldId id="310" r:id="rId39"/>
    <p:sldId id="312" r:id="rId40"/>
    <p:sldId id="325" r:id="rId41"/>
    <p:sldId id="326" r:id="rId42"/>
    <p:sldId id="327" r:id="rId43"/>
    <p:sldId id="328" r:id="rId44"/>
    <p:sldId id="295" r:id="rId45"/>
    <p:sldId id="319" r:id="rId46"/>
    <p:sldId id="320" r:id="rId47"/>
    <p:sldId id="321" r:id="rId48"/>
    <p:sldId id="322" r:id="rId49"/>
    <p:sldId id="323" r:id="rId50"/>
    <p:sldId id="324" r:id="rId51"/>
    <p:sldId id="318" r:id="rId52"/>
    <p:sldId id="281" r:id="rId53"/>
    <p:sldId id="260" r:id="rId54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677"/>
    <a:srgbClr val="0E9A89"/>
    <a:srgbClr val="0A6C60"/>
    <a:srgbClr val="AAEDA1"/>
    <a:srgbClr val="9FE785"/>
    <a:srgbClr val="095F55"/>
    <a:srgbClr val="0A665B"/>
    <a:srgbClr val="0B776A"/>
    <a:srgbClr val="00FF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3979" autoAdjust="0"/>
  </p:normalViewPr>
  <p:slideViewPr>
    <p:cSldViewPr snapToGrid="0">
      <p:cViewPr varScale="1">
        <p:scale>
          <a:sx n="32" d="100"/>
          <a:sy n="32" d="100"/>
        </p:scale>
        <p:origin x="552" y="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102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6BDBE-0D3B-4343-BCC3-3E1E174D053E}" type="doc">
      <dgm:prSet loTypeId="urn:microsoft.com/office/officeart/2005/8/layout/hProcess3" loCatId="process" qsTypeId="urn:microsoft.com/office/officeart/2005/8/quickstyle/3d1" qsCatId="3D" csTypeId="urn:microsoft.com/office/officeart/2005/8/colors/accent3_5" csCatId="accent3" phldr="1"/>
      <dgm:spPr/>
    </dgm:pt>
    <dgm:pt modelId="{EACD7C0B-65CE-4DC5-A5A6-27C869697FF7}">
      <dgm:prSet phldrT="[Texto]"/>
      <dgm:spPr/>
      <dgm:t>
        <a:bodyPr/>
        <a:lstStyle/>
        <a:p>
          <a:r>
            <a:rPr lang="es-ES" dirty="0"/>
            <a:t>2006</a:t>
          </a:r>
        </a:p>
      </dgm:t>
    </dgm:pt>
    <dgm:pt modelId="{3EFA1371-A31C-419A-AE6A-3327CE880A22}" type="parTrans" cxnId="{6E2F4CE7-D650-40F7-AD35-C0E81500B893}">
      <dgm:prSet/>
      <dgm:spPr/>
      <dgm:t>
        <a:bodyPr/>
        <a:lstStyle/>
        <a:p>
          <a:endParaRPr lang="es-ES"/>
        </a:p>
      </dgm:t>
    </dgm:pt>
    <dgm:pt modelId="{0BDA1BF0-532C-44CE-B953-4B12D067FFDB}" type="sibTrans" cxnId="{6E2F4CE7-D650-40F7-AD35-C0E81500B893}">
      <dgm:prSet/>
      <dgm:spPr/>
      <dgm:t>
        <a:bodyPr/>
        <a:lstStyle/>
        <a:p>
          <a:endParaRPr lang="es-ES"/>
        </a:p>
      </dgm:t>
    </dgm:pt>
    <dgm:pt modelId="{D94E991F-7AE0-48B1-8CA3-1D7CF7137633}">
      <dgm:prSet phldrT="[Texto]"/>
      <dgm:spPr/>
      <dgm:t>
        <a:bodyPr/>
        <a:lstStyle/>
        <a:p>
          <a:r>
            <a:rPr lang="es-ES" dirty="0"/>
            <a:t>08</a:t>
          </a:r>
        </a:p>
      </dgm:t>
    </dgm:pt>
    <dgm:pt modelId="{1551FA33-9294-4364-83FA-2F7447308C44}" type="parTrans" cxnId="{3F6A7C73-EA49-4443-8955-91500C1FB89C}">
      <dgm:prSet/>
      <dgm:spPr/>
      <dgm:t>
        <a:bodyPr/>
        <a:lstStyle/>
        <a:p>
          <a:endParaRPr lang="es-ES"/>
        </a:p>
      </dgm:t>
    </dgm:pt>
    <dgm:pt modelId="{1094042D-4176-4ED2-8BFF-2468CACC080F}" type="sibTrans" cxnId="{3F6A7C73-EA49-4443-8955-91500C1FB89C}">
      <dgm:prSet/>
      <dgm:spPr/>
      <dgm:t>
        <a:bodyPr/>
        <a:lstStyle/>
        <a:p>
          <a:endParaRPr lang="es-ES"/>
        </a:p>
      </dgm:t>
    </dgm:pt>
    <dgm:pt modelId="{5084E349-526E-4A42-B7D4-3534D175D613}">
      <dgm:prSet phldrT="[Texto]"/>
      <dgm:spPr/>
      <dgm:t>
        <a:bodyPr/>
        <a:lstStyle/>
        <a:p>
          <a:r>
            <a:rPr lang="es-ES" dirty="0"/>
            <a:t>09</a:t>
          </a:r>
        </a:p>
      </dgm:t>
    </dgm:pt>
    <dgm:pt modelId="{8E482D62-63AB-4DAE-A5E5-01D37A7467FC}" type="parTrans" cxnId="{1C7C39C7-5357-4D5B-9121-294D2820A7D5}">
      <dgm:prSet/>
      <dgm:spPr/>
      <dgm:t>
        <a:bodyPr/>
        <a:lstStyle/>
        <a:p>
          <a:endParaRPr lang="es-ES"/>
        </a:p>
      </dgm:t>
    </dgm:pt>
    <dgm:pt modelId="{7C5E7F76-D48B-4DA9-88A4-50DD5356C2C0}" type="sibTrans" cxnId="{1C7C39C7-5357-4D5B-9121-294D2820A7D5}">
      <dgm:prSet/>
      <dgm:spPr/>
      <dgm:t>
        <a:bodyPr/>
        <a:lstStyle/>
        <a:p>
          <a:endParaRPr lang="es-ES"/>
        </a:p>
      </dgm:t>
    </dgm:pt>
    <dgm:pt modelId="{69E093B2-C57A-4619-A21F-259897D86B78}">
      <dgm:prSet phldrT="[Texto]"/>
      <dgm:spPr/>
      <dgm:t>
        <a:bodyPr/>
        <a:lstStyle/>
        <a:p>
          <a:r>
            <a:rPr lang="es-ES" dirty="0"/>
            <a:t>10</a:t>
          </a:r>
        </a:p>
      </dgm:t>
    </dgm:pt>
    <dgm:pt modelId="{932E2D9E-92B8-4C50-AF0A-7D06FC8057AA}" type="parTrans" cxnId="{24111A9E-0400-4B21-AF1E-B7649C6B9E1D}">
      <dgm:prSet/>
      <dgm:spPr/>
      <dgm:t>
        <a:bodyPr/>
        <a:lstStyle/>
        <a:p>
          <a:endParaRPr lang="es-ES"/>
        </a:p>
      </dgm:t>
    </dgm:pt>
    <dgm:pt modelId="{D14CE6E4-06CC-4428-89A2-20BDA9F731B3}" type="sibTrans" cxnId="{24111A9E-0400-4B21-AF1E-B7649C6B9E1D}">
      <dgm:prSet/>
      <dgm:spPr/>
      <dgm:t>
        <a:bodyPr/>
        <a:lstStyle/>
        <a:p>
          <a:endParaRPr lang="es-ES"/>
        </a:p>
      </dgm:t>
    </dgm:pt>
    <dgm:pt modelId="{0C50EE65-0FBE-457C-8416-008660B02B0D}">
      <dgm:prSet phldrT="[Texto]"/>
      <dgm:spPr/>
      <dgm:t>
        <a:bodyPr/>
        <a:lstStyle/>
        <a:p>
          <a:r>
            <a:rPr lang="es-ES" dirty="0"/>
            <a:t>11</a:t>
          </a:r>
        </a:p>
      </dgm:t>
    </dgm:pt>
    <dgm:pt modelId="{D298239E-C1DE-4D85-81E6-142CA8184126}" type="parTrans" cxnId="{55E53E39-2BA5-4F19-A1DC-E35155BA72C2}">
      <dgm:prSet/>
      <dgm:spPr/>
      <dgm:t>
        <a:bodyPr/>
        <a:lstStyle/>
        <a:p>
          <a:endParaRPr lang="es-ES"/>
        </a:p>
      </dgm:t>
    </dgm:pt>
    <dgm:pt modelId="{51BFD4D8-8F1C-4866-8870-7E2A73F6C4D8}" type="sibTrans" cxnId="{55E53E39-2BA5-4F19-A1DC-E35155BA72C2}">
      <dgm:prSet/>
      <dgm:spPr/>
      <dgm:t>
        <a:bodyPr/>
        <a:lstStyle/>
        <a:p>
          <a:endParaRPr lang="es-ES"/>
        </a:p>
      </dgm:t>
    </dgm:pt>
    <dgm:pt modelId="{BEC1D494-4422-4E4C-9495-8AC96B859315}">
      <dgm:prSet phldrT="[Texto]"/>
      <dgm:spPr/>
      <dgm:t>
        <a:bodyPr/>
        <a:lstStyle/>
        <a:p>
          <a:r>
            <a:rPr lang="es-ES" dirty="0"/>
            <a:t>12</a:t>
          </a:r>
        </a:p>
      </dgm:t>
    </dgm:pt>
    <dgm:pt modelId="{247EB237-FF29-470C-A3DA-45D5FFAE1EB6}" type="parTrans" cxnId="{8F5E0C77-FCD6-4E29-8B50-9411A51E268F}">
      <dgm:prSet/>
      <dgm:spPr/>
      <dgm:t>
        <a:bodyPr/>
        <a:lstStyle/>
        <a:p>
          <a:endParaRPr lang="es-ES"/>
        </a:p>
      </dgm:t>
    </dgm:pt>
    <dgm:pt modelId="{BD496A6D-EEED-49D2-8E7E-37C8B1253C65}" type="sibTrans" cxnId="{8F5E0C77-FCD6-4E29-8B50-9411A51E268F}">
      <dgm:prSet/>
      <dgm:spPr/>
      <dgm:t>
        <a:bodyPr/>
        <a:lstStyle/>
        <a:p>
          <a:endParaRPr lang="es-ES"/>
        </a:p>
      </dgm:t>
    </dgm:pt>
    <dgm:pt modelId="{BC0AB869-D88E-4EA3-850E-AF5B04ED7A00}">
      <dgm:prSet phldrT="[Texto]"/>
      <dgm:spPr/>
      <dgm:t>
        <a:bodyPr/>
        <a:lstStyle/>
        <a:p>
          <a:r>
            <a:rPr lang="es-ES" dirty="0"/>
            <a:t>13</a:t>
          </a:r>
        </a:p>
      </dgm:t>
    </dgm:pt>
    <dgm:pt modelId="{49C3E910-CBB9-4CE8-8EB8-1E8641733359}" type="parTrans" cxnId="{2E93582C-6DAE-47D5-883B-9B7CE168C557}">
      <dgm:prSet/>
      <dgm:spPr/>
      <dgm:t>
        <a:bodyPr/>
        <a:lstStyle/>
        <a:p>
          <a:endParaRPr lang="es-ES"/>
        </a:p>
      </dgm:t>
    </dgm:pt>
    <dgm:pt modelId="{77959F6F-B060-455F-A95D-6306453EA3E7}" type="sibTrans" cxnId="{2E93582C-6DAE-47D5-883B-9B7CE168C557}">
      <dgm:prSet/>
      <dgm:spPr/>
      <dgm:t>
        <a:bodyPr/>
        <a:lstStyle/>
        <a:p>
          <a:endParaRPr lang="es-ES"/>
        </a:p>
      </dgm:t>
    </dgm:pt>
    <dgm:pt modelId="{C29C5AD1-1D42-4733-8016-6CC73C01E6CB}">
      <dgm:prSet phldrT="[Texto]"/>
      <dgm:spPr/>
      <dgm:t>
        <a:bodyPr/>
        <a:lstStyle/>
        <a:p>
          <a:r>
            <a:rPr lang="es-ES" dirty="0"/>
            <a:t>14</a:t>
          </a:r>
        </a:p>
      </dgm:t>
    </dgm:pt>
    <dgm:pt modelId="{759E377B-28F4-476A-AEAC-B7C50D69F173}" type="parTrans" cxnId="{2DCB844A-B11A-493F-938B-FEE6E059889B}">
      <dgm:prSet/>
      <dgm:spPr/>
      <dgm:t>
        <a:bodyPr/>
        <a:lstStyle/>
        <a:p>
          <a:endParaRPr lang="es-ES"/>
        </a:p>
      </dgm:t>
    </dgm:pt>
    <dgm:pt modelId="{5E2144E3-6E02-4C94-A28B-C99DAA118F1B}" type="sibTrans" cxnId="{2DCB844A-B11A-493F-938B-FEE6E059889B}">
      <dgm:prSet/>
      <dgm:spPr/>
      <dgm:t>
        <a:bodyPr/>
        <a:lstStyle/>
        <a:p>
          <a:endParaRPr lang="es-ES"/>
        </a:p>
      </dgm:t>
    </dgm:pt>
    <dgm:pt modelId="{83FBEDC3-1BFC-436E-86C8-5F5257F65D32}">
      <dgm:prSet phldrT="[Texto]"/>
      <dgm:spPr/>
      <dgm:t>
        <a:bodyPr/>
        <a:lstStyle/>
        <a:p>
          <a:r>
            <a:rPr lang="es-ES" dirty="0"/>
            <a:t>15</a:t>
          </a:r>
        </a:p>
      </dgm:t>
    </dgm:pt>
    <dgm:pt modelId="{0B044C27-5EE3-44D0-8E58-F1B4D1876EAC}" type="parTrans" cxnId="{005ADF45-43B8-454B-8DD9-D72C18A8A487}">
      <dgm:prSet/>
      <dgm:spPr/>
      <dgm:t>
        <a:bodyPr/>
        <a:lstStyle/>
        <a:p>
          <a:endParaRPr lang="es-ES"/>
        </a:p>
      </dgm:t>
    </dgm:pt>
    <dgm:pt modelId="{C34AF3D7-8CAE-4B29-8363-54C8DD61F5D9}" type="sibTrans" cxnId="{005ADF45-43B8-454B-8DD9-D72C18A8A487}">
      <dgm:prSet/>
      <dgm:spPr/>
      <dgm:t>
        <a:bodyPr/>
        <a:lstStyle/>
        <a:p>
          <a:endParaRPr lang="es-ES"/>
        </a:p>
      </dgm:t>
    </dgm:pt>
    <dgm:pt modelId="{6CB342B2-09C4-4DD2-8485-CAE28ED9A783}">
      <dgm:prSet phldrT="[Texto]"/>
      <dgm:spPr/>
      <dgm:t>
        <a:bodyPr/>
        <a:lstStyle/>
        <a:p>
          <a:r>
            <a:rPr lang="es-ES" dirty="0"/>
            <a:t>16</a:t>
          </a:r>
        </a:p>
      </dgm:t>
    </dgm:pt>
    <dgm:pt modelId="{5AF406C6-6BBD-4B81-ADD1-2379455EE1B9}" type="parTrans" cxnId="{D78E3292-7AA1-4019-B947-044CB1C0AC0F}">
      <dgm:prSet/>
      <dgm:spPr/>
      <dgm:t>
        <a:bodyPr/>
        <a:lstStyle/>
        <a:p>
          <a:endParaRPr lang="es-ES"/>
        </a:p>
      </dgm:t>
    </dgm:pt>
    <dgm:pt modelId="{7BD2D076-8BC4-46B1-91E1-244FC3871D7C}" type="sibTrans" cxnId="{D78E3292-7AA1-4019-B947-044CB1C0AC0F}">
      <dgm:prSet/>
      <dgm:spPr/>
      <dgm:t>
        <a:bodyPr/>
        <a:lstStyle/>
        <a:p>
          <a:endParaRPr lang="es-ES"/>
        </a:p>
      </dgm:t>
    </dgm:pt>
    <dgm:pt modelId="{162BD945-8075-4116-9939-689B4DD47228}">
      <dgm:prSet phldrT="[Texto]"/>
      <dgm:spPr/>
      <dgm:t>
        <a:bodyPr/>
        <a:lstStyle/>
        <a:p>
          <a:r>
            <a:rPr lang="es-ES" dirty="0"/>
            <a:t>17</a:t>
          </a:r>
        </a:p>
      </dgm:t>
    </dgm:pt>
    <dgm:pt modelId="{4207DE0F-A959-44F2-8E18-E9DA86C9078C}" type="parTrans" cxnId="{E1ABD3C5-F4BC-4DBB-B895-648588B44705}">
      <dgm:prSet/>
      <dgm:spPr/>
      <dgm:t>
        <a:bodyPr/>
        <a:lstStyle/>
        <a:p>
          <a:endParaRPr lang="es-ES"/>
        </a:p>
      </dgm:t>
    </dgm:pt>
    <dgm:pt modelId="{23DCCF31-58FB-43F5-BDBE-D0F01E6F68EE}" type="sibTrans" cxnId="{E1ABD3C5-F4BC-4DBB-B895-648588B44705}">
      <dgm:prSet/>
      <dgm:spPr/>
      <dgm:t>
        <a:bodyPr/>
        <a:lstStyle/>
        <a:p>
          <a:endParaRPr lang="es-ES"/>
        </a:p>
      </dgm:t>
    </dgm:pt>
    <dgm:pt modelId="{A12BA444-13A9-4516-8137-A0536000D826}">
      <dgm:prSet phldrT="[Texto]"/>
      <dgm:spPr/>
      <dgm:t>
        <a:bodyPr/>
        <a:lstStyle/>
        <a:p>
          <a:r>
            <a:rPr lang="es-ES" dirty="0"/>
            <a:t>18</a:t>
          </a:r>
        </a:p>
      </dgm:t>
    </dgm:pt>
    <dgm:pt modelId="{570AB882-0360-449B-8B2C-375A8449ECA0}" type="parTrans" cxnId="{77C14F8C-0514-41B9-A1A8-1D62FFB26EAA}">
      <dgm:prSet/>
      <dgm:spPr/>
      <dgm:t>
        <a:bodyPr/>
        <a:lstStyle/>
        <a:p>
          <a:endParaRPr lang="es-ES"/>
        </a:p>
      </dgm:t>
    </dgm:pt>
    <dgm:pt modelId="{52D2F9ED-92F0-41E5-BD0F-60A32E716FF9}" type="sibTrans" cxnId="{77C14F8C-0514-41B9-A1A8-1D62FFB26EAA}">
      <dgm:prSet/>
      <dgm:spPr/>
      <dgm:t>
        <a:bodyPr/>
        <a:lstStyle/>
        <a:p>
          <a:endParaRPr lang="es-ES"/>
        </a:p>
      </dgm:t>
    </dgm:pt>
    <dgm:pt modelId="{88A1BD83-AA9B-4C56-B7BA-4827407A4398}">
      <dgm:prSet phldrT="[Texto]"/>
      <dgm:spPr/>
      <dgm:t>
        <a:bodyPr/>
        <a:lstStyle/>
        <a:p>
          <a:r>
            <a:rPr lang="es-ES" dirty="0"/>
            <a:t>20</a:t>
          </a:r>
        </a:p>
      </dgm:t>
    </dgm:pt>
    <dgm:pt modelId="{ADEDC2E4-FB05-4077-8BD6-8765CCF08E58}" type="parTrans" cxnId="{15336F99-1640-421D-9F48-1847BE4BBAFF}">
      <dgm:prSet/>
      <dgm:spPr/>
      <dgm:t>
        <a:bodyPr/>
        <a:lstStyle/>
        <a:p>
          <a:endParaRPr lang="es-ES"/>
        </a:p>
      </dgm:t>
    </dgm:pt>
    <dgm:pt modelId="{1E521628-7595-44E5-AA98-19118F2ED11A}" type="sibTrans" cxnId="{15336F99-1640-421D-9F48-1847BE4BBAFF}">
      <dgm:prSet/>
      <dgm:spPr/>
      <dgm:t>
        <a:bodyPr/>
        <a:lstStyle/>
        <a:p>
          <a:endParaRPr lang="es-ES"/>
        </a:p>
      </dgm:t>
    </dgm:pt>
    <dgm:pt modelId="{9F15C04D-99FB-414B-BCB0-7A3F78D206CC}">
      <dgm:prSet phldrT="[Texto]"/>
      <dgm:spPr/>
      <dgm:t>
        <a:bodyPr/>
        <a:lstStyle/>
        <a:p>
          <a:r>
            <a:rPr lang="es-ES" dirty="0"/>
            <a:t>21</a:t>
          </a:r>
        </a:p>
      </dgm:t>
    </dgm:pt>
    <dgm:pt modelId="{35BFB84C-85D8-476D-9FCF-A3622431370E}" type="parTrans" cxnId="{522653D9-37AD-499D-B3DB-A4D5DF64BF1F}">
      <dgm:prSet/>
      <dgm:spPr/>
      <dgm:t>
        <a:bodyPr/>
        <a:lstStyle/>
        <a:p>
          <a:endParaRPr lang="es-ES"/>
        </a:p>
      </dgm:t>
    </dgm:pt>
    <dgm:pt modelId="{4139E2F1-C8FB-4421-BF0A-2C58C19B9875}" type="sibTrans" cxnId="{522653D9-37AD-499D-B3DB-A4D5DF64BF1F}">
      <dgm:prSet/>
      <dgm:spPr/>
      <dgm:t>
        <a:bodyPr/>
        <a:lstStyle/>
        <a:p>
          <a:endParaRPr lang="es-ES"/>
        </a:p>
      </dgm:t>
    </dgm:pt>
    <dgm:pt modelId="{B1B53B66-0867-4F82-9123-74297CB6493D}">
      <dgm:prSet phldrT="[Texto]"/>
      <dgm:spPr/>
      <dgm:t>
        <a:bodyPr/>
        <a:lstStyle/>
        <a:p>
          <a:r>
            <a:rPr lang="es-ES" dirty="0"/>
            <a:t>22</a:t>
          </a:r>
        </a:p>
      </dgm:t>
    </dgm:pt>
    <dgm:pt modelId="{01E80453-5D27-4BCB-BAB1-53C6570D4AC9}" type="parTrans" cxnId="{61DB8255-6E2B-4DDE-B5B0-2FE342A5B348}">
      <dgm:prSet/>
      <dgm:spPr/>
      <dgm:t>
        <a:bodyPr/>
        <a:lstStyle/>
        <a:p>
          <a:endParaRPr lang="es-ES"/>
        </a:p>
      </dgm:t>
    </dgm:pt>
    <dgm:pt modelId="{5FEC254C-9344-4A6A-BAF7-72E59AFCB40E}" type="sibTrans" cxnId="{61DB8255-6E2B-4DDE-B5B0-2FE342A5B348}">
      <dgm:prSet/>
      <dgm:spPr/>
      <dgm:t>
        <a:bodyPr/>
        <a:lstStyle/>
        <a:p>
          <a:endParaRPr lang="es-ES"/>
        </a:p>
      </dgm:t>
    </dgm:pt>
    <dgm:pt modelId="{44A8A1D2-8ED6-4F92-85B3-0D6025CD0B30}">
      <dgm:prSet phldrT="[Texto]"/>
      <dgm:spPr/>
      <dgm:t>
        <a:bodyPr/>
        <a:lstStyle/>
        <a:p>
          <a:r>
            <a:rPr lang="es-ES" dirty="0"/>
            <a:t>23</a:t>
          </a:r>
        </a:p>
      </dgm:t>
    </dgm:pt>
    <dgm:pt modelId="{032702AB-D856-435F-A84B-A13C3B8704EE}" type="parTrans" cxnId="{3F0F55CD-3E42-4054-9F41-FA7382C86F0A}">
      <dgm:prSet/>
      <dgm:spPr/>
      <dgm:t>
        <a:bodyPr/>
        <a:lstStyle/>
        <a:p>
          <a:endParaRPr lang="es-ES"/>
        </a:p>
      </dgm:t>
    </dgm:pt>
    <dgm:pt modelId="{11C40BF1-D24F-4C86-8FDA-FAD2C82C0B4E}" type="sibTrans" cxnId="{3F0F55CD-3E42-4054-9F41-FA7382C86F0A}">
      <dgm:prSet/>
      <dgm:spPr/>
      <dgm:t>
        <a:bodyPr/>
        <a:lstStyle/>
        <a:p>
          <a:endParaRPr lang="es-ES"/>
        </a:p>
      </dgm:t>
    </dgm:pt>
    <dgm:pt modelId="{709B976E-4330-4A98-9791-F3C12487BE12}">
      <dgm:prSet phldrT="[Texto]"/>
      <dgm:spPr/>
      <dgm:t>
        <a:bodyPr/>
        <a:lstStyle/>
        <a:p>
          <a:r>
            <a:rPr lang="es-ES"/>
            <a:t>19</a:t>
          </a:r>
          <a:endParaRPr lang="es-ES" dirty="0"/>
        </a:p>
      </dgm:t>
    </dgm:pt>
    <dgm:pt modelId="{8FC60A22-93DD-4149-B11F-79E28A134C06}" type="parTrans" cxnId="{9033AE7E-938F-4FF5-98D3-8C3A36A9E006}">
      <dgm:prSet/>
      <dgm:spPr/>
      <dgm:t>
        <a:bodyPr/>
        <a:lstStyle/>
        <a:p>
          <a:endParaRPr lang="es-ES"/>
        </a:p>
      </dgm:t>
    </dgm:pt>
    <dgm:pt modelId="{5A5C533C-BE62-40F9-B0F1-E4DFDC5A59E3}" type="sibTrans" cxnId="{9033AE7E-938F-4FF5-98D3-8C3A36A9E006}">
      <dgm:prSet/>
      <dgm:spPr/>
      <dgm:t>
        <a:bodyPr/>
        <a:lstStyle/>
        <a:p>
          <a:endParaRPr lang="es-ES"/>
        </a:p>
      </dgm:t>
    </dgm:pt>
    <dgm:pt modelId="{D930DB4A-1387-4C01-89AD-71D94CD28BE6}">
      <dgm:prSet phldrT="[Texto]"/>
      <dgm:spPr/>
      <dgm:t>
        <a:bodyPr/>
        <a:lstStyle/>
        <a:p>
          <a:r>
            <a:rPr lang="es-ES" dirty="0"/>
            <a:t>07</a:t>
          </a:r>
        </a:p>
      </dgm:t>
    </dgm:pt>
    <dgm:pt modelId="{AFA1ADFA-FB8D-421C-ABF5-B01115263ED1}" type="sibTrans" cxnId="{B6156975-6C71-4FB9-8031-F1982A7C759E}">
      <dgm:prSet/>
      <dgm:spPr/>
      <dgm:t>
        <a:bodyPr/>
        <a:lstStyle/>
        <a:p>
          <a:endParaRPr lang="es-ES"/>
        </a:p>
      </dgm:t>
    </dgm:pt>
    <dgm:pt modelId="{105BD443-9E95-400A-AFA0-81BA48AEE357}" type="parTrans" cxnId="{B6156975-6C71-4FB9-8031-F1982A7C759E}">
      <dgm:prSet/>
      <dgm:spPr/>
      <dgm:t>
        <a:bodyPr/>
        <a:lstStyle/>
        <a:p>
          <a:endParaRPr lang="es-ES"/>
        </a:p>
      </dgm:t>
    </dgm:pt>
    <dgm:pt modelId="{006E6275-530D-467A-B34F-FFDC9F43A7F4}" type="pres">
      <dgm:prSet presAssocID="{F736BDBE-0D3B-4343-BCC3-3E1E174D053E}" presName="Name0" presStyleCnt="0">
        <dgm:presLayoutVars>
          <dgm:dir/>
          <dgm:animLvl val="lvl"/>
          <dgm:resizeHandles val="exact"/>
        </dgm:presLayoutVars>
      </dgm:prSet>
      <dgm:spPr/>
    </dgm:pt>
    <dgm:pt modelId="{A9910F2D-3B05-42FD-ABFC-EAE739C7B4B5}" type="pres">
      <dgm:prSet presAssocID="{F736BDBE-0D3B-4343-BCC3-3E1E174D053E}" presName="dummy" presStyleCnt="0"/>
      <dgm:spPr/>
    </dgm:pt>
    <dgm:pt modelId="{CE93766F-B1B5-4EEF-B421-5EE4F60B789F}" type="pres">
      <dgm:prSet presAssocID="{F736BDBE-0D3B-4343-BCC3-3E1E174D053E}" presName="linH" presStyleCnt="0"/>
      <dgm:spPr/>
    </dgm:pt>
    <dgm:pt modelId="{DB52E2C3-DE65-4EA5-9F21-5CB420E1D2FA}" type="pres">
      <dgm:prSet presAssocID="{F736BDBE-0D3B-4343-BCC3-3E1E174D053E}" presName="padding1" presStyleCnt="0"/>
      <dgm:spPr/>
    </dgm:pt>
    <dgm:pt modelId="{F248E9E1-014D-47E2-A201-56243EED13B4}" type="pres">
      <dgm:prSet presAssocID="{EACD7C0B-65CE-4DC5-A5A6-27C869697FF7}" presName="linV" presStyleCnt="0"/>
      <dgm:spPr/>
    </dgm:pt>
    <dgm:pt modelId="{F579AC5B-28D5-49B1-B36C-E622BE1082E5}" type="pres">
      <dgm:prSet presAssocID="{EACD7C0B-65CE-4DC5-A5A6-27C869697FF7}" presName="spVertical1" presStyleCnt="0"/>
      <dgm:spPr/>
    </dgm:pt>
    <dgm:pt modelId="{C730109A-0A92-4502-97E1-14A4699AD187}" type="pres">
      <dgm:prSet presAssocID="{EACD7C0B-65CE-4DC5-A5A6-27C869697FF7}" presName="parTx" presStyleLbl="revTx" presStyleIdx="0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F25783-81F9-4017-9B6F-E631FA51243E}" type="pres">
      <dgm:prSet presAssocID="{EACD7C0B-65CE-4DC5-A5A6-27C869697FF7}" presName="spVertical2" presStyleCnt="0"/>
      <dgm:spPr/>
    </dgm:pt>
    <dgm:pt modelId="{219E5A9F-1F79-4274-827E-633337900BDC}" type="pres">
      <dgm:prSet presAssocID="{EACD7C0B-65CE-4DC5-A5A6-27C869697FF7}" presName="spVertical3" presStyleCnt="0"/>
      <dgm:spPr/>
    </dgm:pt>
    <dgm:pt modelId="{54A21948-2175-4855-BEB0-FFB387AD2DEC}" type="pres">
      <dgm:prSet presAssocID="{0BDA1BF0-532C-44CE-B953-4B12D067FFDB}" presName="space" presStyleCnt="0"/>
      <dgm:spPr/>
    </dgm:pt>
    <dgm:pt modelId="{E08EDF9A-78C6-4F86-B4FA-E577C49E89A1}" type="pres">
      <dgm:prSet presAssocID="{D930DB4A-1387-4C01-89AD-71D94CD28BE6}" presName="linV" presStyleCnt="0"/>
      <dgm:spPr/>
    </dgm:pt>
    <dgm:pt modelId="{9930B6A6-6A5E-45B5-9FB9-5C80534BA77D}" type="pres">
      <dgm:prSet presAssocID="{D930DB4A-1387-4C01-89AD-71D94CD28BE6}" presName="spVertical1" presStyleCnt="0"/>
      <dgm:spPr/>
    </dgm:pt>
    <dgm:pt modelId="{7B4C986A-CD34-4316-8782-C1FE0BF8DBFB}" type="pres">
      <dgm:prSet presAssocID="{D930DB4A-1387-4C01-89AD-71D94CD28BE6}" presName="parTx" presStyleLbl="revTx" presStyleIdx="1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1F16B9-7DCE-4F65-8E6D-5958985F48B7}" type="pres">
      <dgm:prSet presAssocID="{D930DB4A-1387-4C01-89AD-71D94CD28BE6}" presName="spVertical2" presStyleCnt="0"/>
      <dgm:spPr/>
    </dgm:pt>
    <dgm:pt modelId="{B2AC7D55-233F-4BB0-B9B0-3725C5951D78}" type="pres">
      <dgm:prSet presAssocID="{D930DB4A-1387-4C01-89AD-71D94CD28BE6}" presName="spVertical3" presStyleCnt="0"/>
      <dgm:spPr/>
    </dgm:pt>
    <dgm:pt modelId="{0CF9EC10-0A91-48CE-94A3-4D6FAC871890}" type="pres">
      <dgm:prSet presAssocID="{AFA1ADFA-FB8D-421C-ABF5-B01115263ED1}" presName="space" presStyleCnt="0"/>
      <dgm:spPr/>
    </dgm:pt>
    <dgm:pt modelId="{9ED3FCBE-2B8C-4F42-8823-94FCB4892100}" type="pres">
      <dgm:prSet presAssocID="{D94E991F-7AE0-48B1-8CA3-1D7CF7137633}" presName="linV" presStyleCnt="0"/>
      <dgm:spPr/>
    </dgm:pt>
    <dgm:pt modelId="{0AC30248-8806-4B3B-B6FE-EC5EDA55A3BE}" type="pres">
      <dgm:prSet presAssocID="{D94E991F-7AE0-48B1-8CA3-1D7CF7137633}" presName="spVertical1" presStyleCnt="0"/>
      <dgm:spPr/>
    </dgm:pt>
    <dgm:pt modelId="{4B9A771D-7480-43B1-9053-C850E105ED7D}" type="pres">
      <dgm:prSet presAssocID="{D94E991F-7AE0-48B1-8CA3-1D7CF7137633}" presName="parTx" presStyleLbl="revTx" presStyleIdx="2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BB2BC9-AE60-4BCC-80D1-FEE02947FF52}" type="pres">
      <dgm:prSet presAssocID="{D94E991F-7AE0-48B1-8CA3-1D7CF7137633}" presName="spVertical2" presStyleCnt="0"/>
      <dgm:spPr/>
    </dgm:pt>
    <dgm:pt modelId="{A499EF64-1F97-4247-830A-3F1650DB25D3}" type="pres">
      <dgm:prSet presAssocID="{D94E991F-7AE0-48B1-8CA3-1D7CF7137633}" presName="spVertical3" presStyleCnt="0"/>
      <dgm:spPr/>
    </dgm:pt>
    <dgm:pt modelId="{78C297B9-849D-48F9-8FA9-91E76CB673BF}" type="pres">
      <dgm:prSet presAssocID="{1094042D-4176-4ED2-8BFF-2468CACC080F}" presName="space" presStyleCnt="0"/>
      <dgm:spPr/>
    </dgm:pt>
    <dgm:pt modelId="{2B9FDFE2-4E2F-4D9B-B6C8-DD4F4522D9B3}" type="pres">
      <dgm:prSet presAssocID="{5084E349-526E-4A42-B7D4-3534D175D613}" presName="linV" presStyleCnt="0"/>
      <dgm:spPr/>
    </dgm:pt>
    <dgm:pt modelId="{EEE946C1-0C17-4B71-813F-0C5F2C0B0A2F}" type="pres">
      <dgm:prSet presAssocID="{5084E349-526E-4A42-B7D4-3534D175D613}" presName="spVertical1" presStyleCnt="0"/>
      <dgm:spPr/>
    </dgm:pt>
    <dgm:pt modelId="{61E63307-7F58-4C9E-A52B-5C516FC226F4}" type="pres">
      <dgm:prSet presAssocID="{5084E349-526E-4A42-B7D4-3534D175D613}" presName="parTx" presStyleLbl="revTx" presStyleIdx="3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D38341-9E6A-40E7-86B2-3E72EE7C358B}" type="pres">
      <dgm:prSet presAssocID="{5084E349-526E-4A42-B7D4-3534D175D613}" presName="spVertical2" presStyleCnt="0"/>
      <dgm:spPr/>
    </dgm:pt>
    <dgm:pt modelId="{F50CB04F-1892-47D1-A4AB-A4583091685E}" type="pres">
      <dgm:prSet presAssocID="{5084E349-526E-4A42-B7D4-3534D175D613}" presName="spVertical3" presStyleCnt="0"/>
      <dgm:spPr/>
    </dgm:pt>
    <dgm:pt modelId="{11CF6B71-4C8C-423E-9F60-35E205B31CEB}" type="pres">
      <dgm:prSet presAssocID="{7C5E7F76-D48B-4DA9-88A4-50DD5356C2C0}" presName="space" presStyleCnt="0"/>
      <dgm:spPr/>
    </dgm:pt>
    <dgm:pt modelId="{1E5258E9-5942-43FA-B8B5-B169D1DC6BA6}" type="pres">
      <dgm:prSet presAssocID="{69E093B2-C57A-4619-A21F-259897D86B78}" presName="linV" presStyleCnt="0"/>
      <dgm:spPr/>
    </dgm:pt>
    <dgm:pt modelId="{E9108AE8-3FAE-45EF-9057-BE72196B9F99}" type="pres">
      <dgm:prSet presAssocID="{69E093B2-C57A-4619-A21F-259897D86B78}" presName="spVertical1" presStyleCnt="0"/>
      <dgm:spPr/>
    </dgm:pt>
    <dgm:pt modelId="{F2FC6400-354C-4943-9678-A0638AA09B1F}" type="pres">
      <dgm:prSet presAssocID="{69E093B2-C57A-4619-A21F-259897D86B78}" presName="parTx" presStyleLbl="revTx" presStyleIdx="4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0EB7F6-84F6-4E1D-B4AD-89ADC62EAF17}" type="pres">
      <dgm:prSet presAssocID="{69E093B2-C57A-4619-A21F-259897D86B78}" presName="spVertical2" presStyleCnt="0"/>
      <dgm:spPr/>
    </dgm:pt>
    <dgm:pt modelId="{DC454331-3EDD-49C9-BD19-734D5281F6E5}" type="pres">
      <dgm:prSet presAssocID="{69E093B2-C57A-4619-A21F-259897D86B78}" presName="spVertical3" presStyleCnt="0"/>
      <dgm:spPr/>
    </dgm:pt>
    <dgm:pt modelId="{1E12B602-A8E5-4DD0-A5D3-16CBAB078B6C}" type="pres">
      <dgm:prSet presAssocID="{D14CE6E4-06CC-4428-89A2-20BDA9F731B3}" presName="space" presStyleCnt="0"/>
      <dgm:spPr/>
    </dgm:pt>
    <dgm:pt modelId="{0BBE0BE0-D307-4355-A209-4044FF42BC84}" type="pres">
      <dgm:prSet presAssocID="{0C50EE65-0FBE-457C-8416-008660B02B0D}" presName="linV" presStyleCnt="0"/>
      <dgm:spPr/>
    </dgm:pt>
    <dgm:pt modelId="{B5C7EC18-5778-405B-88A5-57B7BD516687}" type="pres">
      <dgm:prSet presAssocID="{0C50EE65-0FBE-457C-8416-008660B02B0D}" presName="spVertical1" presStyleCnt="0"/>
      <dgm:spPr/>
    </dgm:pt>
    <dgm:pt modelId="{0678758C-2DCF-42CD-A9C5-78D56003AC36}" type="pres">
      <dgm:prSet presAssocID="{0C50EE65-0FBE-457C-8416-008660B02B0D}" presName="parTx" presStyleLbl="revTx" presStyleIdx="5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320B9-9928-4CAF-B369-BC739B32D0E7}" type="pres">
      <dgm:prSet presAssocID="{0C50EE65-0FBE-457C-8416-008660B02B0D}" presName="spVertical2" presStyleCnt="0"/>
      <dgm:spPr/>
    </dgm:pt>
    <dgm:pt modelId="{BF25BF30-33D1-4284-A38F-B5F2CF92DA78}" type="pres">
      <dgm:prSet presAssocID="{0C50EE65-0FBE-457C-8416-008660B02B0D}" presName="spVertical3" presStyleCnt="0"/>
      <dgm:spPr/>
    </dgm:pt>
    <dgm:pt modelId="{29EED419-D732-401F-BC7A-7B41D4A40B0D}" type="pres">
      <dgm:prSet presAssocID="{51BFD4D8-8F1C-4866-8870-7E2A73F6C4D8}" presName="space" presStyleCnt="0"/>
      <dgm:spPr/>
    </dgm:pt>
    <dgm:pt modelId="{2BA124F5-D891-494B-852C-EE833B90DB48}" type="pres">
      <dgm:prSet presAssocID="{BEC1D494-4422-4E4C-9495-8AC96B859315}" presName="linV" presStyleCnt="0"/>
      <dgm:spPr/>
    </dgm:pt>
    <dgm:pt modelId="{A097A540-6824-4FA4-B962-02BB85AFA210}" type="pres">
      <dgm:prSet presAssocID="{BEC1D494-4422-4E4C-9495-8AC96B859315}" presName="spVertical1" presStyleCnt="0"/>
      <dgm:spPr/>
    </dgm:pt>
    <dgm:pt modelId="{4E7E26F8-5B48-4695-9C20-E84143087CB6}" type="pres">
      <dgm:prSet presAssocID="{BEC1D494-4422-4E4C-9495-8AC96B859315}" presName="parTx" presStyleLbl="revTx" presStyleIdx="6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1DA681-59B8-4DB2-956C-42C544FC4250}" type="pres">
      <dgm:prSet presAssocID="{BEC1D494-4422-4E4C-9495-8AC96B859315}" presName="spVertical2" presStyleCnt="0"/>
      <dgm:spPr/>
    </dgm:pt>
    <dgm:pt modelId="{CA6B4B76-C0FF-44DA-B986-0E0C5A911703}" type="pres">
      <dgm:prSet presAssocID="{BEC1D494-4422-4E4C-9495-8AC96B859315}" presName="spVertical3" presStyleCnt="0"/>
      <dgm:spPr/>
    </dgm:pt>
    <dgm:pt modelId="{603CB107-CE66-4C5C-AF59-AE6CFA9843E0}" type="pres">
      <dgm:prSet presAssocID="{BD496A6D-EEED-49D2-8E7E-37C8B1253C65}" presName="space" presStyleCnt="0"/>
      <dgm:spPr/>
    </dgm:pt>
    <dgm:pt modelId="{6DDE380F-DEFF-4FAF-BEF9-B470BF087974}" type="pres">
      <dgm:prSet presAssocID="{BC0AB869-D88E-4EA3-850E-AF5B04ED7A00}" presName="linV" presStyleCnt="0"/>
      <dgm:spPr/>
    </dgm:pt>
    <dgm:pt modelId="{CA4353BC-3E05-4AD7-ACE7-B896E30D0618}" type="pres">
      <dgm:prSet presAssocID="{BC0AB869-D88E-4EA3-850E-AF5B04ED7A00}" presName="spVertical1" presStyleCnt="0"/>
      <dgm:spPr/>
    </dgm:pt>
    <dgm:pt modelId="{FAD00C92-858B-42AD-8417-689407485906}" type="pres">
      <dgm:prSet presAssocID="{BC0AB869-D88E-4EA3-850E-AF5B04ED7A00}" presName="parTx" presStyleLbl="revTx" presStyleIdx="7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D5A57D-D939-40A2-89AD-79A8C868FD7B}" type="pres">
      <dgm:prSet presAssocID="{BC0AB869-D88E-4EA3-850E-AF5B04ED7A00}" presName="spVertical2" presStyleCnt="0"/>
      <dgm:spPr/>
    </dgm:pt>
    <dgm:pt modelId="{1A01F051-832D-4CDE-9A5A-D996D96B0529}" type="pres">
      <dgm:prSet presAssocID="{BC0AB869-D88E-4EA3-850E-AF5B04ED7A00}" presName="spVertical3" presStyleCnt="0"/>
      <dgm:spPr/>
    </dgm:pt>
    <dgm:pt modelId="{D1CE138A-D24D-44B8-8937-29BE9D8A52C1}" type="pres">
      <dgm:prSet presAssocID="{77959F6F-B060-455F-A95D-6306453EA3E7}" presName="space" presStyleCnt="0"/>
      <dgm:spPr/>
    </dgm:pt>
    <dgm:pt modelId="{2526DF79-B167-4B5F-B051-BFC23DA0D3B8}" type="pres">
      <dgm:prSet presAssocID="{C29C5AD1-1D42-4733-8016-6CC73C01E6CB}" presName="linV" presStyleCnt="0"/>
      <dgm:spPr/>
    </dgm:pt>
    <dgm:pt modelId="{59688124-1702-4668-ACC8-E62FC8845145}" type="pres">
      <dgm:prSet presAssocID="{C29C5AD1-1D42-4733-8016-6CC73C01E6CB}" presName="spVertical1" presStyleCnt="0"/>
      <dgm:spPr/>
    </dgm:pt>
    <dgm:pt modelId="{ADF39BB8-E126-4529-B0AA-E4CB6916CAAA}" type="pres">
      <dgm:prSet presAssocID="{C29C5AD1-1D42-4733-8016-6CC73C01E6CB}" presName="parTx" presStyleLbl="revTx" presStyleIdx="8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4E9BD7-E073-4B81-8906-4FCAD3084D0E}" type="pres">
      <dgm:prSet presAssocID="{C29C5AD1-1D42-4733-8016-6CC73C01E6CB}" presName="spVertical2" presStyleCnt="0"/>
      <dgm:spPr/>
    </dgm:pt>
    <dgm:pt modelId="{C8929CC9-E49D-43F6-8348-DC6F80FF0AA4}" type="pres">
      <dgm:prSet presAssocID="{C29C5AD1-1D42-4733-8016-6CC73C01E6CB}" presName="spVertical3" presStyleCnt="0"/>
      <dgm:spPr/>
    </dgm:pt>
    <dgm:pt modelId="{3644F1B3-25A3-4CC7-BC03-43013A838348}" type="pres">
      <dgm:prSet presAssocID="{5E2144E3-6E02-4C94-A28B-C99DAA118F1B}" presName="space" presStyleCnt="0"/>
      <dgm:spPr/>
    </dgm:pt>
    <dgm:pt modelId="{2AA3F32C-C36A-4B15-AB99-F1EDF05C213B}" type="pres">
      <dgm:prSet presAssocID="{83FBEDC3-1BFC-436E-86C8-5F5257F65D32}" presName="linV" presStyleCnt="0"/>
      <dgm:spPr/>
    </dgm:pt>
    <dgm:pt modelId="{52131CB4-2771-4539-B486-80FBE56C7439}" type="pres">
      <dgm:prSet presAssocID="{83FBEDC3-1BFC-436E-86C8-5F5257F65D32}" presName="spVertical1" presStyleCnt="0"/>
      <dgm:spPr/>
    </dgm:pt>
    <dgm:pt modelId="{78F98C2D-7591-45C3-B203-F0D843AD9905}" type="pres">
      <dgm:prSet presAssocID="{83FBEDC3-1BFC-436E-86C8-5F5257F65D32}" presName="parTx" presStyleLbl="revTx" presStyleIdx="9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2261C4-EF0B-4BD3-8E5F-4C1D722C2CEE}" type="pres">
      <dgm:prSet presAssocID="{83FBEDC3-1BFC-436E-86C8-5F5257F65D32}" presName="spVertical2" presStyleCnt="0"/>
      <dgm:spPr/>
    </dgm:pt>
    <dgm:pt modelId="{14F98CA6-9B0D-47B4-861C-174685D08B9F}" type="pres">
      <dgm:prSet presAssocID="{83FBEDC3-1BFC-436E-86C8-5F5257F65D32}" presName="spVertical3" presStyleCnt="0"/>
      <dgm:spPr/>
    </dgm:pt>
    <dgm:pt modelId="{6EAFAC71-7432-47F7-9B91-EAE1B046BCB1}" type="pres">
      <dgm:prSet presAssocID="{C34AF3D7-8CAE-4B29-8363-54C8DD61F5D9}" presName="space" presStyleCnt="0"/>
      <dgm:spPr/>
    </dgm:pt>
    <dgm:pt modelId="{E8071939-3448-4559-A492-ABCC4970556B}" type="pres">
      <dgm:prSet presAssocID="{6CB342B2-09C4-4DD2-8485-CAE28ED9A783}" presName="linV" presStyleCnt="0"/>
      <dgm:spPr/>
    </dgm:pt>
    <dgm:pt modelId="{A4A1ABC6-C27B-414F-A3A9-21A599C45A6B}" type="pres">
      <dgm:prSet presAssocID="{6CB342B2-09C4-4DD2-8485-CAE28ED9A783}" presName="spVertical1" presStyleCnt="0"/>
      <dgm:spPr/>
    </dgm:pt>
    <dgm:pt modelId="{1E13D7A1-044D-44AD-A2DB-D45BCECAAAF6}" type="pres">
      <dgm:prSet presAssocID="{6CB342B2-09C4-4DD2-8485-CAE28ED9A783}" presName="parTx" presStyleLbl="revTx" presStyleIdx="10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4AFEF8-03B6-4CD4-95A1-47D6B3EF5237}" type="pres">
      <dgm:prSet presAssocID="{6CB342B2-09C4-4DD2-8485-CAE28ED9A783}" presName="spVertical2" presStyleCnt="0"/>
      <dgm:spPr/>
    </dgm:pt>
    <dgm:pt modelId="{9166B156-0CDE-46C8-B0A0-2D4A6B2E7184}" type="pres">
      <dgm:prSet presAssocID="{6CB342B2-09C4-4DD2-8485-CAE28ED9A783}" presName="spVertical3" presStyleCnt="0"/>
      <dgm:spPr/>
    </dgm:pt>
    <dgm:pt modelId="{946BBAFB-85FE-4FB1-8DFF-03FC0FF8FD0A}" type="pres">
      <dgm:prSet presAssocID="{7BD2D076-8BC4-46B1-91E1-244FC3871D7C}" presName="space" presStyleCnt="0"/>
      <dgm:spPr/>
    </dgm:pt>
    <dgm:pt modelId="{78E7BAB9-6570-4B8A-BC5B-54CFC62AB168}" type="pres">
      <dgm:prSet presAssocID="{162BD945-8075-4116-9939-689B4DD47228}" presName="linV" presStyleCnt="0"/>
      <dgm:spPr/>
    </dgm:pt>
    <dgm:pt modelId="{3C558B7E-082B-4E0A-8D85-76E93D42F6D9}" type="pres">
      <dgm:prSet presAssocID="{162BD945-8075-4116-9939-689B4DD47228}" presName="spVertical1" presStyleCnt="0"/>
      <dgm:spPr/>
    </dgm:pt>
    <dgm:pt modelId="{B4FDF02F-EE68-4938-A543-21508A40F48A}" type="pres">
      <dgm:prSet presAssocID="{162BD945-8075-4116-9939-689B4DD47228}" presName="parTx" presStyleLbl="revTx" presStyleIdx="11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3CE6D5-54D8-43E1-88A6-88981560BE0D}" type="pres">
      <dgm:prSet presAssocID="{162BD945-8075-4116-9939-689B4DD47228}" presName="spVertical2" presStyleCnt="0"/>
      <dgm:spPr/>
    </dgm:pt>
    <dgm:pt modelId="{F4116F19-C09D-42FA-93AF-B8A688D66DE2}" type="pres">
      <dgm:prSet presAssocID="{162BD945-8075-4116-9939-689B4DD47228}" presName="spVertical3" presStyleCnt="0"/>
      <dgm:spPr/>
    </dgm:pt>
    <dgm:pt modelId="{311430C3-19EA-484D-9258-DFD430F188EA}" type="pres">
      <dgm:prSet presAssocID="{23DCCF31-58FB-43F5-BDBE-D0F01E6F68EE}" presName="space" presStyleCnt="0"/>
      <dgm:spPr/>
    </dgm:pt>
    <dgm:pt modelId="{E55DAA61-6937-4330-9EAF-DF2C2DBE94AE}" type="pres">
      <dgm:prSet presAssocID="{A12BA444-13A9-4516-8137-A0536000D826}" presName="linV" presStyleCnt="0"/>
      <dgm:spPr/>
    </dgm:pt>
    <dgm:pt modelId="{4F234DEC-089C-4B98-BB3F-0DC532FC5A8E}" type="pres">
      <dgm:prSet presAssocID="{A12BA444-13A9-4516-8137-A0536000D826}" presName="spVertical1" presStyleCnt="0"/>
      <dgm:spPr/>
    </dgm:pt>
    <dgm:pt modelId="{BB37523F-3B7F-4F21-89AB-E291548BC10F}" type="pres">
      <dgm:prSet presAssocID="{A12BA444-13A9-4516-8137-A0536000D826}" presName="parTx" presStyleLbl="revTx" presStyleIdx="12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E1FFC3-8785-446B-8D8F-377CCAF13DC7}" type="pres">
      <dgm:prSet presAssocID="{A12BA444-13A9-4516-8137-A0536000D826}" presName="spVertical2" presStyleCnt="0"/>
      <dgm:spPr/>
    </dgm:pt>
    <dgm:pt modelId="{1D335BD3-BE91-4079-853D-AA52D326E45B}" type="pres">
      <dgm:prSet presAssocID="{A12BA444-13A9-4516-8137-A0536000D826}" presName="spVertical3" presStyleCnt="0"/>
      <dgm:spPr/>
    </dgm:pt>
    <dgm:pt modelId="{DD4499AE-6572-42CC-8B7B-C651E2CF06F0}" type="pres">
      <dgm:prSet presAssocID="{52D2F9ED-92F0-41E5-BD0F-60A32E716FF9}" presName="space" presStyleCnt="0"/>
      <dgm:spPr/>
    </dgm:pt>
    <dgm:pt modelId="{0BD72B44-5F0A-4657-8A96-5B96031749A8}" type="pres">
      <dgm:prSet presAssocID="{709B976E-4330-4A98-9791-F3C12487BE12}" presName="linV" presStyleCnt="0"/>
      <dgm:spPr/>
    </dgm:pt>
    <dgm:pt modelId="{435F7671-9D50-4C02-912E-327ED3282C51}" type="pres">
      <dgm:prSet presAssocID="{709B976E-4330-4A98-9791-F3C12487BE12}" presName="spVertical1" presStyleCnt="0"/>
      <dgm:spPr/>
    </dgm:pt>
    <dgm:pt modelId="{F15F46DF-1BF2-4F34-8B3A-09BEA98899C2}" type="pres">
      <dgm:prSet presAssocID="{709B976E-4330-4A98-9791-F3C12487BE12}" presName="parTx" presStyleLbl="revTx" presStyleIdx="13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522A2F-ECE9-4549-9FC7-2DDD1A1E8568}" type="pres">
      <dgm:prSet presAssocID="{709B976E-4330-4A98-9791-F3C12487BE12}" presName="spVertical2" presStyleCnt="0"/>
      <dgm:spPr/>
    </dgm:pt>
    <dgm:pt modelId="{231220C7-7EF3-4693-9095-A22E736302E8}" type="pres">
      <dgm:prSet presAssocID="{709B976E-4330-4A98-9791-F3C12487BE12}" presName="spVertical3" presStyleCnt="0"/>
      <dgm:spPr/>
    </dgm:pt>
    <dgm:pt modelId="{12986612-11AB-45EB-A76A-552990917271}" type="pres">
      <dgm:prSet presAssocID="{5A5C533C-BE62-40F9-B0F1-E4DFDC5A59E3}" presName="space" presStyleCnt="0"/>
      <dgm:spPr/>
    </dgm:pt>
    <dgm:pt modelId="{B72F4E01-BBA6-4CC6-A8D5-08987E33BC5D}" type="pres">
      <dgm:prSet presAssocID="{88A1BD83-AA9B-4C56-B7BA-4827407A4398}" presName="linV" presStyleCnt="0"/>
      <dgm:spPr/>
    </dgm:pt>
    <dgm:pt modelId="{E6000551-6619-469E-AD44-ED9035E503B2}" type="pres">
      <dgm:prSet presAssocID="{88A1BD83-AA9B-4C56-B7BA-4827407A4398}" presName="spVertical1" presStyleCnt="0"/>
      <dgm:spPr/>
    </dgm:pt>
    <dgm:pt modelId="{0749C132-DBE5-46A5-AB92-DB1A189CEA8D}" type="pres">
      <dgm:prSet presAssocID="{88A1BD83-AA9B-4C56-B7BA-4827407A4398}" presName="parTx" presStyleLbl="revTx" presStyleIdx="14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A65D8B-22DC-41A9-A58E-7AD47E91BA3D}" type="pres">
      <dgm:prSet presAssocID="{88A1BD83-AA9B-4C56-B7BA-4827407A4398}" presName="spVertical2" presStyleCnt="0"/>
      <dgm:spPr/>
    </dgm:pt>
    <dgm:pt modelId="{785B61DC-F93D-4930-9506-1153F5408094}" type="pres">
      <dgm:prSet presAssocID="{88A1BD83-AA9B-4C56-B7BA-4827407A4398}" presName="spVertical3" presStyleCnt="0"/>
      <dgm:spPr/>
    </dgm:pt>
    <dgm:pt modelId="{F0526272-BF3B-4F59-8E28-12553F67A008}" type="pres">
      <dgm:prSet presAssocID="{1E521628-7595-44E5-AA98-19118F2ED11A}" presName="space" presStyleCnt="0"/>
      <dgm:spPr/>
    </dgm:pt>
    <dgm:pt modelId="{625614BD-4763-45E0-824F-AF7523711026}" type="pres">
      <dgm:prSet presAssocID="{9F15C04D-99FB-414B-BCB0-7A3F78D206CC}" presName="linV" presStyleCnt="0"/>
      <dgm:spPr/>
    </dgm:pt>
    <dgm:pt modelId="{726766CB-6B29-4263-A71E-0AB06E48B8E7}" type="pres">
      <dgm:prSet presAssocID="{9F15C04D-99FB-414B-BCB0-7A3F78D206CC}" presName="spVertical1" presStyleCnt="0"/>
      <dgm:spPr/>
    </dgm:pt>
    <dgm:pt modelId="{8112AB50-78AC-4646-AF97-CEFF56A9512B}" type="pres">
      <dgm:prSet presAssocID="{9F15C04D-99FB-414B-BCB0-7A3F78D206CC}" presName="parTx" presStyleLbl="revTx" presStyleIdx="15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949F87-FC03-43D0-8E03-196EABD3147A}" type="pres">
      <dgm:prSet presAssocID="{9F15C04D-99FB-414B-BCB0-7A3F78D206CC}" presName="spVertical2" presStyleCnt="0"/>
      <dgm:spPr/>
    </dgm:pt>
    <dgm:pt modelId="{24E4260E-2835-4389-9B18-6CB25D0F262A}" type="pres">
      <dgm:prSet presAssocID="{9F15C04D-99FB-414B-BCB0-7A3F78D206CC}" presName="spVertical3" presStyleCnt="0"/>
      <dgm:spPr/>
    </dgm:pt>
    <dgm:pt modelId="{B8DE7B6E-F7FE-4EAD-83AB-E57364D7C2D2}" type="pres">
      <dgm:prSet presAssocID="{4139E2F1-C8FB-4421-BF0A-2C58C19B9875}" presName="space" presStyleCnt="0"/>
      <dgm:spPr/>
    </dgm:pt>
    <dgm:pt modelId="{81168C6C-C26F-455A-9568-3ACFD43866FA}" type="pres">
      <dgm:prSet presAssocID="{B1B53B66-0867-4F82-9123-74297CB6493D}" presName="linV" presStyleCnt="0"/>
      <dgm:spPr/>
    </dgm:pt>
    <dgm:pt modelId="{487A5425-E947-4932-B8F1-5286970AF70A}" type="pres">
      <dgm:prSet presAssocID="{B1B53B66-0867-4F82-9123-74297CB6493D}" presName="spVertical1" presStyleCnt="0"/>
      <dgm:spPr/>
    </dgm:pt>
    <dgm:pt modelId="{ABB3B488-7E2F-4E95-8DF3-50A7B7BD7EF3}" type="pres">
      <dgm:prSet presAssocID="{B1B53B66-0867-4F82-9123-74297CB6493D}" presName="parTx" presStyleLbl="revTx" presStyleIdx="16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D27968-A785-4B5B-9E4B-1103739FC445}" type="pres">
      <dgm:prSet presAssocID="{B1B53B66-0867-4F82-9123-74297CB6493D}" presName="spVertical2" presStyleCnt="0"/>
      <dgm:spPr/>
    </dgm:pt>
    <dgm:pt modelId="{CE67E516-7B33-4770-BB5C-42366961C8D5}" type="pres">
      <dgm:prSet presAssocID="{B1B53B66-0867-4F82-9123-74297CB6493D}" presName="spVertical3" presStyleCnt="0"/>
      <dgm:spPr/>
    </dgm:pt>
    <dgm:pt modelId="{0D98B364-2CE2-4F01-9A2D-B997D6942FE0}" type="pres">
      <dgm:prSet presAssocID="{5FEC254C-9344-4A6A-BAF7-72E59AFCB40E}" presName="space" presStyleCnt="0"/>
      <dgm:spPr/>
    </dgm:pt>
    <dgm:pt modelId="{413C175C-1B96-4285-B6BF-F900B1078749}" type="pres">
      <dgm:prSet presAssocID="{44A8A1D2-8ED6-4F92-85B3-0D6025CD0B30}" presName="linV" presStyleCnt="0"/>
      <dgm:spPr/>
    </dgm:pt>
    <dgm:pt modelId="{E3B17CE9-5F8F-459F-9B9B-65C26580C78F}" type="pres">
      <dgm:prSet presAssocID="{44A8A1D2-8ED6-4F92-85B3-0D6025CD0B30}" presName="spVertical1" presStyleCnt="0"/>
      <dgm:spPr/>
    </dgm:pt>
    <dgm:pt modelId="{085C42F5-B706-4B08-858A-EFF89FA8F7D4}" type="pres">
      <dgm:prSet presAssocID="{44A8A1D2-8ED6-4F92-85B3-0D6025CD0B30}" presName="parTx" presStyleLbl="revTx" presStyleIdx="17" presStyleCnt="18" custLinFactY="11288" custLinFactNeighborX="-492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7A42FE-D45C-4D26-9D45-77FE2DC819EC}" type="pres">
      <dgm:prSet presAssocID="{44A8A1D2-8ED6-4F92-85B3-0D6025CD0B30}" presName="spVertical2" presStyleCnt="0"/>
      <dgm:spPr/>
    </dgm:pt>
    <dgm:pt modelId="{F38E3A6B-1AFE-4C8A-B962-11C63F309FDA}" type="pres">
      <dgm:prSet presAssocID="{44A8A1D2-8ED6-4F92-85B3-0D6025CD0B30}" presName="spVertical3" presStyleCnt="0"/>
      <dgm:spPr/>
    </dgm:pt>
    <dgm:pt modelId="{D55E3B39-F4AE-4857-B086-B512737E88AC}" type="pres">
      <dgm:prSet presAssocID="{F736BDBE-0D3B-4343-BCC3-3E1E174D053E}" presName="padding2" presStyleCnt="0"/>
      <dgm:spPr/>
    </dgm:pt>
    <dgm:pt modelId="{B6FCBEAC-7F15-46EC-866D-91CFCC9EC80C}" type="pres">
      <dgm:prSet presAssocID="{F736BDBE-0D3B-4343-BCC3-3E1E174D053E}" presName="negArrow" presStyleCnt="0"/>
      <dgm:spPr/>
    </dgm:pt>
    <dgm:pt modelId="{42E9EBB1-B56A-4C2B-B986-4E2A7EF38490}" type="pres">
      <dgm:prSet presAssocID="{F736BDBE-0D3B-4343-BCC3-3E1E174D053E}" presName="backgroundArrow" presStyleLbl="node1" presStyleIdx="0" presStyleCnt="1" custScaleY="147626"/>
      <dgm:spPr>
        <a:gradFill rotWithShape="0">
          <a:gsLst>
            <a:gs pos="0">
              <a:srgbClr val="0C8677"/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es-ES"/>
        </a:p>
      </dgm:t>
    </dgm:pt>
  </dgm:ptLst>
  <dgm:cxnLst>
    <dgm:cxn modelId="{3F6A7C73-EA49-4443-8955-91500C1FB89C}" srcId="{F736BDBE-0D3B-4343-BCC3-3E1E174D053E}" destId="{D94E991F-7AE0-48B1-8CA3-1D7CF7137633}" srcOrd="2" destOrd="0" parTransId="{1551FA33-9294-4364-83FA-2F7447308C44}" sibTransId="{1094042D-4176-4ED2-8BFF-2468CACC080F}"/>
    <dgm:cxn modelId="{871A9C4A-C430-4066-A706-731F34C5E1A1}" type="presOf" srcId="{A12BA444-13A9-4516-8137-A0536000D826}" destId="{BB37523F-3B7F-4F21-89AB-E291548BC10F}" srcOrd="0" destOrd="0" presId="urn:microsoft.com/office/officeart/2005/8/layout/hProcess3"/>
    <dgm:cxn modelId="{10BC114C-18B3-454E-9098-3B59A47DB827}" type="presOf" srcId="{BC0AB869-D88E-4EA3-850E-AF5B04ED7A00}" destId="{FAD00C92-858B-42AD-8417-689407485906}" srcOrd="0" destOrd="0" presId="urn:microsoft.com/office/officeart/2005/8/layout/hProcess3"/>
    <dgm:cxn modelId="{15336F99-1640-421D-9F48-1847BE4BBAFF}" srcId="{F736BDBE-0D3B-4343-BCC3-3E1E174D053E}" destId="{88A1BD83-AA9B-4C56-B7BA-4827407A4398}" srcOrd="14" destOrd="0" parTransId="{ADEDC2E4-FB05-4077-8BD6-8765CCF08E58}" sibTransId="{1E521628-7595-44E5-AA98-19118F2ED11A}"/>
    <dgm:cxn modelId="{6D320E0F-1A41-4408-9CD7-471ADE537794}" type="presOf" srcId="{5084E349-526E-4A42-B7D4-3534D175D613}" destId="{61E63307-7F58-4C9E-A52B-5C516FC226F4}" srcOrd="0" destOrd="0" presId="urn:microsoft.com/office/officeart/2005/8/layout/hProcess3"/>
    <dgm:cxn modelId="{CC2BB88E-4909-4CAF-8B4A-30A59D36A602}" type="presOf" srcId="{F736BDBE-0D3B-4343-BCC3-3E1E174D053E}" destId="{006E6275-530D-467A-B34F-FFDC9F43A7F4}" srcOrd="0" destOrd="0" presId="urn:microsoft.com/office/officeart/2005/8/layout/hProcess3"/>
    <dgm:cxn modelId="{B6156975-6C71-4FB9-8031-F1982A7C759E}" srcId="{F736BDBE-0D3B-4343-BCC3-3E1E174D053E}" destId="{D930DB4A-1387-4C01-89AD-71D94CD28BE6}" srcOrd="1" destOrd="0" parTransId="{105BD443-9E95-400A-AFA0-81BA48AEE357}" sibTransId="{AFA1ADFA-FB8D-421C-ABF5-B01115263ED1}"/>
    <dgm:cxn modelId="{8F2B9643-2838-4CD2-AD14-8635AF0BF2AA}" type="presOf" srcId="{69E093B2-C57A-4619-A21F-259897D86B78}" destId="{F2FC6400-354C-4943-9678-A0638AA09B1F}" srcOrd="0" destOrd="0" presId="urn:microsoft.com/office/officeart/2005/8/layout/hProcess3"/>
    <dgm:cxn modelId="{E1ABD3C5-F4BC-4DBB-B895-648588B44705}" srcId="{F736BDBE-0D3B-4343-BCC3-3E1E174D053E}" destId="{162BD945-8075-4116-9939-689B4DD47228}" srcOrd="11" destOrd="0" parTransId="{4207DE0F-A959-44F2-8E18-E9DA86C9078C}" sibTransId="{23DCCF31-58FB-43F5-BDBE-D0F01E6F68EE}"/>
    <dgm:cxn modelId="{E191D94E-C3E0-41DF-A956-C4CC694986CD}" type="presOf" srcId="{44A8A1D2-8ED6-4F92-85B3-0D6025CD0B30}" destId="{085C42F5-B706-4B08-858A-EFF89FA8F7D4}" srcOrd="0" destOrd="0" presId="urn:microsoft.com/office/officeart/2005/8/layout/hProcess3"/>
    <dgm:cxn modelId="{8F5E0C77-FCD6-4E29-8B50-9411A51E268F}" srcId="{F736BDBE-0D3B-4343-BCC3-3E1E174D053E}" destId="{BEC1D494-4422-4E4C-9495-8AC96B859315}" srcOrd="6" destOrd="0" parTransId="{247EB237-FF29-470C-A3DA-45D5FFAE1EB6}" sibTransId="{BD496A6D-EEED-49D2-8E7E-37C8B1253C65}"/>
    <dgm:cxn modelId="{3F0F55CD-3E42-4054-9F41-FA7382C86F0A}" srcId="{F736BDBE-0D3B-4343-BCC3-3E1E174D053E}" destId="{44A8A1D2-8ED6-4F92-85B3-0D6025CD0B30}" srcOrd="17" destOrd="0" parTransId="{032702AB-D856-435F-A84B-A13C3B8704EE}" sibTransId="{11C40BF1-D24F-4C86-8FDA-FAD2C82C0B4E}"/>
    <dgm:cxn modelId="{278A787D-D5C3-46AB-9EC6-E33867FCA43F}" type="presOf" srcId="{0C50EE65-0FBE-457C-8416-008660B02B0D}" destId="{0678758C-2DCF-42CD-A9C5-78D56003AC36}" srcOrd="0" destOrd="0" presId="urn:microsoft.com/office/officeart/2005/8/layout/hProcess3"/>
    <dgm:cxn modelId="{2E93582C-6DAE-47D5-883B-9B7CE168C557}" srcId="{F736BDBE-0D3B-4343-BCC3-3E1E174D053E}" destId="{BC0AB869-D88E-4EA3-850E-AF5B04ED7A00}" srcOrd="7" destOrd="0" parTransId="{49C3E910-CBB9-4CE8-8EB8-1E8641733359}" sibTransId="{77959F6F-B060-455F-A95D-6306453EA3E7}"/>
    <dgm:cxn modelId="{24111A9E-0400-4B21-AF1E-B7649C6B9E1D}" srcId="{F736BDBE-0D3B-4343-BCC3-3E1E174D053E}" destId="{69E093B2-C57A-4619-A21F-259897D86B78}" srcOrd="4" destOrd="0" parTransId="{932E2D9E-92B8-4C50-AF0A-7D06FC8057AA}" sibTransId="{D14CE6E4-06CC-4428-89A2-20BDA9F731B3}"/>
    <dgm:cxn modelId="{E0E9D69A-15FE-4319-99F9-78A317A6D01C}" type="presOf" srcId="{D930DB4A-1387-4C01-89AD-71D94CD28BE6}" destId="{7B4C986A-CD34-4316-8782-C1FE0BF8DBFB}" srcOrd="0" destOrd="0" presId="urn:microsoft.com/office/officeart/2005/8/layout/hProcess3"/>
    <dgm:cxn modelId="{DE2DF284-09F2-4024-889A-3A4DD860D9A6}" type="presOf" srcId="{6CB342B2-09C4-4DD2-8485-CAE28ED9A783}" destId="{1E13D7A1-044D-44AD-A2DB-D45BCECAAAF6}" srcOrd="0" destOrd="0" presId="urn:microsoft.com/office/officeart/2005/8/layout/hProcess3"/>
    <dgm:cxn modelId="{1C7C39C7-5357-4D5B-9121-294D2820A7D5}" srcId="{F736BDBE-0D3B-4343-BCC3-3E1E174D053E}" destId="{5084E349-526E-4A42-B7D4-3534D175D613}" srcOrd="3" destOrd="0" parTransId="{8E482D62-63AB-4DAE-A5E5-01D37A7467FC}" sibTransId="{7C5E7F76-D48B-4DA9-88A4-50DD5356C2C0}"/>
    <dgm:cxn modelId="{1A5E7027-DA5D-4F33-923B-471B1EEB0023}" type="presOf" srcId="{88A1BD83-AA9B-4C56-B7BA-4827407A4398}" destId="{0749C132-DBE5-46A5-AB92-DB1A189CEA8D}" srcOrd="0" destOrd="0" presId="urn:microsoft.com/office/officeart/2005/8/layout/hProcess3"/>
    <dgm:cxn modelId="{2DCB844A-B11A-493F-938B-FEE6E059889B}" srcId="{F736BDBE-0D3B-4343-BCC3-3E1E174D053E}" destId="{C29C5AD1-1D42-4733-8016-6CC73C01E6CB}" srcOrd="8" destOrd="0" parTransId="{759E377B-28F4-476A-AEAC-B7C50D69F173}" sibTransId="{5E2144E3-6E02-4C94-A28B-C99DAA118F1B}"/>
    <dgm:cxn modelId="{A493508F-FC5B-434D-9444-9DC2BE3AA47E}" type="presOf" srcId="{9F15C04D-99FB-414B-BCB0-7A3F78D206CC}" destId="{8112AB50-78AC-4646-AF97-CEFF56A9512B}" srcOrd="0" destOrd="0" presId="urn:microsoft.com/office/officeart/2005/8/layout/hProcess3"/>
    <dgm:cxn modelId="{D78E3292-7AA1-4019-B947-044CB1C0AC0F}" srcId="{F736BDBE-0D3B-4343-BCC3-3E1E174D053E}" destId="{6CB342B2-09C4-4DD2-8485-CAE28ED9A783}" srcOrd="10" destOrd="0" parTransId="{5AF406C6-6BBD-4B81-ADD1-2379455EE1B9}" sibTransId="{7BD2D076-8BC4-46B1-91E1-244FC3871D7C}"/>
    <dgm:cxn modelId="{8B4DB2E9-1AAB-42AA-85D1-15908582018D}" type="presOf" srcId="{83FBEDC3-1BFC-436E-86C8-5F5257F65D32}" destId="{78F98C2D-7591-45C3-B203-F0D843AD9905}" srcOrd="0" destOrd="0" presId="urn:microsoft.com/office/officeart/2005/8/layout/hProcess3"/>
    <dgm:cxn modelId="{522653D9-37AD-499D-B3DB-A4D5DF64BF1F}" srcId="{F736BDBE-0D3B-4343-BCC3-3E1E174D053E}" destId="{9F15C04D-99FB-414B-BCB0-7A3F78D206CC}" srcOrd="15" destOrd="0" parTransId="{35BFB84C-85D8-476D-9FCF-A3622431370E}" sibTransId="{4139E2F1-C8FB-4421-BF0A-2C58C19B9875}"/>
    <dgm:cxn modelId="{5A2D3349-19A7-4D8C-B8C1-42E54B986E52}" type="presOf" srcId="{C29C5AD1-1D42-4733-8016-6CC73C01E6CB}" destId="{ADF39BB8-E126-4529-B0AA-E4CB6916CAAA}" srcOrd="0" destOrd="0" presId="urn:microsoft.com/office/officeart/2005/8/layout/hProcess3"/>
    <dgm:cxn modelId="{005ADF45-43B8-454B-8DD9-D72C18A8A487}" srcId="{F736BDBE-0D3B-4343-BCC3-3E1E174D053E}" destId="{83FBEDC3-1BFC-436E-86C8-5F5257F65D32}" srcOrd="9" destOrd="0" parTransId="{0B044C27-5EE3-44D0-8E58-F1B4D1876EAC}" sibTransId="{C34AF3D7-8CAE-4B29-8363-54C8DD61F5D9}"/>
    <dgm:cxn modelId="{9317E993-8007-4481-ABA3-638BADBF785E}" type="presOf" srcId="{BEC1D494-4422-4E4C-9495-8AC96B859315}" destId="{4E7E26F8-5B48-4695-9C20-E84143087CB6}" srcOrd="0" destOrd="0" presId="urn:microsoft.com/office/officeart/2005/8/layout/hProcess3"/>
    <dgm:cxn modelId="{55E53E39-2BA5-4F19-A1DC-E35155BA72C2}" srcId="{F736BDBE-0D3B-4343-BCC3-3E1E174D053E}" destId="{0C50EE65-0FBE-457C-8416-008660B02B0D}" srcOrd="5" destOrd="0" parTransId="{D298239E-C1DE-4D85-81E6-142CA8184126}" sibTransId="{51BFD4D8-8F1C-4866-8870-7E2A73F6C4D8}"/>
    <dgm:cxn modelId="{61DB8255-6E2B-4DDE-B5B0-2FE342A5B348}" srcId="{F736BDBE-0D3B-4343-BCC3-3E1E174D053E}" destId="{B1B53B66-0867-4F82-9123-74297CB6493D}" srcOrd="16" destOrd="0" parTransId="{01E80453-5D27-4BCB-BAB1-53C6570D4AC9}" sibTransId="{5FEC254C-9344-4A6A-BAF7-72E59AFCB40E}"/>
    <dgm:cxn modelId="{9033AE7E-938F-4FF5-98D3-8C3A36A9E006}" srcId="{F736BDBE-0D3B-4343-BCC3-3E1E174D053E}" destId="{709B976E-4330-4A98-9791-F3C12487BE12}" srcOrd="13" destOrd="0" parTransId="{8FC60A22-93DD-4149-B11F-79E28A134C06}" sibTransId="{5A5C533C-BE62-40F9-B0F1-E4DFDC5A59E3}"/>
    <dgm:cxn modelId="{1B8DA0B5-3F77-407C-8BD3-7771ED1F9A88}" type="presOf" srcId="{162BD945-8075-4116-9939-689B4DD47228}" destId="{B4FDF02F-EE68-4938-A543-21508A40F48A}" srcOrd="0" destOrd="0" presId="urn:microsoft.com/office/officeart/2005/8/layout/hProcess3"/>
    <dgm:cxn modelId="{77C14F8C-0514-41B9-A1A8-1D62FFB26EAA}" srcId="{F736BDBE-0D3B-4343-BCC3-3E1E174D053E}" destId="{A12BA444-13A9-4516-8137-A0536000D826}" srcOrd="12" destOrd="0" parTransId="{570AB882-0360-449B-8B2C-375A8449ECA0}" sibTransId="{52D2F9ED-92F0-41E5-BD0F-60A32E716FF9}"/>
    <dgm:cxn modelId="{151FA00A-A394-42D8-A972-C6F6158C89D4}" type="presOf" srcId="{D94E991F-7AE0-48B1-8CA3-1D7CF7137633}" destId="{4B9A771D-7480-43B1-9053-C850E105ED7D}" srcOrd="0" destOrd="0" presId="urn:microsoft.com/office/officeart/2005/8/layout/hProcess3"/>
    <dgm:cxn modelId="{085665DC-D78A-404A-9CD3-0CF3567E34A3}" type="presOf" srcId="{B1B53B66-0867-4F82-9123-74297CB6493D}" destId="{ABB3B488-7E2F-4E95-8DF3-50A7B7BD7EF3}" srcOrd="0" destOrd="0" presId="urn:microsoft.com/office/officeart/2005/8/layout/hProcess3"/>
    <dgm:cxn modelId="{76763EB1-2A58-4305-9D53-50ACABD204CF}" type="presOf" srcId="{709B976E-4330-4A98-9791-F3C12487BE12}" destId="{F15F46DF-1BF2-4F34-8B3A-09BEA98899C2}" srcOrd="0" destOrd="0" presId="urn:microsoft.com/office/officeart/2005/8/layout/hProcess3"/>
    <dgm:cxn modelId="{6E2F4CE7-D650-40F7-AD35-C0E81500B893}" srcId="{F736BDBE-0D3B-4343-BCC3-3E1E174D053E}" destId="{EACD7C0B-65CE-4DC5-A5A6-27C869697FF7}" srcOrd="0" destOrd="0" parTransId="{3EFA1371-A31C-419A-AE6A-3327CE880A22}" sibTransId="{0BDA1BF0-532C-44CE-B953-4B12D067FFDB}"/>
    <dgm:cxn modelId="{9360002B-61B9-4D9D-84C3-F51A336A149C}" type="presOf" srcId="{EACD7C0B-65CE-4DC5-A5A6-27C869697FF7}" destId="{C730109A-0A92-4502-97E1-14A4699AD187}" srcOrd="0" destOrd="0" presId="urn:microsoft.com/office/officeart/2005/8/layout/hProcess3"/>
    <dgm:cxn modelId="{C6F72135-68DA-402D-A7AD-399567B84D03}" type="presParOf" srcId="{006E6275-530D-467A-B34F-FFDC9F43A7F4}" destId="{A9910F2D-3B05-42FD-ABFC-EAE739C7B4B5}" srcOrd="0" destOrd="0" presId="urn:microsoft.com/office/officeart/2005/8/layout/hProcess3"/>
    <dgm:cxn modelId="{7BD08629-DDEC-490C-8803-E70B7683DCBC}" type="presParOf" srcId="{006E6275-530D-467A-B34F-FFDC9F43A7F4}" destId="{CE93766F-B1B5-4EEF-B421-5EE4F60B789F}" srcOrd="1" destOrd="0" presId="urn:microsoft.com/office/officeart/2005/8/layout/hProcess3"/>
    <dgm:cxn modelId="{8E501E39-5FB8-447D-BAA5-FC5B78836B56}" type="presParOf" srcId="{CE93766F-B1B5-4EEF-B421-5EE4F60B789F}" destId="{DB52E2C3-DE65-4EA5-9F21-5CB420E1D2FA}" srcOrd="0" destOrd="0" presId="urn:microsoft.com/office/officeart/2005/8/layout/hProcess3"/>
    <dgm:cxn modelId="{02B5028B-D90E-4A40-A0A2-2C9693BB849D}" type="presParOf" srcId="{CE93766F-B1B5-4EEF-B421-5EE4F60B789F}" destId="{F248E9E1-014D-47E2-A201-56243EED13B4}" srcOrd="1" destOrd="0" presId="urn:microsoft.com/office/officeart/2005/8/layout/hProcess3"/>
    <dgm:cxn modelId="{684217A9-E401-436E-9DB4-16FC7403F512}" type="presParOf" srcId="{F248E9E1-014D-47E2-A201-56243EED13B4}" destId="{F579AC5B-28D5-49B1-B36C-E622BE1082E5}" srcOrd="0" destOrd="0" presId="urn:microsoft.com/office/officeart/2005/8/layout/hProcess3"/>
    <dgm:cxn modelId="{FA3548F7-ADF6-4E98-9F44-3D8B89FBBF13}" type="presParOf" srcId="{F248E9E1-014D-47E2-A201-56243EED13B4}" destId="{C730109A-0A92-4502-97E1-14A4699AD187}" srcOrd="1" destOrd="0" presId="urn:microsoft.com/office/officeart/2005/8/layout/hProcess3"/>
    <dgm:cxn modelId="{96F36DBE-6126-4575-A92A-BDD16423F3EC}" type="presParOf" srcId="{F248E9E1-014D-47E2-A201-56243EED13B4}" destId="{63F25783-81F9-4017-9B6F-E631FA51243E}" srcOrd="2" destOrd="0" presId="urn:microsoft.com/office/officeart/2005/8/layout/hProcess3"/>
    <dgm:cxn modelId="{348040A5-41A8-4DC1-B016-0F6C709CA07C}" type="presParOf" srcId="{F248E9E1-014D-47E2-A201-56243EED13B4}" destId="{219E5A9F-1F79-4274-827E-633337900BDC}" srcOrd="3" destOrd="0" presId="urn:microsoft.com/office/officeart/2005/8/layout/hProcess3"/>
    <dgm:cxn modelId="{FE5618D1-84F8-411E-AE22-A4D9740C3FB9}" type="presParOf" srcId="{CE93766F-B1B5-4EEF-B421-5EE4F60B789F}" destId="{54A21948-2175-4855-BEB0-FFB387AD2DEC}" srcOrd="2" destOrd="0" presId="urn:microsoft.com/office/officeart/2005/8/layout/hProcess3"/>
    <dgm:cxn modelId="{EE9EED65-3CDD-40B3-A247-4F5E4944109F}" type="presParOf" srcId="{CE93766F-B1B5-4EEF-B421-5EE4F60B789F}" destId="{E08EDF9A-78C6-4F86-B4FA-E577C49E89A1}" srcOrd="3" destOrd="0" presId="urn:microsoft.com/office/officeart/2005/8/layout/hProcess3"/>
    <dgm:cxn modelId="{37C27A07-1EF3-4AF6-8A05-75A746385B18}" type="presParOf" srcId="{E08EDF9A-78C6-4F86-B4FA-E577C49E89A1}" destId="{9930B6A6-6A5E-45B5-9FB9-5C80534BA77D}" srcOrd="0" destOrd="0" presId="urn:microsoft.com/office/officeart/2005/8/layout/hProcess3"/>
    <dgm:cxn modelId="{77A9789F-45C7-4875-B80F-D305D08E9C7E}" type="presParOf" srcId="{E08EDF9A-78C6-4F86-B4FA-E577C49E89A1}" destId="{7B4C986A-CD34-4316-8782-C1FE0BF8DBFB}" srcOrd="1" destOrd="0" presId="urn:microsoft.com/office/officeart/2005/8/layout/hProcess3"/>
    <dgm:cxn modelId="{8528D093-1577-4166-800C-687441573D72}" type="presParOf" srcId="{E08EDF9A-78C6-4F86-B4FA-E577C49E89A1}" destId="{421F16B9-7DCE-4F65-8E6D-5958985F48B7}" srcOrd="2" destOrd="0" presId="urn:microsoft.com/office/officeart/2005/8/layout/hProcess3"/>
    <dgm:cxn modelId="{06F61D60-10A7-4043-BBF5-D95E7FB488DD}" type="presParOf" srcId="{E08EDF9A-78C6-4F86-B4FA-E577C49E89A1}" destId="{B2AC7D55-233F-4BB0-B9B0-3725C5951D78}" srcOrd="3" destOrd="0" presId="urn:microsoft.com/office/officeart/2005/8/layout/hProcess3"/>
    <dgm:cxn modelId="{3E2B24F9-E71A-47F7-9356-E1086F3DA187}" type="presParOf" srcId="{CE93766F-B1B5-4EEF-B421-5EE4F60B789F}" destId="{0CF9EC10-0A91-48CE-94A3-4D6FAC871890}" srcOrd="4" destOrd="0" presId="urn:microsoft.com/office/officeart/2005/8/layout/hProcess3"/>
    <dgm:cxn modelId="{7CD7E978-4B41-4024-8890-BF60E6B28042}" type="presParOf" srcId="{CE93766F-B1B5-4EEF-B421-5EE4F60B789F}" destId="{9ED3FCBE-2B8C-4F42-8823-94FCB4892100}" srcOrd="5" destOrd="0" presId="urn:microsoft.com/office/officeart/2005/8/layout/hProcess3"/>
    <dgm:cxn modelId="{9274D3A5-6E30-4F7E-A0DC-FBE7AB375E3A}" type="presParOf" srcId="{9ED3FCBE-2B8C-4F42-8823-94FCB4892100}" destId="{0AC30248-8806-4B3B-B6FE-EC5EDA55A3BE}" srcOrd="0" destOrd="0" presId="urn:microsoft.com/office/officeart/2005/8/layout/hProcess3"/>
    <dgm:cxn modelId="{2AA9129C-CAE0-42D2-88BD-F92597D21B44}" type="presParOf" srcId="{9ED3FCBE-2B8C-4F42-8823-94FCB4892100}" destId="{4B9A771D-7480-43B1-9053-C850E105ED7D}" srcOrd="1" destOrd="0" presId="urn:microsoft.com/office/officeart/2005/8/layout/hProcess3"/>
    <dgm:cxn modelId="{9BA8D704-E9CB-4FF6-A0FE-A3EE8A4B6639}" type="presParOf" srcId="{9ED3FCBE-2B8C-4F42-8823-94FCB4892100}" destId="{19BB2BC9-AE60-4BCC-80D1-FEE02947FF52}" srcOrd="2" destOrd="0" presId="urn:microsoft.com/office/officeart/2005/8/layout/hProcess3"/>
    <dgm:cxn modelId="{C3654724-439C-4FA7-A348-87D83E6453AD}" type="presParOf" srcId="{9ED3FCBE-2B8C-4F42-8823-94FCB4892100}" destId="{A499EF64-1F97-4247-830A-3F1650DB25D3}" srcOrd="3" destOrd="0" presId="urn:microsoft.com/office/officeart/2005/8/layout/hProcess3"/>
    <dgm:cxn modelId="{CC11E521-CD1B-4200-9727-C928B354C575}" type="presParOf" srcId="{CE93766F-B1B5-4EEF-B421-5EE4F60B789F}" destId="{78C297B9-849D-48F9-8FA9-91E76CB673BF}" srcOrd="6" destOrd="0" presId="urn:microsoft.com/office/officeart/2005/8/layout/hProcess3"/>
    <dgm:cxn modelId="{CB81F112-49E0-4A72-9FAD-FE94902E6FC5}" type="presParOf" srcId="{CE93766F-B1B5-4EEF-B421-5EE4F60B789F}" destId="{2B9FDFE2-4E2F-4D9B-B6C8-DD4F4522D9B3}" srcOrd="7" destOrd="0" presId="urn:microsoft.com/office/officeart/2005/8/layout/hProcess3"/>
    <dgm:cxn modelId="{A100F4EA-4100-450B-A953-E9A5CE648BC3}" type="presParOf" srcId="{2B9FDFE2-4E2F-4D9B-B6C8-DD4F4522D9B3}" destId="{EEE946C1-0C17-4B71-813F-0C5F2C0B0A2F}" srcOrd="0" destOrd="0" presId="urn:microsoft.com/office/officeart/2005/8/layout/hProcess3"/>
    <dgm:cxn modelId="{735E14A1-DD31-4C3E-8C6C-7E7119E697AE}" type="presParOf" srcId="{2B9FDFE2-4E2F-4D9B-B6C8-DD4F4522D9B3}" destId="{61E63307-7F58-4C9E-A52B-5C516FC226F4}" srcOrd="1" destOrd="0" presId="urn:microsoft.com/office/officeart/2005/8/layout/hProcess3"/>
    <dgm:cxn modelId="{E6B6CEAF-572D-4021-BFED-B28680682739}" type="presParOf" srcId="{2B9FDFE2-4E2F-4D9B-B6C8-DD4F4522D9B3}" destId="{6DD38341-9E6A-40E7-86B2-3E72EE7C358B}" srcOrd="2" destOrd="0" presId="urn:microsoft.com/office/officeart/2005/8/layout/hProcess3"/>
    <dgm:cxn modelId="{33DE06FE-CB48-4CC6-968F-20F7464288FB}" type="presParOf" srcId="{2B9FDFE2-4E2F-4D9B-B6C8-DD4F4522D9B3}" destId="{F50CB04F-1892-47D1-A4AB-A4583091685E}" srcOrd="3" destOrd="0" presId="urn:microsoft.com/office/officeart/2005/8/layout/hProcess3"/>
    <dgm:cxn modelId="{6247B921-1CDA-4193-8A19-D883C680FD5F}" type="presParOf" srcId="{CE93766F-B1B5-4EEF-B421-5EE4F60B789F}" destId="{11CF6B71-4C8C-423E-9F60-35E205B31CEB}" srcOrd="8" destOrd="0" presId="urn:microsoft.com/office/officeart/2005/8/layout/hProcess3"/>
    <dgm:cxn modelId="{B5DE0D99-6B2B-44EB-8E7C-3769D6C1DDF1}" type="presParOf" srcId="{CE93766F-B1B5-4EEF-B421-5EE4F60B789F}" destId="{1E5258E9-5942-43FA-B8B5-B169D1DC6BA6}" srcOrd="9" destOrd="0" presId="urn:microsoft.com/office/officeart/2005/8/layout/hProcess3"/>
    <dgm:cxn modelId="{AF53389D-1611-4C72-B01B-0CA9BEBA39C9}" type="presParOf" srcId="{1E5258E9-5942-43FA-B8B5-B169D1DC6BA6}" destId="{E9108AE8-3FAE-45EF-9057-BE72196B9F99}" srcOrd="0" destOrd="0" presId="urn:microsoft.com/office/officeart/2005/8/layout/hProcess3"/>
    <dgm:cxn modelId="{D2A963E5-3C97-4885-99AD-FCAA82FB5414}" type="presParOf" srcId="{1E5258E9-5942-43FA-B8B5-B169D1DC6BA6}" destId="{F2FC6400-354C-4943-9678-A0638AA09B1F}" srcOrd="1" destOrd="0" presId="urn:microsoft.com/office/officeart/2005/8/layout/hProcess3"/>
    <dgm:cxn modelId="{805598B4-E63E-4B35-BF07-7D24429819E9}" type="presParOf" srcId="{1E5258E9-5942-43FA-B8B5-B169D1DC6BA6}" destId="{E60EB7F6-84F6-4E1D-B4AD-89ADC62EAF17}" srcOrd="2" destOrd="0" presId="urn:microsoft.com/office/officeart/2005/8/layout/hProcess3"/>
    <dgm:cxn modelId="{CFFC9A3C-9E3E-479A-AA4F-66E252BEB0E1}" type="presParOf" srcId="{1E5258E9-5942-43FA-B8B5-B169D1DC6BA6}" destId="{DC454331-3EDD-49C9-BD19-734D5281F6E5}" srcOrd="3" destOrd="0" presId="urn:microsoft.com/office/officeart/2005/8/layout/hProcess3"/>
    <dgm:cxn modelId="{7DF73E8E-61C3-4288-8A47-72D462F72D1B}" type="presParOf" srcId="{CE93766F-B1B5-4EEF-B421-5EE4F60B789F}" destId="{1E12B602-A8E5-4DD0-A5D3-16CBAB078B6C}" srcOrd="10" destOrd="0" presId="urn:microsoft.com/office/officeart/2005/8/layout/hProcess3"/>
    <dgm:cxn modelId="{A12EED13-78EA-4D2B-9DDB-AA118B120B6F}" type="presParOf" srcId="{CE93766F-B1B5-4EEF-B421-5EE4F60B789F}" destId="{0BBE0BE0-D307-4355-A209-4044FF42BC84}" srcOrd="11" destOrd="0" presId="urn:microsoft.com/office/officeart/2005/8/layout/hProcess3"/>
    <dgm:cxn modelId="{598DF390-A347-4405-9D87-0D101F05DCCC}" type="presParOf" srcId="{0BBE0BE0-D307-4355-A209-4044FF42BC84}" destId="{B5C7EC18-5778-405B-88A5-57B7BD516687}" srcOrd="0" destOrd="0" presId="urn:microsoft.com/office/officeart/2005/8/layout/hProcess3"/>
    <dgm:cxn modelId="{C81C631B-DE74-413F-B53F-3F23FC2F1A86}" type="presParOf" srcId="{0BBE0BE0-D307-4355-A209-4044FF42BC84}" destId="{0678758C-2DCF-42CD-A9C5-78D56003AC36}" srcOrd="1" destOrd="0" presId="urn:microsoft.com/office/officeart/2005/8/layout/hProcess3"/>
    <dgm:cxn modelId="{355F574F-4A97-4B64-8917-D110066B8633}" type="presParOf" srcId="{0BBE0BE0-D307-4355-A209-4044FF42BC84}" destId="{4D5320B9-9928-4CAF-B369-BC739B32D0E7}" srcOrd="2" destOrd="0" presId="urn:microsoft.com/office/officeart/2005/8/layout/hProcess3"/>
    <dgm:cxn modelId="{FEC15E34-AAD1-4400-8AE3-75B935408948}" type="presParOf" srcId="{0BBE0BE0-D307-4355-A209-4044FF42BC84}" destId="{BF25BF30-33D1-4284-A38F-B5F2CF92DA78}" srcOrd="3" destOrd="0" presId="urn:microsoft.com/office/officeart/2005/8/layout/hProcess3"/>
    <dgm:cxn modelId="{509B1244-055D-4000-B2CF-E797C63176E6}" type="presParOf" srcId="{CE93766F-B1B5-4EEF-B421-5EE4F60B789F}" destId="{29EED419-D732-401F-BC7A-7B41D4A40B0D}" srcOrd="12" destOrd="0" presId="urn:microsoft.com/office/officeart/2005/8/layout/hProcess3"/>
    <dgm:cxn modelId="{16B63DD9-32D8-4EE1-B6A5-1C92637D00BD}" type="presParOf" srcId="{CE93766F-B1B5-4EEF-B421-5EE4F60B789F}" destId="{2BA124F5-D891-494B-852C-EE833B90DB48}" srcOrd="13" destOrd="0" presId="urn:microsoft.com/office/officeart/2005/8/layout/hProcess3"/>
    <dgm:cxn modelId="{BB8CA3F7-3992-4156-AB45-143546878D35}" type="presParOf" srcId="{2BA124F5-D891-494B-852C-EE833B90DB48}" destId="{A097A540-6824-4FA4-B962-02BB85AFA210}" srcOrd="0" destOrd="0" presId="urn:microsoft.com/office/officeart/2005/8/layout/hProcess3"/>
    <dgm:cxn modelId="{5D0FE62A-2E9E-47B1-9AD4-4F836F741073}" type="presParOf" srcId="{2BA124F5-D891-494B-852C-EE833B90DB48}" destId="{4E7E26F8-5B48-4695-9C20-E84143087CB6}" srcOrd="1" destOrd="0" presId="urn:microsoft.com/office/officeart/2005/8/layout/hProcess3"/>
    <dgm:cxn modelId="{55A9A402-3F87-4D6D-B30C-CB965FFC766C}" type="presParOf" srcId="{2BA124F5-D891-494B-852C-EE833B90DB48}" destId="{C91DA681-59B8-4DB2-956C-42C544FC4250}" srcOrd="2" destOrd="0" presId="urn:microsoft.com/office/officeart/2005/8/layout/hProcess3"/>
    <dgm:cxn modelId="{BA2AAA4C-5930-43CC-B235-5F9AA2CE5727}" type="presParOf" srcId="{2BA124F5-D891-494B-852C-EE833B90DB48}" destId="{CA6B4B76-C0FF-44DA-B986-0E0C5A911703}" srcOrd="3" destOrd="0" presId="urn:microsoft.com/office/officeart/2005/8/layout/hProcess3"/>
    <dgm:cxn modelId="{BD257FFB-3B57-49E5-A742-8AD98B1FE325}" type="presParOf" srcId="{CE93766F-B1B5-4EEF-B421-5EE4F60B789F}" destId="{603CB107-CE66-4C5C-AF59-AE6CFA9843E0}" srcOrd="14" destOrd="0" presId="urn:microsoft.com/office/officeart/2005/8/layout/hProcess3"/>
    <dgm:cxn modelId="{2E688936-D07E-485D-86EF-B1D393435BA5}" type="presParOf" srcId="{CE93766F-B1B5-4EEF-B421-5EE4F60B789F}" destId="{6DDE380F-DEFF-4FAF-BEF9-B470BF087974}" srcOrd="15" destOrd="0" presId="urn:microsoft.com/office/officeart/2005/8/layout/hProcess3"/>
    <dgm:cxn modelId="{599EBAF5-3F5B-4DE0-A99A-451DA221E4DD}" type="presParOf" srcId="{6DDE380F-DEFF-4FAF-BEF9-B470BF087974}" destId="{CA4353BC-3E05-4AD7-ACE7-B896E30D0618}" srcOrd="0" destOrd="0" presId="urn:microsoft.com/office/officeart/2005/8/layout/hProcess3"/>
    <dgm:cxn modelId="{B26DA762-1BED-451F-BA49-D910CD5DC21D}" type="presParOf" srcId="{6DDE380F-DEFF-4FAF-BEF9-B470BF087974}" destId="{FAD00C92-858B-42AD-8417-689407485906}" srcOrd="1" destOrd="0" presId="urn:microsoft.com/office/officeart/2005/8/layout/hProcess3"/>
    <dgm:cxn modelId="{5B3FFEA9-98C3-4E3A-80ED-5CA920919554}" type="presParOf" srcId="{6DDE380F-DEFF-4FAF-BEF9-B470BF087974}" destId="{E0D5A57D-D939-40A2-89AD-79A8C868FD7B}" srcOrd="2" destOrd="0" presId="urn:microsoft.com/office/officeart/2005/8/layout/hProcess3"/>
    <dgm:cxn modelId="{672C320F-B7D3-4044-BF48-0C8E730F898F}" type="presParOf" srcId="{6DDE380F-DEFF-4FAF-BEF9-B470BF087974}" destId="{1A01F051-832D-4CDE-9A5A-D996D96B0529}" srcOrd="3" destOrd="0" presId="urn:microsoft.com/office/officeart/2005/8/layout/hProcess3"/>
    <dgm:cxn modelId="{0ED8D67D-B60B-40EE-AD70-798D2B9BDC03}" type="presParOf" srcId="{CE93766F-B1B5-4EEF-B421-5EE4F60B789F}" destId="{D1CE138A-D24D-44B8-8937-29BE9D8A52C1}" srcOrd="16" destOrd="0" presId="urn:microsoft.com/office/officeart/2005/8/layout/hProcess3"/>
    <dgm:cxn modelId="{5AD78509-221D-4232-B45E-780F4A484380}" type="presParOf" srcId="{CE93766F-B1B5-4EEF-B421-5EE4F60B789F}" destId="{2526DF79-B167-4B5F-B051-BFC23DA0D3B8}" srcOrd="17" destOrd="0" presId="urn:microsoft.com/office/officeart/2005/8/layout/hProcess3"/>
    <dgm:cxn modelId="{FDCC892D-6DE3-4142-9625-2EB657FD45FE}" type="presParOf" srcId="{2526DF79-B167-4B5F-B051-BFC23DA0D3B8}" destId="{59688124-1702-4668-ACC8-E62FC8845145}" srcOrd="0" destOrd="0" presId="urn:microsoft.com/office/officeart/2005/8/layout/hProcess3"/>
    <dgm:cxn modelId="{45DD0E17-8619-4124-885A-2429EA03E33C}" type="presParOf" srcId="{2526DF79-B167-4B5F-B051-BFC23DA0D3B8}" destId="{ADF39BB8-E126-4529-B0AA-E4CB6916CAAA}" srcOrd="1" destOrd="0" presId="urn:microsoft.com/office/officeart/2005/8/layout/hProcess3"/>
    <dgm:cxn modelId="{5C3E4838-222B-4B34-9DF5-F7FA36ACF81D}" type="presParOf" srcId="{2526DF79-B167-4B5F-B051-BFC23DA0D3B8}" destId="{704E9BD7-E073-4B81-8906-4FCAD3084D0E}" srcOrd="2" destOrd="0" presId="urn:microsoft.com/office/officeart/2005/8/layout/hProcess3"/>
    <dgm:cxn modelId="{76A2D6CE-7504-4C84-9093-C8EE69313094}" type="presParOf" srcId="{2526DF79-B167-4B5F-B051-BFC23DA0D3B8}" destId="{C8929CC9-E49D-43F6-8348-DC6F80FF0AA4}" srcOrd="3" destOrd="0" presId="urn:microsoft.com/office/officeart/2005/8/layout/hProcess3"/>
    <dgm:cxn modelId="{14315973-5D0F-43AD-8C7C-44A966F31241}" type="presParOf" srcId="{CE93766F-B1B5-4EEF-B421-5EE4F60B789F}" destId="{3644F1B3-25A3-4CC7-BC03-43013A838348}" srcOrd="18" destOrd="0" presId="urn:microsoft.com/office/officeart/2005/8/layout/hProcess3"/>
    <dgm:cxn modelId="{5880A4F4-79C9-407E-8E3A-35A60B1B57C8}" type="presParOf" srcId="{CE93766F-B1B5-4EEF-B421-5EE4F60B789F}" destId="{2AA3F32C-C36A-4B15-AB99-F1EDF05C213B}" srcOrd="19" destOrd="0" presId="urn:microsoft.com/office/officeart/2005/8/layout/hProcess3"/>
    <dgm:cxn modelId="{A816A091-5223-43DF-9559-42AEE5E2716B}" type="presParOf" srcId="{2AA3F32C-C36A-4B15-AB99-F1EDF05C213B}" destId="{52131CB4-2771-4539-B486-80FBE56C7439}" srcOrd="0" destOrd="0" presId="urn:microsoft.com/office/officeart/2005/8/layout/hProcess3"/>
    <dgm:cxn modelId="{704A0D86-AE76-4007-A969-79EE1BED46EF}" type="presParOf" srcId="{2AA3F32C-C36A-4B15-AB99-F1EDF05C213B}" destId="{78F98C2D-7591-45C3-B203-F0D843AD9905}" srcOrd="1" destOrd="0" presId="urn:microsoft.com/office/officeart/2005/8/layout/hProcess3"/>
    <dgm:cxn modelId="{0B3D3EC4-E47B-4DD6-B63F-074B854A9414}" type="presParOf" srcId="{2AA3F32C-C36A-4B15-AB99-F1EDF05C213B}" destId="{452261C4-EF0B-4BD3-8E5F-4C1D722C2CEE}" srcOrd="2" destOrd="0" presId="urn:microsoft.com/office/officeart/2005/8/layout/hProcess3"/>
    <dgm:cxn modelId="{13CE8678-6323-4BD1-8A3D-67073C79F3A0}" type="presParOf" srcId="{2AA3F32C-C36A-4B15-AB99-F1EDF05C213B}" destId="{14F98CA6-9B0D-47B4-861C-174685D08B9F}" srcOrd="3" destOrd="0" presId="urn:microsoft.com/office/officeart/2005/8/layout/hProcess3"/>
    <dgm:cxn modelId="{1EBE9838-79A4-44B6-80B7-C007488ABAE4}" type="presParOf" srcId="{CE93766F-B1B5-4EEF-B421-5EE4F60B789F}" destId="{6EAFAC71-7432-47F7-9B91-EAE1B046BCB1}" srcOrd="20" destOrd="0" presId="urn:microsoft.com/office/officeart/2005/8/layout/hProcess3"/>
    <dgm:cxn modelId="{2DDF801D-8146-412A-ADD1-9FEF576118BD}" type="presParOf" srcId="{CE93766F-B1B5-4EEF-B421-5EE4F60B789F}" destId="{E8071939-3448-4559-A492-ABCC4970556B}" srcOrd="21" destOrd="0" presId="urn:microsoft.com/office/officeart/2005/8/layout/hProcess3"/>
    <dgm:cxn modelId="{9BFFEE27-F023-442D-B29F-1A4E70EBB222}" type="presParOf" srcId="{E8071939-3448-4559-A492-ABCC4970556B}" destId="{A4A1ABC6-C27B-414F-A3A9-21A599C45A6B}" srcOrd="0" destOrd="0" presId="urn:microsoft.com/office/officeart/2005/8/layout/hProcess3"/>
    <dgm:cxn modelId="{1B85A72E-76A4-440A-BBEA-92B1DC9DB852}" type="presParOf" srcId="{E8071939-3448-4559-A492-ABCC4970556B}" destId="{1E13D7A1-044D-44AD-A2DB-D45BCECAAAF6}" srcOrd="1" destOrd="0" presId="urn:microsoft.com/office/officeart/2005/8/layout/hProcess3"/>
    <dgm:cxn modelId="{28DB4EEF-47E8-4F59-9B53-312088DF3C86}" type="presParOf" srcId="{E8071939-3448-4559-A492-ABCC4970556B}" destId="{8F4AFEF8-03B6-4CD4-95A1-47D6B3EF5237}" srcOrd="2" destOrd="0" presId="urn:microsoft.com/office/officeart/2005/8/layout/hProcess3"/>
    <dgm:cxn modelId="{E107345D-5546-47B5-B148-FC27F30CE11E}" type="presParOf" srcId="{E8071939-3448-4559-A492-ABCC4970556B}" destId="{9166B156-0CDE-46C8-B0A0-2D4A6B2E7184}" srcOrd="3" destOrd="0" presId="urn:microsoft.com/office/officeart/2005/8/layout/hProcess3"/>
    <dgm:cxn modelId="{C67311CC-5E10-4299-87DC-2BBDAA33102F}" type="presParOf" srcId="{CE93766F-B1B5-4EEF-B421-5EE4F60B789F}" destId="{946BBAFB-85FE-4FB1-8DFF-03FC0FF8FD0A}" srcOrd="22" destOrd="0" presId="urn:microsoft.com/office/officeart/2005/8/layout/hProcess3"/>
    <dgm:cxn modelId="{86DF9EFE-83B0-4E88-9AC8-D5B454F82A38}" type="presParOf" srcId="{CE93766F-B1B5-4EEF-B421-5EE4F60B789F}" destId="{78E7BAB9-6570-4B8A-BC5B-54CFC62AB168}" srcOrd="23" destOrd="0" presId="urn:microsoft.com/office/officeart/2005/8/layout/hProcess3"/>
    <dgm:cxn modelId="{F0366C81-2E31-4CD1-8D1F-7CF031F55FD2}" type="presParOf" srcId="{78E7BAB9-6570-4B8A-BC5B-54CFC62AB168}" destId="{3C558B7E-082B-4E0A-8D85-76E93D42F6D9}" srcOrd="0" destOrd="0" presId="urn:microsoft.com/office/officeart/2005/8/layout/hProcess3"/>
    <dgm:cxn modelId="{5DD60619-1D4D-4487-8513-0A79BC709D58}" type="presParOf" srcId="{78E7BAB9-6570-4B8A-BC5B-54CFC62AB168}" destId="{B4FDF02F-EE68-4938-A543-21508A40F48A}" srcOrd="1" destOrd="0" presId="urn:microsoft.com/office/officeart/2005/8/layout/hProcess3"/>
    <dgm:cxn modelId="{FA237E58-168D-4F0F-B7E0-9387AAB8BD2C}" type="presParOf" srcId="{78E7BAB9-6570-4B8A-BC5B-54CFC62AB168}" destId="{C53CE6D5-54D8-43E1-88A6-88981560BE0D}" srcOrd="2" destOrd="0" presId="urn:microsoft.com/office/officeart/2005/8/layout/hProcess3"/>
    <dgm:cxn modelId="{569E9ED6-9F5C-4DC2-BC4F-78DF96403485}" type="presParOf" srcId="{78E7BAB9-6570-4B8A-BC5B-54CFC62AB168}" destId="{F4116F19-C09D-42FA-93AF-B8A688D66DE2}" srcOrd="3" destOrd="0" presId="urn:microsoft.com/office/officeart/2005/8/layout/hProcess3"/>
    <dgm:cxn modelId="{AAAEE13C-E4DF-412B-8ABB-AC365644CCD6}" type="presParOf" srcId="{CE93766F-B1B5-4EEF-B421-5EE4F60B789F}" destId="{311430C3-19EA-484D-9258-DFD430F188EA}" srcOrd="24" destOrd="0" presId="urn:microsoft.com/office/officeart/2005/8/layout/hProcess3"/>
    <dgm:cxn modelId="{ECFB001D-9294-4F77-AA1A-404743A5D08F}" type="presParOf" srcId="{CE93766F-B1B5-4EEF-B421-5EE4F60B789F}" destId="{E55DAA61-6937-4330-9EAF-DF2C2DBE94AE}" srcOrd="25" destOrd="0" presId="urn:microsoft.com/office/officeart/2005/8/layout/hProcess3"/>
    <dgm:cxn modelId="{75078441-D3C0-4F7B-8118-6BFB16206EA9}" type="presParOf" srcId="{E55DAA61-6937-4330-9EAF-DF2C2DBE94AE}" destId="{4F234DEC-089C-4B98-BB3F-0DC532FC5A8E}" srcOrd="0" destOrd="0" presId="urn:microsoft.com/office/officeart/2005/8/layout/hProcess3"/>
    <dgm:cxn modelId="{92E1F291-9502-4C5F-8EE5-0476D2847B8D}" type="presParOf" srcId="{E55DAA61-6937-4330-9EAF-DF2C2DBE94AE}" destId="{BB37523F-3B7F-4F21-89AB-E291548BC10F}" srcOrd="1" destOrd="0" presId="urn:microsoft.com/office/officeart/2005/8/layout/hProcess3"/>
    <dgm:cxn modelId="{D32ECDB0-2F72-4379-BAB9-E730506C5FF0}" type="presParOf" srcId="{E55DAA61-6937-4330-9EAF-DF2C2DBE94AE}" destId="{18E1FFC3-8785-446B-8D8F-377CCAF13DC7}" srcOrd="2" destOrd="0" presId="urn:microsoft.com/office/officeart/2005/8/layout/hProcess3"/>
    <dgm:cxn modelId="{7347C7A4-F488-4441-8BD2-2945E6CAD6BD}" type="presParOf" srcId="{E55DAA61-6937-4330-9EAF-DF2C2DBE94AE}" destId="{1D335BD3-BE91-4079-853D-AA52D326E45B}" srcOrd="3" destOrd="0" presId="urn:microsoft.com/office/officeart/2005/8/layout/hProcess3"/>
    <dgm:cxn modelId="{9F9748D2-EBE4-47E7-A41D-D1F809D1BBDD}" type="presParOf" srcId="{CE93766F-B1B5-4EEF-B421-5EE4F60B789F}" destId="{DD4499AE-6572-42CC-8B7B-C651E2CF06F0}" srcOrd="26" destOrd="0" presId="urn:microsoft.com/office/officeart/2005/8/layout/hProcess3"/>
    <dgm:cxn modelId="{975941A4-56C9-4682-9A7D-52021D62CD98}" type="presParOf" srcId="{CE93766F-B1B5-4EEF-B421-5EE4F60B789F}" destId="{0BD72B44-5F0A-4657-8A96-5B96031749A8}" srcOrd="27" destOrd="0" presId="urn:microsoft.com/office/officeart/2005/8/layout/hProcess3"/>
    <dgm:cxn modelId="{09BBDD4D-37B4-49E4-9504-A231D89EC3DD}" type="presParOf" srcId="{0BD72B44-5F0A-4657-8A96-5B96031749A8}" destId="{435F7671-9D50-4C02-912E-327ED3282C51}" srcOrd="0" destOrd="0" presId="urn:microsoft.com/office/officeart/2005/8/layout/hProcess3"/>
    <dgm:cxn modelId="{0FC2CE69-F048-4C12-92C7-E9D955B46254}" type="presParOf" srcId="{0BD72B44-5F0A-4657-8A96-5B96031749A8}" destId="{F15F46DF-1BF2-4F34-8B3A-09BEA98899C2}" srcOrd="1" destOrd="0" presId="urn:microsoft.com/office/officeart/2005/8/layout/hProcess3"/>
    <dgm:cxn modelId="{2E5FEB85-E3BC-4943-920F-3444C1AD26EE}" type="presParOf" srcId="{0BD72B44-5F0A-4657-8A96-5B96031749A8}" destId="{F8522A2F-ECE9-4549-9FC7-2DDD1A1E8568}" srcOrd="2" destOrd="0" presId="urn:microsoft.com/office/officeart/2005/8/layout/hProcess3"/>
    <dgm:cxn modelId="{77716714-C2A4-45EB-936D-3E4624BF6D14}" type="presParOf" srcId="{0BD72B44-5F0A-4657-8A96-5B96031749A8}" destId="{231220C7-7EF3-4693-9095-A22E736302E8}" srcOrd="3" destOrd="0" presId="urn:microsoft.com/office/officeart/2005/8/layout/hProcess3"/>
    <dgm:cxn modelId="{904B139C-0E1C-468E-A920-D79B7B26933C}" type="presParOf" srcId="{CE93766F-B1B5-4EEF-B421-5EE4F60B789F}" destId="{12986612-11AB-45EB-A76A-552990917271}" srcOrd="28" destOrd="0" presId="urn:microsoft.com/office/officeart/2005/8/layout/hProcess3"/>
    <dgm:cxn modelId="{53864288-4877-4C5A-95D1-677E3B93D912}" type="presParOf" srcId="{CE93766F-B1B5-4EEF-B421-5EE4F60B789F}" destId="{B72F4E01-BBA6-4CC6-A8D5-08987E33BC5D}" srcOrd="29" destOrd="0" presId="urn:microsoft.com/office/officeart/2005/8/layout/hProcess3"/>
    <dgm:cxn modelId="{73137F74-F713-4C5B-88AE-A077D050A3D0}" type="presParOf" srcId="{B72F4E01-BBA6-4CC6-A8D5-08987E33BC5D}" destId="{E6000551-6619-469E-AD44-ED9035E503B2}" srcOrd="0" destOrd="0" presId="urn:microsoft.com/office/officeart/2005/8/layout/hProcess3"/>
    <dgm:cxn modelId="{E90151C6-CDB8-4AD0-BA38-E5BCB6A702ED}" type="presParOf" srcId="{B72F4E01-BBA6-4CC6-A8D5-08987E33BC5D}" destId="{0749C132-DBE5-46A5-AB92-DB1A189CEA8D}" srcOrd="1" destOrd="0" presId="urn:microsoft.com/office/officeart/2005/8/layout/hProcess3"/>
    <dgm:cxn modelId="{84A097CE-EF88-4490-BB3F-C5ECEA2D823A}" type="presParOf" srcId="{B72F4E01-BBA6-4CC6-A8D5-08987E33BC5D}" destId="{89A65D8B-22DC-41A9-A58E-7AD47E91BA3D}" srcOrd="2" destOrd="0" presId="urn:microsoft.com/office/officeart/2005/8/layout/hProcess3"/>
    <dgm:cxn modelId="{B9B5065D-F689-4F88-8FCC-7333591CF4CA}" type="presParOf" srcId="{B72F4E01-BBA6-4CC6-A8D5-08987E33BC5D}" destId="{785B61DC-F93D-4930-9506-1153F5408094}" srcOrd="3" destOrd="0" presId="urn:microsoft.com/office/officeart/2005/8/layout/hProcess3"/>
    <dgm:cxn modelId="{969B256C-D2FF-412F-B124-497B9E0E1462}" type="presParOf" srcId="{CE93766F-B1B5-4EEF-B421-5EE4F60B789F}" destId="{F0526272-BF3B-4F59-8E28-12553F67A008}" srcOrd="30" destOrd="0" presId="urn:microsoft.com/office/officeart/2005/8/layout/hProcess3"/>
    <dgm:cxn modelId="{E7C59736-8687-41B1-85F1-C9BE3FB48A9A}" type="presParOf" srcId="{CE93766F-B1B5-4EEF-B421-5EE4F60B789F}" destId="{625614BD-4763-45E0-824F-AF7523711026}" srcOrd="31" destOrd="0" presId="urn:microsoft.com/office/officeart/2005/8/layout/hProcess3"/>
    <dgm:cxn modelId="{3598FA02-D01A-4E7E-8978-53CBF41D5E20}" type="presParOf" srcId="{625614BD-4763-45E0-824F-AF7523711026}" destId="{726766CB-6B29-4263-A71E-0AB06E48B8E7}" srcOrd="0" destOrd="0" presId="urn:microsoft.com/office/officeart/2005/8/layout/hProcess3"/>
    <dgm:cxn modelId="{6B2E018A-E860-4A2A-A6D5-8C6810D424DA}" type="presParOf" srcId="{625614BD-4763-45E0-824F-AF7523711026}" destId="{8112AB50-78AC-4646-AF97-CEFF56A9512B}" srcOrd="1" destOrd="0" presId="urn:microsoft.com/office/officeart/2005/8/layout/hProcess3"/>
    <dgm:cxn modelId="{4062D973-1537-4114-9004-71F52ABC2E35}" type="presParOf" srcId="{625614BD-4763-45E0-824F-AF7523711026}" destId="{EC949F87-FC03-43D0-8E03-196EABD3147A}" srcOrd="2" destOrd="0" presId="urn:microsoft.com/office/officeart/2005/8/layout/hProcess3"/>
    <dgm:cxn modelId="{AD24F544-BFE4-418E-9F91-748832F4FFF6}" type="presParOf" srcId="{625614BD-4763-45E0-824F-AF7523711026}" destId="{24E4260E-2835-4389-9B18-6CB25D0F262A}" srcOrd="3" destOrd="0" presId="urn:microsoft.com/office/officeart/2005/8/layout/hProcess3"/>
    <dgm:cxn modelId="{A8C6C2EF-FD4D-4DA0-9B2A-1C192A6FF525}" type="presParOf" srcId="{CE93766F-B1B5-4EEF-B421-5EE4F60B789F}" destId="{B8DE7B6E-F7FE-4EAD-83AB-E57364D7C2D2}" srcOrd="32" destOrd="0" presId="urn:microsoft.com/office/officeart/2005/8/layout/hProcess3"/>
    <dgm:cxn modelId="{978E7673-F731-4765-95BA-B39F1BC9E6B2}" type="presParOf" srcId="{CE93766F-B1B5-4EEF-B421-5EE4F60B789F}" destId="{81168C6C-C26F-455A-9568-3ACFD43866FA}" srcOrd="33" destOrd="0" presId="urn:microsoft.com/office/officeart/2005/8/layout/hProcess3"/>
    <dgm:cxn modelId="{78889EA2-9792-4169-BD96-EE9BB726FEFF}" type="presParOf" srcId="{81168C6C-C26F-455A-9568-3ACFD43866FA}" destId="{487A5425-E947-4932-B8F1-5286970AF70A}" srcOrd="0" destOrd="0" presId="urn:microsoft.com/office/officeart/2005/8/layout/hProcess3"/>
    <dgm:cxn modelId="{E95F18C4-A892-4F73-9828-AB1F0577912E}" type="presParOf" srcId="{81168C6C-C26F-455A-9568-3ACFD43866FA}" destId="{ABB3B488-7E2F-4E95-8DF3-50A7B7BD7EF3}" srcOrd="1" destOrd="0" presId="urn:microsoft.com/office/officeart/2005/8/layout/hProcess3"/>
    <dgm:cxn modelId="{4849256A-047D-4BD2-B099-F0547A041F2E}" type="presParOf" srcId="{81168C6C-C26F-455A-9568-3ACFD43866FA}" destId="{4CD27968-A785-4B5B-9E4B-1103739FC445}" srcOrd="2" destOrd="0" presId="urn:microsoft.com/office/officeart/2005/8/layout/hProcess3"/>
    <dgm:cxn modelId="{418F2E78-4586-4F9B-B986-29F7185E4267}" type="presParOf" srcId="{81168C6C-C26F-455A-9568-3ACFD43866FA}" destId="{CE67E516-7B33-4770-BB5C-42366961C8D5}" srcOrd="3" destOrd="0" presId="urn:microsoft.com/office/officeart/2005/8/layout/hProcess3"/>
    <dgm:cxn modelId="{C66A5F24-113F-4ADA-AE44-C56D81BFE72F}" type="presParOf" srcId="{CE93766F-B1B5-4EEF-B421-5EE4F60B789F}" destId="{0D98B364-2CE2-4F01-9A2D-B997D6942FE0}" srcOrd="34" destOrd="0" presId="urn:microsoft.com/office/officeart/2005/8/layout/hProcess3"/>
    <dgm:cxn modelId="{B12DC411-A86D-4AEB-BAF6-58939B954229}" type="presParOf" srcId="{CE93766F-B1B5-4EEF-B421-5EE4F60B789F}" destId="{413C175C-1B96-4285-B6BF-F900B1078749}" srcOrd="35" destOrd="0" presId="urn:microsoft.com/office/officeart/2005/8/layout/hProcess3"/>
    <dgm:cxn modelId="{CE172B98-3E47-4F64-966F-B9A1778217CA}" type="presParOf" srcId="{413C175C-1B96-4285-B6BF-F900B1078749}" destId="{E3B17CE9-5F8F-459F-9B9B-65C26580C78F}" srcOrd="0" destOrd="0" presId="urn:microsoft.com/office/officeart/2005/8/layout/hProcess3"/>
    <dgm:cxn modelId="{CEA21EFB-BCC7-44F4-8077-FA199B719906}" type="presParOf" srcId="{413C175C-1B96-4285-B6BF-F900B1078749}" destId="{085C42F5-B706-4B08-858A-EFF89FA8F7D4}" srcOrd="1" destOrd="0" presId="urn:microsoft.com/office/officeart/2005/8/layout/hProcess3"/>
    <dgm:cxn modelId="{07A0950E-9ECF-4189-AF21-80771FB12322}" type="presParOf" srcId="{413C175C-1B96-4285-B6BF-F900B1078749}" destId="{437A42FE-D45C-4D26-9D45-77FE2DC819EC}" srcOrd="2" destOrd="0" presId="urn:microsoft.com/office/officeart/2005/8/layout/hProcess3"/>
    <dgm:cxn modelId="{091B1B81-ED28-4C38-B065-7EDD45898986}" type="presParOf" srcId="{413C175C-1B96-4285-B6BF-F900B1078749}" destId="{F38E3A6B-1AFE-4C8A-B962-11C63F309FDA}" srcOrd="3" destOrd="0" presId="urn:microsoft.com/office/officeart/2005/8/layout/hProcess3"/>
    <dgm:cxn modelId="{FCEB98C3-0614-48F7-8EDA-19CEB4F85362}" type="presParOf" srcId="{CE93766F-B1B5-4EEF-B421-5EE4F60B789F}" destId="{D55E3B39-F4AE-4857-B086-B512737E88AC}" srcOrd="36" destOrd="0" presId="urn:microsoft.com/office/officeart/2005/8/layout/hProcess3"/>
    <dgm:cxn modelId="{81D4C28A-E8BF-4EEF-8BA5-65AA10D85162}" type="presParOf" srcId="{CE93766F-B1B5-4EEF-B421-5EE4F60B789F}" destId="{B6FCBEAC-7F15-46EC-866D-91CFCC9EC80C}" srcOrd="37" destOrd="0" presId="urn:microsoft.com/office/officeart/2005/8/layout/hProcess3"/>
    <dgm:cxn modelId="{CB25ED65-D222-4665-9BFA-C9F96C5572DF}" type="presParOf" srcId="{CE93766F-B1B5-4EEF-B421-5EE4F60B789F}" destId="{42E9EBB1-B56A-4C2B-B986-4E2A7EF38490}" srcOrd="3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5E0408-9754-4311-AA01-F236F5579F55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F906327C-59C8-44BA-BD35-E40EC3DF3D70}">
      <dgm:prSet phldrT="[Texto]" custT="1"/>
      <dgm:spPr>
        <a:solidFill>
          <a:srgbClr val="0E9A89"/>
        </a:solidFill>
      </dgm:spPr>
      <dgm:t>
        <a:bodyPr/>
        <a:lstStyle/>
        <a:p>
          <a:r>
            <a:rPr lang="es-ES" sz="5400" b="1" dirty="0"/>
            <a:t>Ejecución</a:t>
          </a:r>
          <a:endParaRPr lang="es-ES" sz="5700" b="1" dirty="0"/>
        </a:p>
      </dgm:t>
    </dgm:pt>
    <dgm:pt modelId="{FFDDA8DE-A9C3-4B88-9E25-59316D307FCB}" type="parTrans" cxnId="{3A00B6D8-97DC-42C4-AA09-6EC4AA83D628}">
      <dgm:prSet/>
      <dgm:spPr/>
      <dgm:t>
        <a:bodyPr/>
        <a:lstStyle/>
        <a:p>
          <a:endParaRPr lang="es-ES"/>
        </a:p>
      </dgm:t>
    </dgm:pt>
    <dgm:pt modelId="{AE900145-3641-4C65-BE96-EB8061F7C744}" type="sibTrans" cxnId="{3A00B6D8-97DC-42C4-AA09-6EC4AA83D628}">
      <dgm:prSet/>
      <dgm:spPr/>
      <dgm:t>
        <a:bodyPr/>
        <a:lstStyle/>
        <a:p>
          <a:endParaRPr lang="es-ES"/>
        </a:p>
      </dgm:t>
    </dgm:pt>
    <dgm:pt modelId="{F9B1CF70-502A-466A-BFC1-03613EC4EB0F}">
      <dgm:prSet phldrT="[Texto]" custT="1"/>
      <dgm:spPr>
        <a:solidFill>
          <a:srgbClr val="0E9A89"/>
        </a:solidFill>
      </dgm:spPr>
      <dgm:t>
        <a:bodyPr/>
        <a:lstStyle/>
        <a:p>
          <a:r>
            <a:rPr lang="es-ES" sz="5400" dirty="0"/>
            <a:t>Mantenimiento</a:t>
          </a:r>
          <a:endParaRPr lang="es-ES" sz="5700" dirty="0"/>
        </a:p>
      </dgm:t>
    </dgm:pt>
    <dgm:pt modelId="{697AACAE-5F41-4277-8803-96751BABEBD6}" type="parTrans" cxnId="{2154872A-7D1F-40B3-90C6-7C6C765D16DD}">
      <dgm:prSet/>
      <dgm:spPr/>
      <dgm:t>
        <a:bodyPr/>
        <a:lstStyle/>
        <a:p>
          <a:endParaRPr lang="es-ES"/>
        </a:p>
      </dgm:t>
    </dgm:pt>
    <dgm:pt modelId="{F389DCA9-74BA-42A4-9239-BF5BE36744DE}" type="sibTrans" cxnId="{2154872A-7D1F-40B3-90C6-7C6C765D16DD}">
      <dgm:prSet/>
      <dgm:spPr/>
      <dgm:t>
        <a:bodyPr/>
        <a:lstStyle/>
        <a:p>
          <a:endParaRPr lang="es-ES"/>
        </a:p>
      </dgm:t>
    </dgm:pt>
    <dgm:pt modelId="{D49B13C7-06FC-4FF4-8A73-323BD5BA3C42}" type="pres">
      <dgm:prSet presAssocID="{605E0408-9754-4311-AA01-F236F5579F55}" presName="Name0" presStyleCnt="0">
        <dgm:presLayoutVars>
          <dgm:dir/>
          <dgm:animLvl val="lvl"/>
          <dgm:resizeHandles val="exact"/>
        </dgm:presLayoutVars>
      </dgm:prSet>
      <dgm:spPr/>
    </dgm:pt>
    <dgm:pt modelId="{363DA3CF-BE3C-46BA-8D4D-46DF676BC0A7}" type="pres">
      <dgm:prSet presAssocID="{F906327C-59C8-44BA-BD35-E40EC3DF3D70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5A9785-EFDF-4FCE-A866-774720AB165C}" type="pres">
      <dgm:prSet presAssocID="{AE900145-3641-4C65-BE96-EB8061F7C744}" presName="parTxOnlySpace" presStyleCnt="0"/>
      <dgm:spPr/>
    </dgm:pt>
    <dgm:pt modelId="{75D2B224-7871-405B-A53F-B5BE891A7431}" type="pres">
      <dgm:prSet presAssocID="{F9B1CF70-502A-466A-BFC1-03613EC4EB0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62F417-B858-4008-A912-C44677EAE295}" type="presOf" srcId="{605E0408-9754-4311-AA01-F236F5579F55}" destId="{D49B13C7-06FC-4FF4-8A73-323BD5BA3C42}" srcOrd="0" destOrd="0" presId="urn:microsoft.com/office/officeart/2005/8/layout/chevron1"/>
    <dgm:cxn modelId="{047CAE52-B4B0-44A7-B1B5-1ED4194F6012}" type="presOf" srcId="{F906327C-59C8-44BA-BD35-E40EC3DF3D70}" destId="{363DA3CF-BE3C-46BA-8D4D-46DF676BC0A7}" srcOrd="0" destOrd="0" presId="urn:microsoft.com/office/officeart/2005/8/layout/chevron1"/>
    <dgm:cxn modelId="{3A00B6D8-97DC-42C4-AA09-6EC4AA83D628}" srcId="{605E0408-9754-4311-AA01-F236F5579F55}" destId="{F906327C-59C8-44BA-BD35-E40EC3DF3D70}" srcOrd="0" destOrd="0" parTransId="{FFDDA8DE-A9C3-4B88-9E25-59316D307FCB}" sibTransId="{AE900145-3641-4C65-BE96-EB8061F7C744}"/>
    <dgm:cxn modelId="{AC3D2E85-E4EF-4A87-BAB7-288A96758CE0}" type="presOf" srcId="{F9B1CF70-502A-466A-BFC1-03613EC4EB0F}" destId="{75D2B224-7871-405B-A53F-B5BE891A7431}" srcOrd="0" destOrd="0" presId="urn:microsoft.com/office/officeart/2005/8/layout/chevron1"/>
    <dgm:cxn modelId="{2154872A-7D1F-40B3-90C6-7C6C765D16DD}" srcId="{605E0408-9754-4311-AA01-F236F5579F55}" destId="{F9B1CF70-502A-466A-BFC1-03613EC4EB0F}" srcOrd="1" destOrd="0" parTransId="{697AACAE-5F41-4277-8803-96751BABEBD6}" sibTransId="{F389DCA9-74BA-42A4-9239-BF5BE36744DE}"/>
    <dgm:cxn modelId="{10696B5F-1860-4C14-B7C3-56C040898CCF}" type="presParOf" srcId="{D49B13C7-06FC-4FF4-8A73-323BD5BA3C42}" destId="{363DA3CF-BE3C-46BA-8D4D-46DF676BC0A7}" srcOrd="0" destOrd="0" presId="urn:microsoft.com/office/officeart/2005/8/layout/chevron1"/>
    <dgm:cxn modelId="{19139667-3871-4729-ADBA-3E8903D801EB}" type="presParOf" srcId="{D49B13C7-06FC-4FF4-8A73-323BD5BA3C42}" destId="{135A9785-EFDF-4FCE-A866-774720AB165C}" srcOrd="1" destOrd="0" presId="urn:microsoft.com/office/officeart/2005/8/layout/chevron1"/>
    <dgm:cxn modelId="{33CB6D76-257A-4FBD-B105-FAFC51E432A3}" type="presParOf" srcId="{D49B13C7-06FC-4FF4-8A73-323BD5BA3C42}" destId="{75D2B224-7871-405B-A53F-B5BE891A743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6FFE37-A607-4309-BA3C-1BEB3DA40A35}" type="doc">
      <dgm:prSet loTypeId="urn:microsoft.com/office/officeart/2005/8/layout/hProcess10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07360397-7010-4B16-BCEC-A3A31B9D4D4E}">
      <dgm:prSet phldrT="[Texto]"/>
      <dgm:spPr/>
      <dgm:t>
        <a:bodyPr/>
        <a:lstStyle/>
        <a:p>
          <a:pPr marL="0"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700" kern="1200" dirty="0"/>
        </a:p>
      </dgm:t>
    </dgm:pt>
    <dgm:pt modelId="{C4DE2E8A-B399-492B-BD81-6BFEB1C28D74}" type="parTrans" cxnId="{CEC1CDD9-2CB3-4F43-BC85-8AB47D3B3198}">
      <dgm:prSet/>
      <dgm:spPr/>
      <dgm:t>
        <a:bodyPr/>
        <a:lstStyle/>
        <a:p>
          <a:endParaRPr lang="es-ES"/>
        </a:p>
      </dgm:t>
    </dgm:pt>
    <dgm:pt modelId="{08169859-CFE1-4D5D-A0D0-3C43A76771BE}" type="sibTrans" cxnId="{CEC1CDD9-2CB3-4F43-BC85-8AB47D3B3198}">
      <dgm:prSet/>
      <dgm:spPr/>
      <dgm:t>
        <a:bodyPr/>
        <a:lstStyle/>
        <a:p>
          <a:endParaRPr lang="es-ES"/>
        </a:p>
      </dgm:t>
    </dgm:pt>
    <dgm:pt modelId="{49ECB3F5-B2AE-45AC-9F8D-90AF2808D051}">
      <dgm:prSet phldrT="[Texto]" custT="1"/>
      <dgm:spPr/>
      <dgm:t>
        <a:bodyPr/>
        <a:lstStyle/>
        <a:p>
          <a:r>
            <a:rPr lang="es-ES" sz="3200" dirty="0" smtClean="0"/>
            <a:t>Requerimientos de subsanación</a:t>
          </a:r>
          <a:endParaRPr lang="es-ES" sz="4000" dirty="0"/>
        </a:p>
      </dgm:t>
    </dgm:pt>
    <dgm:pt modelId="{5C4DEA49-E9BD-4EDC-BBBC-52D7A15ADD0E}" type="parTrans" cxnId="{CA9DDE6C-0C4A-4E35-B1F4-3ED8B13CAB98}">
      <dgm:prSet/>
      <dgm:spPr/>
      <dgm:t>
        <a:bodyPr/>
        <a:lstStyle/>
        <a:p>
          <a:endParaRPr lang="es-ES"/>
        </a:p>
      </dgm:t>
    </dgm:pt>
    <dgm:pt modelId="{1B418295-312A-4952-A9A3-998867DB1C87}" type="sibTrans" cxnId="{CA9DDE6C-0C4A-4E35-B1F4-3ED8B13CAB98}">
      <dgm:prSet/>
      <dgm:spPr/>
      <dgm:t>
        <a:bodyPr/>
        <a:lstStyle/>
        <a:p>
          <a:endParaRPr lang="es-ES"/>
        </a:p>
      </dgm:t>
    </dgm:pt>
    <dgm:pt modelId="{0D3BF979-1D87-4EC5-AA61-72E77A2F73B2}">
      <dgm:prSet phldrT="[Texto]" custT="1"/>
      <dgm:spPr/>
      <dgm:t>
        <a:bodyPr/>
        <a:lstStyle/>
        <a:p>
          <a:r>
            <a:rPr lang="es-ES" sz="3200" dirty="0"/>
            <a:t>Preevaluación</a:t>
          </a:r>
        </a:p>
      </dgm:t>
    </dgm:pt>
    <dgm:pt modelId="{A060B4F5-3022-4466-A33A-5C4F0EF98D4D}" type="parTrans" cxnId="{80E52AED-23CC-4E7C-9A6C-60F4A9625AE0}">
      <dgm:prSet/>
      <dgm:spPr/>
      <dgm:t>
        <a:bodyPr/>
        <a:lstStyle/>
        <a:p>
          <a:endParaRPr lang="es-ES"/>
        </a:p>
      </dgm:t>
    </dgm:pt>
    <dgm:pt modelId="{F9792CB7-1BF7-41A8-BF53-7A3AA2A6DACD}" type="sibTrans" cxnId="{80E52AED-23CC-4E7C-9A6C-60F4A9625AE0}">
      <dgm:prSet/>
      <dgm:spPr/>
      <dgm:t>
        <a:bodyPr/>
        <a:lstStyle/>
        <a:p>
          <a:endParaRPr lang="es-ES"/>
        </a:p>
      </dgm:t>
    </dgm:pt>
    <dgm:pt modelId="{00925F2D-7E11-44F0-BBD1-2FAA9C5D3E11}">
      <dgm:prSet phldrT="[Texto]" custT="1"/>
      <dgm:spPr/>
      <dgm:t>
        <a:bodyPr/>
        <a:lstStyle/>
        <a:p>
          <a:r>
            <a:rPr lang="es-ES" sz="3200" dirty="0"/>
            <a:t>Evaluación</a:t>
          </a:r>
        </a:p>
      </dgm:t>
    </dgm:pt>
    <dgm:pt modelId="{7AFB081C-235E-4163-A5FE-0FD0FBEF6533}" type="parTrans" cxnId="{F2C633F9-8A64-44D1-BB5C-8F92197F3AE7}">
      <dgm:prSet/>
      <dgm:spPr/>
      <dgm:t>
        <a:bodyPr/>
        <a:lstStyle/>
        <a:p>
          <a:endParaRPr lang="es-ES"/>
        </a:p>
      </dgm:t>
    </dgm:pt>
    <dgm:pt modelId="{6528590D-7D9D-4778-B232-4D68A663697D}" type="sibTrans" cxnId="{F2C633F9-8A64-44D1-BB5C-8F92197F3AE7}">
      <dgm:prSet/>
      <dgm:spPr/>
      <dgm:t>
        <a:bodyPr/>
        <a:lstStyle/>
        <a:p>
          <a:endParaRPr lang="es-ES"/>
        </a:p>
      </dgm:t>
    </dgm:pt>
    <dgm:pt modelId="{08DB1005-87F1-4692-911E-55ECE6067964}">
      <dgm:prSet phldrT="[Texto]" custT="1"/>
      <dgm:spPr/>
      <dgm:t>
        <a:bodyPr/>
        <a:lstStyle/>
        <a:p>
          <a:r>
            <a:rPr lang="es-ES" sz="3200" b="1" dirty="0"/>
            <a:t>Comité de evaluación</a:t>
          </a:r>
        </a:p>
      </dgm:t>
    </dgm:pt>
    <dgm:pt modelId="{B04C7C24-A26C-408E-A2A6-287F5F12B8F6}" type="parTrans" cxnId="{F0A17D63-C2B8-4509-9279-978DEABFD202}">
      <dgm:prSet/>
      <dgm:spPr/>
      <dgm:t>
        <a:bodyPr/>
        <a:lstStyle/>
        <a:p>
          <a:endParaRPr lang="es-ES"/>
        </a:p>
      </dgm:t>
    </dgm:pt>
    <dgm:pt modelId="{75E97F70-A1FB-40A3-B98C-AE284643A6A4}" type="sibTrans" cxnId="{F0A17D63-C2B8-4509-9279-978DEABFD202}">
      <dgm:prSet/>
      <dgm:spPr/>
      <dgm:t>
        <a:bodyPr/>
        <a:lstStyle/>
        <a:p>
          <a:endParaRPr lang="es-ES"/>
        </a:p>
      </dgm:t>
    </dgm:pt>
    <dgm:pt modelId="{8DA3E16A-151B-461A-80E8-01797E1AA4CC}">
      <dgm:prSet phldrT="[Texto]" custT="1"/>
      <dgm:spPr/>
      <dgm:t>
        <a:bodyPr/>
        <a:lstStyle/>
        <a:p>
          <a:r>
            <a:rPr lang="es-ES" sz="3200" dirty="0"/>
            <a:t>Propuesta de resolución </a:t>
          </a:r>
          <a:r>
            <a:rPr lang="es-ES" sz="3200" dirty="0" smtClean="0"/>
            <a:t>provisional</a:t>
          </a:r>
          <a:endParaRPr lang="es-ES" sz="3200" dirty="0"/>
        </a:p>
      </dgm:t>
    </dgm:pt>
    <dgm:pt modelId="{75759948-08DD-4C3D-A4AA-19B1A68EB1CA}" type="parTrans" cxnId="{CC86E46F-A0C3-45E5-B70A-E34300698742}">
      <dgm:prSet/>
      <dgm:spPr/>
      <dgm:t>
        <a:bodyPr/>
        <a:lstStyle/>
        <a:p>
          <a:endParaRPr lang="es-ES"/>
        </a:p>
      </dgm:t>
    </dgm:pt>
    <dgm:pt modelId="{AC081497-1B5F-4D59-ACCB-BC0BA083C381}" type="sibTrans" cxnId="{CC86E46F-A0C3-45E5-B70A-E34300698742}">
      <dgm:prSet/>
      <dgm:spPr/>
      <dgm:t>
        <a:bodyPr/>
        <a:lstStyle/>
        <a:p>
          <a:endParaRPr lang="es-ES"/>
        </a:p>
      </dgm:t>
    </dgm:pt>
    <dgm:pt modelId="{34A11ABC-E60C-4204-A4AC-CE23A80E56A3}">
      <dgm:prSet phldrT="[Texto]" custT="1"/>
      <dgm:spPr/>
      <dgm:t>
        <a:bodyPr/>
        <a:lstStyle/>
        <a:p>
          <a:r>
            <a:rPr lang="es-ES" sz="3200" b="1" dirty="0"/>
            <a:t>Propuesta de resolución definitiva</a:t>
          </a:r>
        </a:p>
      </dgm:t>
    </dgm:pt>
    <dgm:pt modelId="{6D585B46-4293-47EE-86A2-E04A4BD26CCF}" type="parTrans" cxnId="{3BB89FD8-068A-49D0-8C0D-F1B9A440D16C}">
      <dgm:prSet/>
      <dgm:spPr/>
      <dgm:t>
        <a:bodyPr/>
        <a:lstStyle/>
        <a:p>
          <a:endParaRPr lang="es-ES"/>
        </a:p>
      </dgm:t>
    </dgm:pt>
    <dgm:pt modelId="{EAE0AED0-B5F9-42AC-80CD-D8BAE2BA3EC6}" type="sibTrans" cxnId="{3BB89FD8-068A-49D0-8C0D-F1B9A440D16C}">
      <dgm:prSet/>
      <dgm:spPr/>
      <dgm:t>
        <a:bodyPr/>
        <a:lstStyle/>
        <a:p>
          <a:endParaRPr lang="es-ES"/>
        </a:p>
      </dgm:t>
    </dgm:pt>
    <dgm:pt modelId="{2B8B6F85-8E3C-44F1-AC1B-625F59983BFB}">
      <dgm:prSet phldrT="[Texto]" custT="1"/>
      <dgm:spPr/>
      <dgm:t>
        <a:bodyPr/>
        <a:lstStyle/>
        <a:p>
          <a:r>
            <a:rPr lang="es-ES" sz="3200" dirty="0"/>
            <a:t>Expedientes económicos</a:t>
          </a:r>
        </a:p>
      </dgm:t>
    </dgm:pt>
    <dgm:pt modelId="{C2B113F3-C7BA-43BA-8FA2-C54B06CA4B89}" type="parTrans" cxnId="{80423496-AFD4-44D6-ACCD-622548AE4ADC}">
      <dgm:prSet/>
      <dgm:spPr/>
      <dgm:t>
        <a:bodyPr/>
        <a:lstStyle/>
        <a:p>
          <a:endParaRPr lang="es-ES"/>
        </a:p>
      </dgm:t>
    </dgm:pt>
    <dgm:pt modelId="{D9E2F59E-8188-46E0-97E5-75FBBA49C875}" type="sibTrans" cxnId="{80423496-AFD4-44D6-ACCD-622548AE4ADC}">
      <dgm:prSet/>
      <dgm:spPr/>
      <dgm:t>
        <a:bodyPr/>
        <a:lstStyle/>
        <a:p>
          <a:endParaRPr lang="es-ES"/>
        </a:p>
      </dgm:t>
    </dgm:pt>
    <dgm:pt modelId="{C3ADA788-2763-4AF6-8449-73E809265285}">
      <dgm:prSet phldrT="[Texto]" custT="1"/>
      <dgm:spPr/>
      <dgm:t>
        <a:bodyPr/>
        <a:lstStyle/>
        <a:p>
          <a:r>
            <a:rPr lang="es-ES" sz="3200" b="1" dirty="0"/>
            <a:t>Resolución definitiva </a:t>
          </a:r>
          <a:r>
            <a:rPr lang="es-ES" sz="3200" b="1" dirty="0" smtClean="0"/>
            <a:t>concesión (</a:t>
          </a:r>
          <a:r>
            <a:rPr lang="es-ES" sz="3200" b="1" u="sng" dirty="0" smtClean="0"/>
            <a:t>Objetivo: sept 2024</a:t>
          </a:r>
          <a:r>
            <a:rPr lang="es-ES" sz="3200" b="1" dirty="0" smtClean="0"/>
            <a:t>)</a:t>
          </a:r>
          <a:endParaRPr lang="es-ES" sz="3200" b="1" dirty="0"/>
        </a:p>
      </dgm:t>
    </dgm:pt>
    <dgm:pt modelId="{6E16365C-1C70-4B26-AAD9-AF1799D0DAEA}" type="parTrans" cxnId="{BAAFDD67-303A-4FE5-A191-A9CE10C70F2B}">
      <dgm:prSet/>
      <dgm:spPr/>
      <dgm:t>
        <a:bodyPr/>
        <a:lstStyle/>
        <a:p>
          <a:endParaRPr lang="es-ES"/>
        </a:p>
      </dgm:t>
    </dgm:pt>
    <dgm:pt modelId="{DA7144EB-3AE1-4B35-B8AB-4D36CA081F58}" type="sibTrans" cxnId="{BAAFDD67-303A-4FE5-A191-A9CE10C70F2B}">
      <dgm:prSet/>
      <dgm:spPr/>
      <dgm:t>
        <a:bodyPr/>
        <a:lstStyle/>
        <a:p>
          <a:endParaRPr lang="es-ES"/>
        </a:p>
      </dgm:t>
    </dgm:pt>
    <dgm:pt modelId="{28A6802B-563D-49B2-9EBF-CA004B10D63E}">
      <dgm:prSet phldrT="[Texto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200" kern="1200" dirty="0"/>
            <a:t>Resoluciones convocatoria firmadas</a:t>
          </a:r>
          <a:endParaRPr lang="es-ES" sz="3200" b="1" kern="1200" dirty="0">
            <a:solidFill>
              <a:srgbClr val="61D836">
                <a:lumMod val="50000"/>
              </a:srgbClr>
            </a:solidFill>
            <a:latin typeface="Helvetica Neue Medium"/>
            <a:ea typeface="Helvetica Neue Medium"/>
            <a:cs typeface="Helvetica Neue Medium"/>
          </a:endParaRPr>
        </a:p>
      </dgm:t>
    </dgm:pt>
    <dgm:pt modelId="{90A151CD-FB1A-4645-B492-2DCEE3F86E6F}" type="parTrans" cxnId="{B640B7C8-387D-4E4C-9E16-0BD3CB773062}">
      <dgm:prSet/>
      <dgm:spPr/>
      <dgm:t>
        <a:bodyPr/>
        <a:lstStyle/>
        <a:p>
          <a:endParaRPr lang="es-ES"/>
        </a:p>
      </dgm:t>
    </dgm:pt>
    <dgm:pt modelId="{45B75647-F619-46BF-89A1-2B32CE3847BA}" type="sibTrans" cxnId="{B640B7C8-387D-4E4C-9E16-0BD3CB773062}">
      <dgm:prSet/>
      <dgm:spPr/>
      <dgm:t>
        <a:bodyPr/>
        <a:lstStyle/>
        <a:p>
          <a:endParaRPr lang="es-ES"/>
        </a:p>
      </dgm:t>
    </dgm:pt>
    <dgm:pt modelId="{F3A04900-A415-4DF6-831B-E1ACF9EAD27C}">
      <dgm:prSet phldrT="[Texto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200" kern="1200" dirty="0"/>
            <a:t>Publicación extracto en BOE</a:t>
          </a:r>
          <a:endParaRPr lang="es-ES" sz="3200" b="1" kern="1200" dirty="0">
            <a:solidFill>
              <a:srgbClr val="61D836">
                <a:lumMod val="50000"/>
              </a:srgbClr>
            </a:solidFill>
            <a:latin typeface="Helvetica Neue Medium"/>
            <a:ea typeface="Helvetica Neue Medium"/>
            <a:cs typeface="Helvetica Neue Medium"/>
          </a:endParaRPr>
        </a:p>
      </dgm:t>
    </dgm:pt>
    <dgm:pt modelId="{F7140FF9-7D43-4731-92A6-9FE38E7993C7}" type="parTrans" cxnId="{0CC4D8F5-5155-41A9-938D-25E6DA9D5164}">
      <dgm:prSet/>
      <dgm:spPr/>
      <dgm:t>
        <a:bodyPr/>
        <a:lstStyle/>
        <a:p>
          <a:endParaRPr lang="es-ES"/>
        </a:p>
      </dgm:t>
    </dgm:pt>
    <dgm:pt modelId="{5DE4F05C-6C62-43EA-A04C-89A6227D5EA9}" type="sibTrans" cxnId="{0CC4D8F5-5155-41A9-938D-25E6DA9D5164}">
      <dgm:prSet/>
      <dgm:spPr/>
      <dgm:t>
        <a:bodyPr/>
        <a:lstStyle/>
        <a:p>
          <a:endParaRPr lang="es-ES"/>
        </a:p>
      </dgm:t>
    </dgm:pt>
    <dgm:pt modelId="{85CBF313-CDCD-4FCE-A48B-7B8100B38787}">
      <dgm:prSet phldrT="[Texto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3200" b="1" kern="1200" dirty="0">
            <a:solidFill>
              <a:srgbClr val="61D836">
                <a:lumMod val="50000"/>
              </a:srgbClr>
            </a:solidFill>
            <a:latin typeface="Helvetica Neue Medium"/>
            <a:ea typeface="Helvetica Neue Medium"/>
            <a:cs typeface="Helvetica Neue Medium"/>
          </a:endParaRPr>
        </a:p>
      </dgm:t>
    </dgm:pt>
    <dgm:pt modelId="{E31BADB4-9EB9-4890-B4FB-F9E2E287C5EA}" type="parTrans" cxnId="{EF196B08-E44D-46FB-8DD1-38777025E6AA}">
      <dgm:prSet/>
      <dgm:spPr/>
      <dgm:t>
        <a:bodyPr/>
        <a:lstStyle/>
        <a:p>
          <a:endParaRPr lang="es-ES"/>
        </a:p>
      </dgm:t>
    </dgm:pt>
    <dgm:pt modelId="{E62FD8A9-3CFE-4408-8899-68C5BE73D86D}" type="sibTrans" cxnId="{EF196B08-E44D-46FB-8DD1-38777025E6AA}">
      <dgm:prSet/>
      <dgm:spPr/>
      <dgm:t>
        <a:bodyPr/>
        <a:lstStyle/>
        <a:p>
          <a:endParaRPr lang="es-ES"/>
        </a:p>
      </dgm:t>
    </dgm:pt>
    <dgm:pt modelId="{77B49C7C-34B5-4040-8F14-DD1BB0ADA4E9}">
      <dgm:prSet phldrT="[Texto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3200" b="1" kern="1200" dirty="0">
            <a:solidFill>
              <a:srgbClr val="61D836">
                <a:lumMod val="50000"/>
              </a:srgbClr>
            </a:solidFill>
            <a:latin typeface="Helvetica Neue Medium"/>
            <a:ea typeface="Helvetica Neue Medium"/>
            <a:cs typeface="Helvetica Neue Medium"/>
          </a:endParaRPr>
        </a:p>
      </dgm:t>
    </dgm:pt>
    <dgm:pt modelId="{3D682BFC-5CAE-496C-B8A8-A94E66D54210}" type="parTrans" cxnId="{AE15EA67-09EE-4A26-94D2-65FF14944254}">
      <dgm:prSet/>
      <dgm:spPr/>
      <dgm:t>
        <a:bodyPr/>
        <a:lstStyle/>
        <a:p>
          <a:endParaRPr lang="es-ES"/>
        </a:p>
      </dgm:t>
    </dgm:pt>
    <dgm:pt modelId="{057FB4D3-B800-40CA-8696-A347F9F3EF60}" type="sibTrans" cxnId="{AE15EA67-09EE-4A26-94D2-65FF14944254}">
      <dgm:prSet/>
      <dgm:spPr/>
      <dgm:t>
        <a:bodyPr/>
        <a:lstStyle/>
        <a:p>
          <a:endParaRPr lang="es-ES"/>
        </a:p>
      </dgm:t>
    </dgm:pt>
    <dgm:pt modelId="{A65FA715-482A-4DA5-AF76-BCD15F8095BF}">
      <dgm:prSet phldrT="[Texto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3200" b="1" kern="1200" dirty="0">
            <a:solidFill>
              <a:srgbClr val="61D836">
                <a:lumMod val="50000"/>
              </a:srgbClr>
            </a:solidFill>
            <a:latin typeface="Helvetica Neue Medium"/>
            <a:ea typeface="Helvetica Neue Medium"/>
            <a:cs typeface="Helvetica Neue Medium"/>
          </a:endParaRPr>
        </a:p>
      </dgm:t>
    </dgm:pt>
    <dgm:pt modelId="{69CAEEB3-EA8A-4CFF-8045-B266CBD5793D}" type="parTrans" cxnId="{D60174F6-7870-44B0-8696-CA6986429F8F}">
      <dgm:prSet/>
      <dgm:spPr/>
      <dgm:t>
        <a:bodyPr/>
        <a:lstStyle/>
        <a:p>
          <a:endParaRPr lang="es-ES"/>
        </a:p>
      </dgm:t>
    </dgm:pt>
    <dgm:pt modelId="{BCE1B763-E5CC-453C-9FBD-3E3D927D913D}" type="sibTrans" cxnId="{D60174F6-7870-44B0-8696-CA6986429F8F}">
      <dgm:prSet/>
      <dgm:spPr/>
      <dgm:t>
        <a:bodyPr/>
        <a:lstStyle/>
        <a:p>
          <a:endParaRPr lang="es-ES"/>
        </a:p>
      </dgm:t>
    </dgm:pt>
    <dgm:pt modelId="{0A3779C1-07BD-4BD5-9C94-7D7FBEA5577F}">
      <dgm:prSet phldrT="[Texto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3200" b="1" kern="1200" dirty="0">
            <a:solidFill>
              <a:srgbClr val="61D836">
                <a:lumMod val="50000"/>
              </a:srgbClr>
            </a:solidFill>
            <a:latin typeface="Helvetica Neue Medium"/>
            <a:ea typeface="Helvetica Neue Medium"/>
            <a:cs typeface="Helvetica Neue Medium"/>
          </a:endParaRPr>
        </a:p>
      </dgm:t>
    </dgm:pt>
    <dgm:pt modelId="{0B4464F5-C4FC-4666-8EB3-9834D3A613EF}" type="parTrans" cxnId="{FD08696F-530A-4BD8-842C-CFD5C463610A}">
      <dgm:prSet/>
      <dgm:spPr/>
      <dgm:t>
        <a:bodyPr/>
        <a:lstStyle/>
        <a:p>
          <a:endParaRPr lang="es-ES"/>
        </a:p>
      </dgm:t>
    </dgm:pt>
    <dgm:pt modelId="{C4B6588A-2493-4627-8CBD-760F09E92EB6}" type="sibTrans" cxnId="{FD08696F-530A-4BD8-842C-CFD5C463610A}">
      <dgm:prSet/>
      <dgm:spPr/>
      <dgm:t>
        <a:bodyPr/>
        <a:lstStyle/>
        <a:p>
          <a:endParaRPr lang="es-ES"/>
        </a:p>
      </dgm:t>
    </dgm:pt>
    <dgm:pt modelId="{86CA0F17-92D0-40E3-809A-3EDF6F8F2C6E}">
      <dgm:prSet phldrT="[Texto]" custT="1"/>
      <dgm:spPr/>
      <dgm:t>
        <a:bodyPr/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200" kern="1200" dirty="0" smtClean="0"/>
            <a:t>Plazo de presentación: 2 meses</a:t>
          </a:r>
          <a:endParaRPr lang="es-ES" sz="3200" kern="1200" dirty="0"/>
        </a:p>
      </dgm:t>
    </dgm:pt>
    <dgm:pt modelId="{5772EDEF-8404-463A-99F4-11238AFB2F0C}" type="parTrans" cxnId="{E84CCA90-3455-47A1-95FE-68340F0E25B8}">
      <dgm:prSet/>
      <dgm:spPr/>
      <dgm:t>
        <a:bodyPr/>
        <a:lstStyle/>
        <a:p>
          <a:endParaRPr lang="es-ES"/>
        </a:p>
      </dgm:t>
    </dgm:pt>
    <dgm:pt modelId="{319F6306-FBFA-48AF-825A-C1B2A5DCE65E}" type="sibTrans" cxnId="{E84CCA90-3455-47A1-95FE-68340F0E25B8}">
      <dgm:prSet/>
      <dgm:spPr/>
      <dgm:t>
        <a:bodyPr/>
        <a:lstStyle/>
        <a:p>
          <a:endParaRPr lang="es-ES"/>
        </a:p>
      </dgm:t>
    </dgm:pt>
    <dgm:pt modelId="{1B6106FE-AC0F-4C86-B9E2-53F2857F68E4}">
      <dgm:prSet phldrT="[Texto]" custT="1"/>
      <dgm:spPr/>
      <dgm:t>
        <a:bodyPr/>
        <a:lstStyle/>
        <a:p>
          <a:endParaRPr lang="es-ES" sz="3200" dirty="0"/>
        </a:p>
      </dgm:t>
    </dgm:pt>
    <dgm:pt modelId="{3FDF627E-ED3E-4D8D-ABBD-D3D3E7CCC2DB}" type="parTrans" cxnId="{C9FF18A3-2E41-4358-8D6F-4E735438A1E3}">
      <dgm:prSet/>
      <dgm:spPr/>
      <dgm:t>
        <a:bodyPr/>
        <a:lstStyle/>
        <a:p>
          <a:endParaRPr lang="es-ES"/>
        </a:p>
      </dgm:t>
    </dgm:pt>
    <dgm:pt modelId="{553649E5-762C-4799-8434-E3DFE3178AA6}" type="sibTrans" cxnId="{C9FF18A3-2E41-4358-8D6F-4E735438A1E3}">
      <dgm:prSet/>
      <dgm:spPr/>
      <dgm:t>
        <a:bodyPr/>
        <a:lstStyle/>
        <a:p>
          <a:endParaRPr lang="es-ES"/>
        </a:p>
      </dgm:t>
    </dgm:pt>
    <dgm:pt modelId="{73A33370-9489-4D56-8468-BE2B1A9FA81B}">
      <dgm:prSet phldrT="[Texto]" custT="1"/>
      <dgm:spPr/>
      <dgm:t>
        <a:bodyPr/>
        <a:lstStyle/>
        <a:p>
          <a:endParaRPr lang="es-ES" sz="3200" dirty="0"/>
        </a:p>
      </dgm:t>
    </dgm:pt>
    <dgm:pt modelId="{0C19ACA2-018F-4D27-8E36-B42D9B2674B3}" type="parTrans" cxnId="{0684AB65-43C3-4100-A52B-177C4BBFEFD8}">
      <dgm:prSet/>
      <dgm:spPr/>
      <dgm:t>
        <a:bodyPr/>
        <a:lstStyle/>
        <a:p>
          <a:endParaRPr lang="es-ES"/>
        </a:p>
      </dgm:t>
    </dgm:pt>
    <dgm:pt modelId="{E2504923-19C9-45EB-8C13-568F677A478C}" type="sibTrans" cxnId="{0684AB65-43C3-4100-A52B-177C4BBFEFD8}">
      <dgm:prSet/>
      <dgm:spPr/>
      <dgm:t>
        <a:bodyPr/>
        <a:lstStyle/>
        <a:p>
          <a:endParaRPr lang="es-ES"/>
        </a:p>
      </dgm:t>
    </dgm:pt>
    <dgm:pt modelId="{8B056C0E-3553-4344-BE9E-27B151233142}">
      <dgm:prSet phldrT="[Texto]" custT="1"/>
      <dgm:spPr/>
      <dgm:t>
        <a:bodyPr/>
        <a:lstStyle/>
        <a:p>
          <a:endParaRPr lang="es-ES" sz="3200" dirty="0"/>
        </a:p>
      </dgm:t>
    </dgm:pt>
    <dgm:pt modelId="{1F8D09AE-8E3A-4927-B272-AC9E70559470}" type="parTrans" cxnId="{8D7C9233-D69D-42BE-87F2-212408B03400}">
      <dgm:prSet/>
      <dgm:spPr/>
      <dgm:t>
        <a:bodyPr/>
        <a:lstStyle/>
        <a:p>
          <a:endParaRPr lang="es-ES"/>
        </a:p>
      </dgm:t>
    </dgm:pt>
    <dgm:pt modelId="{90272202-60F0-437A-A29C-B24769EAF739}" type="sibTrans" cxnId="{8D7C9233-D69D-42BE-87F2-212408B03400}">
      <dgm:prSet/>
      <dgm:spPr/>
      <dgm:t>
        <a:bodyPr/>
        <a:lstStyle/>
        <a:p>
          <a:endParaRPr lang="es-ES"/>
        </a:p>
      </dgm:t>
    </dgm:pt>
    <dgm:pt modelId="{80E7BAB7-DFEF-4201-8BF1-6A850FA61FE5}">
      <dgm:prSet phldrT="[Texto]" custT="1"/>
      <dgm:spPr/>
      <dgm:t>
        <a:bodyPr/>
        <a:lstStyle/>
        <a:p>
          <a:r>
            <a:rPr lang="es-ES" sz="3200" dirty="0" smtClean="0"/>
            <a:t>Requerimiento morosidad</a:t>
          </a:r>
          <a:endParaRPr lang="es-ES" sz="3200" dirty="0"/>
        </a:p>
      </dgm:t>
    </dgm:pt>
    <dgm:pt modelId="{C4B29224-201D-49C2-A355-8A55DAC04FDB}" type="parTrans" cxnId="{8852C71B-F13D-489E-81CE-FB8192603A52}">
      <dgm:prSet/>
      <dgm:spPr/>
    </dgm:pt>
    <dgm:pt modelId="{1434CA54-285C-4CDB-AD30-4DFF5EB527CD}" type="sibTrans" cxnId="{8852C71B-F13D-489E-81CE-FB8192603A52}">
      <dgm:prSet/>
      <dgm:spPr/>
    </dgm:pt>
    <dgm:pt modelId="{020602A9-B182-4BCB-B8F7-D26FEC072215}" type="pres">
      <dgm:prSet presAssocID="{6A6FFE37-A607-4309-BA3C-1BEB3DA40A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5F99DE-2EE6-4294-9F72-5090D740A8BF}" type="pres">
      <dgm:prSet presAssocID="{07360397-7010-4B16-BCEC-A3A31B9D4D4E}" presName="composite" presStyleCnt="0"/>
      <dgm:spPr/>
    </dgm:pt>
    <dgm:pt modelId="{A104570C-B249-4E4D-87C4-3D6C71365A59}" type="pres">
      <dgm:prSet presAssocID="{07360397-7010-4B16-BCEC-A3A31B9D4D4E}" presName="imagSh" presStyleLbl="bgImgPlace1" presStyleIdx="0" presStyleCnt="2" custScaleY="51804" custLinFactNeighborX="22596" custLinFactNeighborY="-11894"/>
      <dgm:spPr/>
    </dgm:pt>
    <dgm:pt modelId="{186AB9F4-7F44-4778-BED0-56A9106D556E}" type="pres">
      <dgm:prSet presAssocID="{07360397-7010-4B16-BCEC-A3A31B9D4D4E}" presName="txNode" presStyleLbl="node1" presStyleIdx="0" presStyleCnt="2" custScaleX="108739" custScaleY="100000" custLinFactNeighborX="9094" custLinFactNeighborY="80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599535-0FC7-4748-B666-3E493841D701}" type="pres">
      <dgm:prSet presAssocID="{08169859-CFE1-4D5D-A0D0-3C43A76771BE}" presName="sibTrans" presStyleLbl="sibTrans2D1" presStyleIdx="0" presStyleCnt="1"/>
      <dgm:spPr/>
      <dgm:t>
        <a:bodyPr/>
        <a:lstStyle/>
        <a:p>
          <a:endParaRPr lang="es-ES"/>
        </a:p>
      </dgm:t>
    </dgm:pt>
    <dgm:pt modelId="{770B1ADB-99D9-438A-8742-3DDE0E765388}" type="pres">
      <dgm:prSet presAssocID="{08169859-CFE1-4D5D-A0D0-3C43A76771BE}" presName="connTx" presStyleLbl="sibTrans2D1" presStyleIdx="0" presStyleCnt="1"/>
      <dgm:spPr/>
      <dgm:t>
        <a:bodyPr/>
        <a:lstStyle/>
        <a:p>
          <a:endParaRPr lang="es-ES"/>
        </a:p>
      </dgm:t>
    </dgm:pt>
    <dgm:pt modelId="{B93194DE-4AA4-4404-BFE3-BAAF2AC2C129}" type="pres">
      <dgm:prSet presAssocID="{49ECB3F5-B2AE-45AC-9F8D-90AF2808D051}" presName="composite" presStyleCnt="0"/>
      <dgm:spPr/>
    </dgm:pt>
    <dgm:pt modelId="{8AAC7238-53C2-4342-A8D5-4F0D5345AA3D}" type="pres">
      <dgm:prSet presAssocID="{49ECB3F5-B2AE-45AC-9F8D-90AF2808D051}" presName="imagSh" presStyleLbl="bgImgPlace1" presStyleIdx="1" presStyleCnt="2" custScaleY="49446" custLinFactNeighborX="1811" custLinFactNeighborY="-29938"/>
      <dgm:spPr/>
    </dgm:pt>
    <dgm:pt modelId="{50D1E1C6-276C-4633-B940-7373C2DF0B34}" type="pres">
      <dgm:prSet presAssocID="{49ECB3F5-B2AE-45AC-9F8D-90AF2808D051}" presName="txNode" presStyleLbl="node1" presStyleIdx="1" presStyleCnt="2" custScaleX="160505" custScaleY="100000" custLinFactNeighborX="-10398" custLinFactNeighborY="89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DE67CE-79AC-4719-9FC7-2EFEE09CFB95}" type="presOf" srcId="{73A33370-9489-4D56-8468-BE2B1A9FA81B}" destId="{50D1E1C6-276C-4633-B940-7373C2DF0B34}" srcOrd="0" destOrd="5" presId="urn:microsoft.com/office/officeart/2005/8/layout/hProcess10"/>
    <dgm:cxn modelId="{1C17F8B3-7FE9-4C89-B896-C7189B00EDC6}" type="presOf" srcId="{F3A04900-A415-4DF6-831B-E1ACF9EAD27C}" destId="{186AB9F4-7F44-4778-BED0-56A9106D556E}" srcOrd="0" destOrd="6" presId="urn:microsoft.com/office/officeart/2005/8/layout/hProcess10"/>
    <dgm:cxn modelId="{32A5BFEE-169A-4705-9F47-B6EE479E8FE9}" type="presOf" srcId="{2B8B6F85-8E3C-44F1-AC1B-625F59983BFB}" destId="{50D1E1C6-276C-4633-B940-7373C2DF0B34}" srcOrd="0" destOrd="9" presId="urn:microsoft.com/office/officeart/2005/8/layout/hProcess10"/>
    <dgm:cxn modelId="{E934D08E-6ED0-49F2-834C-D8C3715CB96F}" type="presOf" srcId="{0D3BF979-1D87-4EC5-AA61-72E77A2F73B2}" destId="{50D1E1C6-276C-4633-B940-7373C2DF0B34}" srcOrd="0" destOrd="1" presId="urn:microsoft.com/office/officeart/2005/8/layout/hProcess10"/>
    <dgm:cxn modelId="{BAAFDD67-303A-4FE5-A191-A9CE10C70F2B}" srcId="{49ECB3F5-B2AE-45AC-9F8D-90AF2808D051}" destId="{C3ADA788-2763-4AF6-8449-73E809265285}" srcOrd="9" destOrd="0" parTransId="{6E16365C-1C70-4B26-AAD9-AF1799D0DAEA}" sibTransId="{DA7144EB-3AE1-4B35-B8AB-4D36CA081F58}"/>
    <dgm:cxn modelId="{8339946B-7335-41AE-9EE3-442879D5692C}" type="presOf" srcId="{80E7BAB7-DFEF-4201-8BF1-6A850FA61FE5}" destId="{50D1E1C6-276C-4633-B940-7373C2DF0B34}" srcOrd="0" destOrd="7" presId="urn:microsoft.com/office/officeart/2005/8/layout/hProcess10"/>
    <dgm:cxn modelId="{1491D54C-ED1E-4895-86BE-96CC76EFB97D}" type="presOf" srcId="{07360397-7010-4B16-BCEC-A3A31B9D4D4E}" destId="{186AB9F4-7F44-4778-BED0-56A9106D556E}" srcOrd="0" destOrd="0" presId="urn:microsoft.com/office/officeart/2005/8/layout/hProcess10"/>
    <dgm:cxn modelId="{F2C633F9-8A64-44D1-BB5C-8F92197F3AE7}" srcId="{49ECB3F5-B2AE-45AC-9F8D-90AF2808D051}" destId="{00925F2D-7E11-44F0-BBD1-2FAA9C5D3E11}" srcOrd="1" destOrd="0" parTransId="{7AFB081C-235E-4163-A5FE-0FD0FBEF6533}" sibTransId="{6528590D-7D9D-4778-B232-4D68A663697D}"/>
    <dgm:cxn modelId="{80423496-AFD4-44D6-ACCD-622548AE4ADC}" srcId="{49ECB3F5-B2AE-45AC-9F8D-90AF2808D051}" destId="{2B8B6F85-8E3C-44F1-AC1B-625F59983BFB}" srcOrd="7" destOrd="0" parTransId="{C2B113F3-C7BA-43BA-8FA2-C54B06CA4B89}" sibTransId="{D9E2F59E-8188-46E0-97E5-75FBBA49C875}"/>
    <dgm:cxn modelId="{D61EC5DB-A983-47E4-9B89-7B2F660CC3E3}" type="presOf" srcId="{6A6FFE37-A607-4309-BA3C-1BEB3DA40A35}" destId="{020602A9-B182-4BCB-B8F7-D26FEC072215}" srcOrd="0" destOrd="0" presId="urn:microsoft.com/office/officeart/2005/8/layout/hProcess10"/>
    <dgm:cxn modelId="{3BB89FD8-068A-49D0-8C0D-F1B9A440D16C}" srcId="{49ECB3F5-B2AE-45AC-9F8D-90AF2808D051}" destId="{34A11ABC-E60C-4204-A4AC-CE23A80E56A3}" srcOrd="6" destOrd="0" parTransId="{6D585B46-4293-47EE-86A2-E04A4BD26CCF}" sibTransId="{EAE0AED0-B5F9-42AC-80CD-D8BAE2BA3EC6}"/>
    <dgm:cxn modelId="{7EAA162A-13B9-4B7D-BCB7-4FEE8485F1AA}" type="presOf" srcId="{85CBF313-CDCD-4FCE-A48B-7B8100B38787}" destId="{186AB9F4-7F44-4778-BED0-56A9106D556E}" srcOrd="0" destOrd="1" presId="urn:microsoft.com/office/officeart/2005/8/layout/hProcess10"/>
    <dgm:cxn modelId="{1D73B88B-3CEB-417A-ADF8-72A65B9651B2}" type="presOf" srcId="{C3ADA788-2763-4AF6-8449-73E809265285}" destId="{50D1E1C6-276C-4633-B940-7373C2DF0B34}" srcOrd="0" destOrd="11" presId="urn:microsoft.com/office/officeart/2005/8/layout/hProcess10"/>
    <dgm:cxn modelId="{FD08696F-530A-4BD8-842C-CFD5C463610A}" srcId="{07360397-7010-4B16-BCEC-A3A31B9D4D4E}" destId="{0A3779C1-07BD-4BD5-9C94-7D7FBEA5577F}" srcOrd="3" destOrd="0" parTransId="{0B4464F5-C4FC-4666-8EB3-9834D3A613EF}" sibTransId="{C4B6588A-2493-4627-8CBD-760F09E92EB6}"/>
    <dgm:cxn modelId="{CA9DDE6C-0C4A-4E35-B1F4-3ED8B13CAB98}" srcId="{6A6FFE37-A607-4309-BA3C-1BEB3DA40A35}" destId="{49ECB3F5-B2AE-45AC-9F8D-90AF2808D051}" srcOrd="1" destOrd="0" parTransId="{5C4DEA49-E9BD-4EDC-BBBC-52D7A15ADD0E}" sibTransId="{1B418295-312A-4952-A9A3-998867DB1C87}"/>
    <dgm:cxn modelId="{8D7C9233-D69D-42BE-87F2-212408B03400}" srcId="{49ECB3F5-B2AE-45AC-9F8D-90AF2808D051}" destId="{8B056C0E-3553-4344-BE9E-27B151233142}" srcOrd="8" destOrd="0" parTransId="{1F8D09AE-8E3A-4927-B272-AC9E70559470}" sibTransId="{90272202-60F0-437A-A29C-B24769EAF739}"/>
    <dgm:cxn modelId="{CC86E46F-A0C3-45E5-B70A-E34300698742}" srcId="{49ECB3F5-B2AE-45AC-9F8D-90AF2808D051}" destId="{8DA3E16A-151B-461A-80E8-01797E1AA4CC}" srcOrd="5" destOrd="0" parTransId="{75759948-08DD-4C3D-A4AA-19B1A68EB1CA}" sibTransId="{AC081497-1B5F-4D59-ACCB-BC0BA083C381}"/>
    <dgm:cxn modelId="{C1EA2349-DE74-4753-AB96-B2F9729FBE0F}" type="presOf" srcId="{A65FA715-482A-4DA5-AF76-BCD15F8095BF}" destId="{186AB9F4-7F44-4778-BED0-56A9106D556E}" srcOrd="0" destOrd="3" presId="urn:microsoft.com/office/officeart/2005/8/layout/hProcess10"/>
    <dgm:cxn modelId="{8D5CCB11-4A93-464F-A254-E0DC4DE0FCF3}" type="presOf" srcId="{8B056C0E-3553-4344-BE9E-27B151233142}" destId="{50D1E1C6-276C-4633-B940-7373C2DF0B34}" srcOrd="0" destOrd="10" presId="urn:microsoft.com/office/officeart/2005/8/layout/hProcess10"/>
    <dgm:cxn modelId="{C9FF18A3-2E41-4358-8D6F-4E735438A1E3}" srcId="{49ECB3F5-B2AE-45AC-9F8D-90AF2808D051}" destId="{1B6106FE-AC0F-4C86-B9E2-53F2857F68E4}" srcOrd="2" destOrd="0" parTransId="{3FDF627E-ED3E-4D8D-ABBD-D3D3E7CCC2DB}" sibTransId="{553649E5-762C-4799-8434-E3DFE3178AA6}"/>
    <dgm:cxn modelId="{CEC1CDD9-2CB3-4F43-BC85-8AB47D3B3198}" srcId="{6A6FFE37-A607-4309-BA3C-1BEB3DA40A35}" destId="{07360397-7010-4B16-BCEC-A3A31B9D4D4E}" srcOrd="0" destOrd="0" parTransId="{C4DE2E8A-B399-492B-BD81-6BFEB1C28D74}" sibTransId="{08169859-CFE1-4D5D-A0D0-3C43A76771BE}"/>
    <dgm:cxn modelId="{F0A17D63-C2B8-4509-9279-978DEABFD202}" srcId="{49ECB3F5-B2AE-45AC-9F8D-90AF2808D051}" destId="{08DB1005-87F1-4692-911E-55ECE6067964}" srcOrd="3" destOrd="0" parTransId="{B04C7C24-A26C-408E-A2A6-287F5F12B8F6}" sibTransId="{75E97F70-A1FB-40A3-B98C-AE284643A6A4}"/>
    <dgm:cxn modelId="{3B3FBC92-2530-4D69-9CFA-BDA8A757ECE6}" type="presOf" srcId="{77B49C7C-34B5-4040-8F14-DD1BB0ADA4E9}" destId="{186AB9F4-7F44-4778-BED0-56A9106D556E}" srcOrd="0" destOrd="2" presId="urn:microsoft.com/office/officeart/2005/8/layout/hProcess10"/>
    <dgm:cxn modelId="{0684AB65-43C3-4100-A52B-177C4BBFEFD8}" srcId="{49ECB3F5-B2AE-45AC-9F8D-90AF2808D051}" destId="{73A33370-9489-4D56-8468-BE2B1A9FA81B}" srcOrd="4" destOrd="0" parTransId="{0C19ACA2-018F-4D27-8E36-B42D9B2674B3}" sibTransId="{E2504923-19C9-45EB-8C13-568F677A478C}"/>
    <dgm:cxn modelId="{F5F5EB45-1A83-4C8B-B9ED-A4CF308BC4DF}" type="presOf" srcId="{34A11ABC-E60C-4204-A4AC-CE23A80E56A3}" destId="{50D1E1C6-276C-4633-B940-7373C2DF0B34}" srcOrd="0" destOrd="8" presId="urn:microsoft.com/office/officeart/2005/8/layout/hProcess10"/>
    <dgm:cxn modelId="{059841AE-71BF-4B60-805C-784562C6CDDF}" type="presOf" srcId="{1B6106FE-AC0F-4C86-B9E2-53F2857F68E4}" destId="{50D1E1C6-276C-4633-B940-7373C2DF0B34}" srcOrd="0" destOrd="3" presId="urn:microsoft.com/office/officeart/2005/8/layout/hProcess10"/>
    <dgm:cxn modelId="{0CC4D8F5-5155-41A9-938D-25E6DA9D5164}" srcId="{07360397-7010-4B16-BCEC-A3A31B9D4D4E}" destId="{F3A04900-A415-4DF6-831B-E1ACF9EAD27C}" srcOrd="5" destOrd="0" parTransId="{F7140FF9-7D43-4731-92A6-9FE38E7993C7}" sibTransId="{5DE4F05C-6C62-43EA-A04C-89A6227D5EA9}"/>
    <dgm:cxn modelId="{34551AF6-E060-4B53-B404-F91A19624BE1}" type="presOf" srcId="{8DA3E16A-151B-461A-80E8-01797E1AA4CC}" destId="{50D1E1C6-276C-4633-B940-7373C2DF0B34}" srcOrd="0" destOrd="6" presId="urn:microsoft.com/office/officeart/2005/8/layout/hProcess10"/>
    <dgm:cxn modelId="{E84CCA90-3455-47A1-95FE-68340F0E25B8}" srcId="{07360397-7010-4B16-BCEC-A3A31B9D4D4E}" destId="{86CA0F17-92D0-40E3-809A-3EDF6F8F2C6E}" srcOrd="6" destOrd="0" parTransId="{5772EDEF-8404-463A-99F4-11238AFB2F0C}" sibTransId="{319F6306-FBFA-48AF-825A-C1B2A5DCE65E}"/>
    <dgm:cxn modelId="{A18A1FF2-EE36-437B-9BCF-5A01FFE22811}" type="presOf" srcId="{08169859-CFE1-4D5D-A0D0-3C43A76771BE}" destId="{770B1ADB-99D9-438A-8742-3DDE0E765388}" srcOrd="1" destOrd="0" presId="urn:microsoft.com/office/officeart/2005/8/layout/hProcess10"/>
    <dgm:cxn modelId="{D60174F6-7870-44B0-8696-CA6986429F8F}" srcId="{07360397-7010-4B16-BCEC-A3A31B9D4D4E}" destId="{A65FA715-482A-4DA5-AF76-BCD15F8095BF}" srcOrd="2" destOrd="0" parTransId="{69CAEEB3-EA8A-4CFF-8045-B266CBD5793D}" sibTransId="{BCE1B763-E5CC-453C-9FBD-3E3D927D913D}"/>
    <dgm:cxn modelId="{AE15EA67-09EE-4A26-94D2-65FF14944254}" srcId="{07360397-7010-4B16-BCEC-A3A31B9D4D4E}" destId="{77B49C7C-34B5-4040-8F14-DD1BB0ADA4E9}" srcOrd="1" destOrd="0" parTransId="{3D682BFC-5CAE-496C-B8A8-A94E66D54210}" sibTransId="{057FB4D3-B800-40CA-8696-A347F9F3EF60}"/>
    <dgm:cxn modelId="{EF196B08-E44D-46FB-8DD1-38777025E6AA}" srcId="{07360397-7010-4B16-BCEC-A3A31B9D4D4E}" destId="{85CBF313-CDCD-4FCE-A48B-7B8100B38787}" srcOrd="0" destOrd="0" parTransId="{E31BADB4-9EB9-4890-B4FB-F9E2E287C5EA}" sibTransId="{E62FD8A9-3CFE-4408-8899-68C5BE73D86D}"/>
    <dgm:cxn modelId="{529BF32A-E1D4-4572-A55D-E09C8FFC273B}" type="presOf" srcId="{28A6802B-563D-49B2-9EBF-CA004B10D63E}" destId="{186AB9F4-7F44-4778-BED0-56A9106D556E}" srcOrd="0" destOrd="5" presId="urn:microsoft.com/office/officeart/2005/8/layout/hProcess10"/>
    <dgm:cxn modelId="{B640B7C8-387D-4E4C-9E16-0BD3CB773062}" srcId="{07360397-7010-4B16-BCEC-A3A31B9D4D4E}" destId="{28A6802B-563D-49B2-9EBF-CA004B10D63E}" srcOrd="4" destOrd="0" parTransId="{90A151CD-FB1A-4645-B492-2DCEE3F86E6F}" sibTransId="{45B75647-F619-46BF-89A1-2B32CE3847BA}"/>
    <dgm:cxn modelId="{C9DA5C07-FC41-4703-8F28-6CEAD3F5B86B}" type="presOf" srcId="{00925F2D-7E11-44F0-BBD1-2FAA9C5D3E11}" destId="{50D1E1C6-276C-4633-B940-7373C2DF0B34}" srcOrd="0" destOrd="2" presId="urn:microsoft.com/office/officeart/2005/8/layout/hProcess10"/>
    <dgm:cxn modelId="{435BE44E-2D87-4CBB-8240-142132D29DB5}" type="presOf" srcId="{08DB1005-87F1-4692-911E-55ECE6067964}" destId="{50D1E1C6-276C-4633-B940-7373C2DF0B34}" srcOrd="0" destOrd="4" presId="urn:microsoft.com/office/officeart/2005/8/layout/hProcess10"/>
    <dgm:cxn modelId="{8852C71B-F13D-489E-81CE-FB8192603A52}" srcId="{8DA3E16A-151B-461A-80E8-01797E1AA4CC}" destId="{80E7BAB7-DFEF-4201-8BF1-6A850FA61FE5}" srcOrd="0" destOrd="0" parTransId="{C4B29224-201D-49C2-A355-8A55DAC04FDB}" sibTransId="{1434CA54-285C-4CDB-AD30-4DFF5EB527CD}"/>
    <dgm:cxn modelId="{0B0146BD-C430-4722-9E01-36B1E1B05A5D}" type="presOf" srcId="{0A3779C1-07BD-4BD5-9C94-7D7FBEA5577F}" destId="{186AB9F4-7F44-4778-BED0-56A9106D556E}" srcOrd="0" destOrd="4" presId="urn:microsoft.com/office/officeart/2005/8/layout/hProcess10"/>
    <dgm:cxn modelId="{80E52AED-23CC-4E7C-9A6C-60F4A9625AE0}" srcId="{49ECB3F5-B2AE-45AC-9F8D-90AF2808D051}" destId="{0D3BF979-1D87-4EC5-AA61-72E77A2F73B2}" srcOrd="0" destOrd="0" parTransId="{A060B4F5-3022-4466-A33A-5C4F0EF98D4D}" sibTransId="{F9792CB7-1BF7-41A8-BF53-7A3AA2A6DACD}"/>
    <dgm:cxn modelId="{EF902FEB-2922-4A54-B952-AC7FDACDD1F4}" type="presOf" srcId="{86CA0F17-92D0-40E3-809A-3EDF6F8F2C6E}" destId="{186AB9F4-7F44-4778-BED0-56A9106D556E}" srcOrd="0" destOrd="7" presId="urn:microsoft.com/office/officeart/2005/8/layout/hProcess10"/>
    <dgm:cxn modelId="{4909D6B5-64F4-42FC-ABC1-BEE6E9E5CDD7}" type="presOf" srcId="{08169859-CFE1-4D5D-A0D0-3C43A76771BE}" destId="{96599535-0FC7-4748-B666-3E493841D701}" srcOrd="0" destOrd="0" presId="urn:microsoft.com/office/officeart/2005/8/layout/hProcess10"/>
    <dgm:cxn modelId="{8A6FDB78-E861-4CA2-BC4C-C32BD7A07E62}" type="presOf" srcId="{49ECB3F5-B2AE-45AC-9F8D-90AF2808D051}" destId="{50D1E1C6-276C-4633-B940-7373C2DF0B34}" srcOrd="0" destOrd="0" presId="urn:microsoft.com/office/officeart/2005/8/layout/hProcess10"/>
    <dgm:cxn modelId="{BB0DBF8D-7F8A-4A40-9238-B113781B5C50}" type="presParOf" srcId="{020602A9-B182-4BCB-B8F7-D26FEC072215}" destId="{135F99DE-2EE6-4294-9F72-5090D740A8BF}" srcOrd="0" destOrd="0" presId="urn:microsoft.com/office/officeart/2005/8/layout/hProcess10"/>
    <dgm:cxn modelId="{24B1AFA9-EEA3-4684-8DB2-8E303F16A0DA}" type="presParOf" srcId="{135F99DE-2EE6-4294-9F72-5090D740A8BF}" destId="{A104570C-B249-4E4D-87C4-3D6C71365A59}" srcOrd="0" destOrd="0" presId="urn:microsoft.com/office/officeart/2005/8/layout/hProcess10"/>
    <dgm:cxn modelId="{3EB1984D-F1E4-47FA-8DD6-EA407387592B}" type="presParOf" srcId="{135F99DE-2EE6-4294-9F72-5090D740A8BF}" destId="{186AB9F4-7F44-4778-BED0-56A9106D556E}" srcOrd="1" destOrd="0" presId="urn:microsoft.com/office/officeart/2005/8/layout/hProcess10"/>
    <dgm:cxn modelId="{CD19225D-9D16-48D7-BC3B-8B1878F72799}" type="presParOf" srcId="{020602A9-B182-4BCB-B8F7-D26FEC072215}" destId="{96599535-0FC7-4748-B666-3E493841D701}" srcOrd="1" destOrd="0" presId="urn:microsoft.com/office/officeart/2005/8/layout/hProcess10"/>
    <dgm:cxn modelId="{8FB9B190-F220-4624-8975-616FB13180D7}" type="presParOf" srcId="{96599535-0FC7-4748-B666-3E493841D701}" destId="{770B1ADB-99D9-438A-8742-3DDE0E765388}" srcOrd="0" destOrd="0" presId="urn:microsoft.com/office/officeart/2005/8/layout/hProcess10"/>
    <dgm:cxn modelId="{18674E4B-BC35-47DC-929B-50C11F97F84D}" type="presParOf" srcId="{020602A9-B182-4BCB-B8F7-D26FEC072215}" destId="{B93194DE-4AA4-4404-BFE3-BAAF2AC2C129}" srcOrd="2" destOrd="0" presId="urn:microsoft.com/office/officeart/2005/8/layout/hProcess10"/>
    <dgm:cxn modelId="{D1EC70E6-A510-4CC3-9844-5E2D8BF64683}" type="presParOf" srcId="{B93194DE-4AA4-4404-BFE3-BAAF2AC2C129}" destId="{8AAC7238-53C2-4342-A8D5-4F0D5345AA3D}" srcOrd="0" destOrd="0" presId="urn:microsoft.com/office/officeart/2005/8/layout/hProcess10"/>
    <dgm:cxn modelId="{85D78CEB-DA96-45BB-8EDE-AD4414D5BA12}" type="presParOf" srcId="{B93194DE-4AA4-4404-BFE3-BAAF2AC2C129}" destId="{50D1E1C6-276C-4633-B940-7373C2DF0B3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9EBB1-B56A-4C2B-B986-4E2A7EF38490}">
      <dsp:nvSpPr>
        <dsp:cNvPr id="0" name=""/>
        <dsp:cNvSpPr/>
      </dsp:nvSpPr>
      <dsp:spPr>
        <a:xfrm>
          <a:off x="0" y="3615891"/>
          <a:ext cx="24385322" cy="3720175"/>
        </a:xfrm>
        <a:prstGeom prst="rightArrow">
          <a:avLst/>
        </a:prstGeom>
        <a:gradFill rotWithShape="0">
          <a:gsLst>
            <a:gs pos="0">
              <a:srgbClr val="0C8677"/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5C42F5-B706-4B08-858A-EFF89FA8F7D4}">
      <dsp:nvSpPr>
        <dsp:cNvPr id="0" name=""/>
        <dsp:cNvSpPr/>
      </dsp:nvSpPr>
      <dsp:spPr>
        <a:xfrm>
          <a:off x="20967663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23</a:t>
          </a:r>
        </a:p>
      </dsp:txBody>
      <dsp:txXfrm>
        <a:off x="20967663" y="5018120"/>
        <a:ext cx="933202" cy="1260000"/>
      </dsp:txXfrm>
    </dsp:sp>
    <dsp:sp modelId="{ABB3B488-7E2F-4E95-8DF3-50A7B7BD7EF3}">
      <dsp:nvSpPr>
        <dsp:cNvPr id="0" name=""/>
        <dsp:cNvSpPr/>
      </dsp:nvSpPr>
      <dsp:spPr>
        <a:xfrm>
          <a:off x="19847820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22</a:t>
          </a:r>
        </a:p>
      </dsp:txBody>
      <dsp:txXfrm>
        <a:off x="19847820" y="5018120"/>
        <a:ext cx="933202" cy="1260000"/>
      </dsp:txXfrm>
    </dsp:sp>
    <dsp:sp modelId="{8112AB50-78AC-4646-AF97-CEFF56A9512B}">
      <dsp:nvSpPr>
        <dsp:cNvPr id="0" name=""/>
        <dsp:cNvSpPr/>
      </dsp:nvSpPr>
      <dsp:spPr>
        <a:xfrm>
          <a:off x="18727976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21</a:t>
          </a:r>
        </a:p>
      </dsp:txBody>
      <dsp:txXfrm>
        <a:off x="18727976" y="5018120"/>
        <a:ext cx="933202" cy="1260000"/>
      </dsp:txXfrm>
    </dsp:sp>
    <dsp:sp modelId="{0749C132-DBE5-46A5-AB92-DB1A189CEA8D}">
      <dsp:nvSpPr>
        <dsp:cNvPr id="0" name=""/>
        <dsp:cNvSpPr/>
      </dsp:nvSpPr>
      <dsp:spPr>
        <a:xfrm>
          <a:off x="17608133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20</a:t>
          </a:r>
        </a:p>
      </dsp:txBody>
      <dsp:txXfrm>
        <a:off x="17608133" y="5018120"/>
        <a:ext cx="933202" cy="1260000"/>
      </dsp:txXfrm>
    </dsp:sp>
    <dsp:sp modelId="{F15F46DF-1BF2-4F34-8B3A-09BEA98899C2}">
      <dsp:nvSpPr>
        <dsp:cNvPr id="0" name=""/>
        <dsp:cNvSpPr/>
      </dsp:nvSpPr>
      <dsp:spPr>
        <a:xfrm>
          <a:off x="16488289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/>
            <a:t>19</a:t>
          </a:r>
          <a:endParaRPr lang="es-ES" sz="3500" kern="1200" dirty="0"/>
        </a:p>
      </dsp:txBody>
      <dsp:txXfrm>
        <a:off x="16488289" y="5018120"/>
        <a:ext cx="933202" cy="1260000"/>
      </dsp:txXfrm>
    </dsp:sp>
    <dsp:sp modelId="{BB37523F-3B7F-4F21-89AB-E291548BC10F}">
      <dsp:nvSpPr>
        <dsp:cNvPr id="0" name=""/>
        <dsp:cNvSpPr/>
      </dsp:nvSpPr>
      <dsp:spPr>
        <a:xfrm>
          <a:off x="15368446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18</a:t>
          </a:r>
        </a:p>
      </dsp:txBody>
      <dsp:txXfrm>
        <a:off x="15368446" y="5018120"/>
        <a:ext cx="933202" cy="1260000"/>
      </dsp:txXfrm>
    </dsp:sp>
    <dsp:sp modelId="{B4FDF02F-EE68-4938-A543-21508A40F48A}">
      <dsp:nvSpPr>
        <dsp:cNvPr id="0" name=""/>
        <dsp:cNvSpPr/>
      </dsp:nvSpPr>
      <dsp:spPr>
        <a:xfrm>
          <a:off x="14248602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17</a:t>
          </a:r>
        </a:p>
      </dsp:txBody>
      <dsp:txXfrm>
        <a:off x="14248602" y="5018120"/>
        <a:ext cx="933202" cy="1260000"/>
      </dsp:txXfrm>
    </dsp:sp>
    <dsp:sp modelId="{1E13D7A1-044D-44AD-A2DB-D45BCECAAAF6}">
      <dsp:nvSpPr>
        <dsp:cNvPr id="0" name=""/>
        <dsp:cNvSpPr/>
      </dsp:nvSpPr>
      <dsp:spPr>
        <a:xfrm>
          <a:off x="13128759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16</a:t>
          </a:r>
        </a:p>
      </dsp:txBody>
      <dsp:txXfrm>
        <a:off x="13128759" y="5018120"/>
        <a:ext cx="933202" cy="1260000"/>
      </dsp:txXfrm>
    </dsp:sp>
    <dsp:sp modelId="{78F98C2D-7591-45C3-B203-F0D843AD9905}">
      <dsp:nvSpPr>
        <dsp:cNvPr id="0" name=""/>
        <dsp:cNvSpPr/>
      </dsp:nvSpPr>
      <dsp:spPr>
        <a:xfrm>
          <a:off x="12008915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15</a:t>
          </a:r>
        </a:p>
      </dsp:txBody>
      <dsp:txXfrm>
        <a:off x="12008915" y="5018120"/>
        <a:ext cx="933202" cy="1260000"/>
      </dsp:txXfrm>
    </dsp:sp>
    <dsp:sp modelId="{ADF39BB8-E126-4529-B0AA-E4CB6916CAAA}">
      <dsp:nvSpPr>
        <dsp:cNvPr id="0" name=""/>
        <dsp:cNvSpPr/>
      </dsp:nvSpPr>
      <dsp:spPr>
        <a:xfrm>
          <a:off x="10889072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14</a:t>
          </a:r>
        </a:p>
      </dsp:txBody>
      <dsp:txXfrm>
        <a:off x="10889072" y="5018120"/>
        <a:ext cx="933202" cy="1260000"/>
      </dsp:txXfrm>
    </dsp:sp>
    <dsp:sp modelId="{FAD00C92-858B-42AD-8417-689407485906}">
      <dsp:nvSpPr>
        <dsp:cNvPr id="0" name=""/>
        <dsp:cNvSpPr/>
      </dsp:nvSpPr>
      <dsp:spPr>
        <a:xfrm>
          <a:off x="9769228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13</a:t>
          </a:r>
        </a:p>
      </dsp:txBody>
      <dsp:txXfrm>
        <a:off x="9769228" y="5018120"/>
        <a:ext cx="933202" cy="1260000"/>
      </dsp:txXfrm>
    </dsp:sp>
    <dsp:sp modelId="{4E7E26F8-5B48-4695-9C20-E84143087CB6}">
      <dsp:nvSpPr>
        <dsp:cNvPr id="0" name=""/>
        <dsp:cNvSpPr/>
      </dsp:nvSpPr>
      <dsp:spPr>
        <a:xfrm>
          <a:off x="8649385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12</a:t>
          </a:r>
        </a:p>
      </dsp:txBody>
      <dsp:txXfrm>
        <a:off x="8649385" y="5018120"/>
        <a:ext cx="933202" cy="1260000"/>
      </dsp:txXfrm>
    </dsp:sp>
    <dsp:sp modelId="{0678758C-2DCF-42CD-A9C5-78D56003AC36}">
      <dsp:nvSpPr>
        <dsp:cNvPr id="0" name=""/>
        <dsp:cNvSpPr/>
      </dsp:nvSpPr>
      <dsp:spPr>
        <a:xfrm>
          <a:off x="7529541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11</a:t>
          </a:r>
        </a:p>
      </dsp:txBody>
      <dsp:txXfrm>
        <a:off x="7529541" y="5018120"/>
        <a:ext cx="933202" cy="1260000"/>
      </dsp:txXfrm>
    </dsp:sp>
    <dsp:sp modelId="{F2FC6400-354C-4943-9678-A0638AA09B1F}">
      <dsp:nvSpPr>
        <dsp:cNvPr id="0" name=""/>
        <dsp:cNvSpPr/>
      </dsp:nvSpPr>
      <dsp:spPr>
        <a:xfrm>
          <a:off x="6409698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10</a:t>
          </a:r>
        </a:p>
      </dsp:txBody>
      <dsp:txXfrm>
        <a:off x="6409698" y="5018120"/>
        <a:ext cx="933202" cy="1260000"/>
      </dsp:txXfrm>
    </dsp:sp>
    <dsp:sp modelId="{61E63307-7F58-4C9E-A52B-5C516FC226F4}">
      <dsp:nvSpPr>
        <dsp:cNvPr id="0" name=""/>
        <dsp:cNvSpPr/>
      </dsp:nvSpPr>
      <dsp:spPr>
        <a:xfrm>
          <a:off x="5289854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09</a:t>
          </a:r>
        </a:p>
      </dsp:txBody>
      <dsp:txXfrm>
        <a:off x="5289854" y="5018120"/>
        <a:ext cx="933202" cy="1260000"/>
      </dsp:txXfrm>
    </dsp:sp>
    <dsp:sp modelId="{4B9A771D-7480-43B1-9053-C850E105ED7D}">
      <dsp:nvSpPr>
        <dsp:cNvPr id="0" name=""/>
        <dsp:cNvSpPr/>
      </dsp:nvSpPr>
      <dsp:spPr>
        <a:xfrm>
          <a:off x="4170011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08</a:t>
          </a:r>
        </a:p>
      </dsp:txBody>
      <dsp:txXfrm>
        <a:off x="4170011" y="5018120"/>
        <a:ext cx="933202" cy="1260000"/>
      </dsp:txXfrm>
    </dsp:sp>
    <dsp:sp modelId="{7B4C986A-CD34-4316-8782-C1FE0BF8DBFB}">
      <dsp:nvSpPr>
        <dsp:cNvPr id="0" name=""/>
        <dsp:cNvSpPr/>
      </dsp:nvSpPr>
      <dsp:spPr>
        <a:xfrm>
          <a:off x="3050167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07</a:t>
          </a:r>
        </a:p>
      </dsp:txBody>
      <dsp:txXfrm>
        <a:off x="3050167" y="5018120"/>
        <a:ext cx="933202" cy="1260000"/>
      </dsp:txXfrm>
    </dsp:sp>
    <dsp:sp modelId="{C730109A-0A92-4502-97E1-14A4699AD187}">
      <dsp:nvSpPr>
        <dsp:cNvPr id="0" name=""/>
        <dsp:cNvSpPr/>
      </dsp:nvSpPr>
      <dsp:spPr>
        <a:xfrm>
          <a:off x="1930324" y="5018120"/>
          <a:ext cx="933202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/>
            <a:t>2006</a:t>
          </a:r>
        </a:p>
      </dsp:txBody>
      <dsp:txXfrm>
        <a:off x="1930324" y="5018120"/>
        <a:ext cx="933202" cy="126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DA3CF-BE3C-46BA-8D4D-46DF676BC0A7}">
      <dsp:nvSpPr>
        <dsp:cNvPr id="0" name=""/>
        <dsp:cNvSpPr/>
      </dsp:nvSpPr>
      <dsp:spPr>
        <a:xfrm>
          <a:off x="14287" y="2994106"/>
          <a:ext cx="8540749" cy="3416299"/>
        </a:xfrm>
        <a:prstGeom prst="chevron">
          <a:avLst/>
        </a:prstGeom>
        <a:solidFill>
          <a:srgbClr val="0E9A8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b="1" kern="1200" dirty="0"/>
            <a:t>Ejecución</a:t>
          </a:r>
          <a:endParaRPr lang="es-ES" sz="5700" b="1" kern="1200" dirty="0"/>
        </a:p>
      </dsp:txBody>
      <dsp:txXfrm>
        <a:off x="1722437" y="2994106"/>
        <a:ext cx="5124450" cy="3416299"/>
      </dsp:txXfrm>
    </dsp:sp>
    <dsp:sp modelId="{75D2B224-7871-405B-A53F-B5BE891A7431}">
      <dsp:nvSpPr>
        <dsp:cNvPr id="0" name=""/>
        <dsp:cNvSpPr/>
      </dsp:nvSpPr>
      <dsp:spPr>
        <a:xfrm>
          <a:off x="7700962" y="2994106"/>
          <a:ext cx="8540749" cy="3416299"/>
        </a:xfrm>
        <a:prstGeom prst="chevron">
          <a:avLst/>
        </a:prstGeom>
        <a:solidFill>
          <a:srgbClr val="0E9A89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027" tIns="72009" rIns="72009" bIns="72009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/>
            <a:t>Mantenimiento</a:t>
          </a:r>
          <a:endParaRPr lang="es-ES" sz="5700" kern="1200" dirty="0"/>
        </a:p>
      </dsp:txBody>
      <dsp:txXfrm>
        <a:off x="9409112" y="2994106"/>
        <a:ext cx="5124450" cy="3416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4570C-B249-4E4D-87C4-3D6C71365A59}">
      <dsp:nvSpPr>
        <dsp:cNvPr id="0" name=""/>
        <dsp:cNvSpPr/>
      </dsp:nvSpPr>
      <dsp:spPr>
        <a:xfrm>
          <a:off x="1670565" y="9975"/>
          <a:ext cx="7365379" cy="333407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AB9F4-7F44-4778-BED0-56A9106D556E}">
      <dsp:nvSpPr>
        <dsp:cNvPr id="0" name=""/>
        <dsp:cNvSpPr/>
      </dsp:nvSpPr>
      <dsp:spPr>
        <a:xfrm>
          <a:off x="1553276" y="3603156"/>
          <a:ext cx="8009039" cy="6435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b="1" kern="1200" dirty="0">
            <a:solidFill>
              <a:srgbClr val="61D836">
                <a:lumMod val="50000"/>
              </a:srgbClr>
            </a:solidFill>
            <a:latin typeface="Helvetica Neue Medium"/>
            <a:ea typeface="Helvetica Neue Medium"/>
            <a:cs typeface="Helvetica Neue Medium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b="1" kern="1200" dirty="0">
            <a:solidFill>
              <a:srgbClr val="61D836">
                <a:lumMod val="50000"/>
              </a:srgbClr>
            </a:solidFill>
            <a:latin typeface="Helvetica Neue Medium"/>
            <a:ea typeface="Helvetica Neue Medium"/>
            <a:cs typeface="Helvetica Neue Medium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b="1" kern="1200" dirty="0">
            <a:solidFill>
              <a:srgbClr val="61D836">
                <a:lumMod val="50000"/>
              </a:srgbClr>
            </a:solidFill>
            <a:latin typeface="Helvetica Neue Medium"/>
            <a:ea typeface="Helvetica Neue Medium"/>
            <a:cs typeface="Helvetica Neue Medium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b="1" kern="1200" dirty="0">
            <a:solidFill>
              <a:srgbClr val="61D836">
                <a:lumMod val="50000"/>
              </a:srgbClr>
            </a:solidFill>
            <a:latin typeface="Helvetica Neue Medium"/>
            <a:ea typeface="Helvetica Neue Medium"/>
            <a:cs typeface="Helvetica Neue Medium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/>
            <a:t>Resoluciones convocatoria firmadas</a:t>
          </a:r>
          <a:endParaRPr lang="es-ES" sz="3200" b="1" kern="1200" dirty="0">
            <a:solidFill>
              <a:srgbClr val="61D836">
                <a:lumMod val="50000"/>
              </a:srgbClr>
            </a:solidFill>
            <a:latin typeface="Helvetica Neue Medium"/>
            <a:ea typeface="Helvetica Neue Medium"/>
            <a:cs typeface="Helvetica Neue Medium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/>
            <a:t>Publicación extracto en BOE</a:t>
          </a:r>
          <a:endParaRPr lang="es-ES" sz="3200" b="1" kern="1200" dirty="0">
            <a:solidFill>
              <a:srgbClr val="61D836">
                <a:lumMod val="50000"/>
              </a:srgbClr>
            </a:solidFill>
            <a:latin typeface="Helvetica Neue Medium"/>
            <a:ea typeface="Helvetica Neue Medium"/>
            <a:cs typeface="Helvetica Neue Medium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Plazo de presentación: 2 meses</a:t>
          </a:r>
          <a:endParaRPr lang="es-ES" sz="3200" kern="1200" dirty="0"/>
        </a:p>
      </dsp:txBody>
      <dsp:txXfrm>
        <a:off x="1741778" y="3791658"/>
        <a:ext cx="7632035" cy="6058928"/>
      </dsp:txXfrm>
    </dsp:sp>
    <dsp:sp modelId="{96599535-0FC7-4748-B666-3E493841D701}">
      <dsp:nvSpPr>
        <dsp:cNvPr id="0" name=""/>
        <dsp:cNvSpPr/>
      </dsp:nvSpPr>
      <dsp:spPr>
        <a:xfrm rot="21573739">
          <a:off x="10391705" y="748444"/>
          <a:ext cx="1355820" cy="17697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500" kern="1200"/>
        </a:p>
      </dsp:txBody>
      <dsp:txXfrm>
        <a:off x="10391711" y="1103957"/>
        <a:ext cx="949074" cy="1061879"/>
      </dsp:txXfrm>
    </dsp:sp>
    <dsp:sp modelId="{8AAC7238-53C2-4342-A8D5-4F0D5345AA3D}">
      <dsp:nvSpPr>
        <dsp:cNvPr id="0" name=""/>
        <dsp:cNvSpPr/>
      </dsp:nvSpPr>
      <dsp:spPr>
        <a:xfrm>
          <a:off x="12909604" y="0"/>
          <a:ext cx="7365379" cy="318231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1E1C6-276C-4633-B940-7373C2DF0B34}">
      <dsp:nvSpPr>
        <dsp:cNvPr id="0" name=""/>
        <dsp:cNvSpPr/>
      </dsp:nvSpPr>
      <dsp:spPr>
        <a:xfrm>
          <a:off x="10981169" y="3623076"/>
          <a:ext cx="11821801" cy="64359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Requerimientos de subsanación</a:t>
          </a:r>
          <a:endParaRPr lang="es-ES" sz="40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/>
            <a:t>Preevaluación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/>
            <a:t>Evaluación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/>
            <a:t>Comité de evaluación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/>
            <a:t>Propuesta de resolución </a:t>
          </a:r>
          <a:r>
            <a:rPr lang="es-ES" sz="3200" kern="1200" dirty="0" smtClean="0"/>
            <a:t>provisional</a:t>
          </a:r>
          <a:endParaRPr lang="es-ES" sz="3200" kern="1200" dirty="0"/>
        </a:p>
        <a:p>
          <a:pPr marL="571500" lvl="2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Requerimiento morosidad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/>
            <a:t>Propuesta de resolución definitiva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/>
            <a:t>Expedientes económicos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b="1" kern="1200" dirty="0"/>
            <a:t>Resolución definitiva </a:t>
          </a:r>
          <a:r>
            <a:rPr lang="es-ES" sz="3200" b="1" kern="1200" dirty="0" smtClean="0"/>
            <a:t>concesión (</a:t>
          </a:r>
          <a:r>
            <a:rPr lang="es-ES" sz="3200" b="1" u="sng" kern="1200" dirty="0" smtClean="0"/>
            <a:t>Objetivo: sept 2024</a:t>
          </a:r>
          <a:r>
            <a:rPr lang="es-ES" sz="3200" b="1" kern="1200" dirty="0" smtClean="0"/>
            <a:t>)</a:t>
          </a:r>
          <a:endParaRPr lang="es-ES" sz="3200" b="1" kern="1200" dirty="0"/>
        </a:p>
      </dsp:txBody>
      <dsp:txXfrm>
        <a:off x="11169671" y="3811578"/>
        <a:ext cx="11444797" cy="6058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2F534-0F22-41F6-86C3-5E7C6C158074}" type="datetimeFigureOut">
              <a:rPr lang="es-ES" smtClean="0"/>
              <a:t>14/01/2024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52F6A-DD7F-4DDA-885E-F288D09426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538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7366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71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933"/>
            <a:ext cx="24384000" cy="13732934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134" y="4809068"/>
            <a:ext cx="15533872" cy="3292604"/>
          </a:xfrm>
        </p:spPr>
        <p:txBody>
          <a:bodyPr anchor="b">
            <a:noAutofit/>
          </a:bodyPr>
          <a:lstStyle>
            <a:lvl1pPr algn="r">
              <a:defRPr sz="108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134" y="8101667"/>
            <a:ext cx="15533872" cy="219379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079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1219200"/>
            <a:ext cx="17193336" cy="6807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8940800"/>
            <a:ext cx="17193336" cy="31419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25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8" y="1219200"/>
            <a:ext cx="16188268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732278" y="7264400"/>
            <a:ext cx="14449048" cy="762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8940800"/>
            <a:ext cx="17193336" cy="314192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1083740" y="15807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786022" y="57731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64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354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3863976"/>
            <a:ext cx="17193336" cy="5190920"/>
          </a:xfrm>
        </p:spPr>
        <p:txBody>
          <a:bodyPr anchor="b">
            <a:normAutofit/>
          </a:bodyPr>
          <a:lstStyle>
            <a:lvl1pPr algn="l">
              <a:defRPr sz="8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04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68" y="1219200"/>
            <a:ext cx="16188268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65" y="8026400"/>
            <a:ext cx="17193338" cy="102849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1083740" y="1580756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786022" y="57731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06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219200"/>
            <a:ext cx="17176406" cy="6045200"/>
          </a:xfrm>
        </p:spPr>
        <p:txBody>
          <a:bodyPr anchor="ctr">
            <a:normAutofit/>
          </a:bodyPr>
          <a:lstStyle>
            <a:lvl1pPr algn="l">
              <a:defRPr sz="8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54665" y="8026400"/>
            <a:ext cx="17193338" cy="102849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3027828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57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657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35347" y="1219199"/>
            <a:ext cx="2609486" cy="10502902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54670" y="1219200"/>
            <a:ext cx="14120300" cy="105029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72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96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70" y="5401735"/>
            <a:ext cx="17193336" cy="3653162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70" y="9054896"/>
            <a:ext cx="17193336" cy="1720800"/>
          </a:xfrm>
        </p:spPr>
        <p:txBody>
          <a:bodyPr anchor="t"/>
          <a:lstStyle>
            <a:lvl1pPr marL="0" indent="0" algn="l">
              <a:buNone/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01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669" y="4321178"/>
            <a:ext cx="8368070" cy="7761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9940" y="4321179"/>
            <a:ext cx="8368068" cy="776154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16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1491" y="4321966"/>
            <a:ext cx="837124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491" y="5474491"/>
            <a:ext cx="8371246" cy="66082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6766" y="4321966"/>
            <a:ext cx="837123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6769" y="5474491"/>
            <a:ext cx="8371234" cy="66082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69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8" y="1219200"/>
            <a:ext cx="17193336" cy="264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3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Número de diapositiva"/>
          <p:cNvSpPr txBox="1">
            <a:spLocks/>
          </p:cNvSpPr>
          <p:nvPr userDrawn="1"/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228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6" name="Grupo 5"/>
          <p:cNvGrpSpPr/>
          <p:nvPr userDrawn="1"/>
        </p:nvGrpSpPr>
        <p:grpSpPr>
          <a:xfrm>
            <a:off x="3635" y="12831735"/>
            <a:ext cx="5491628" cy="883768"/>
            <a:chOff x="310803" y="6114654"/>
            <a:chExt cx="2547398" cy="39745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03" y="6114654"/>
              <a:ext cx="822722" cy="394482"/>
            </a:xfrm>
            <a:prstGeom prst="rect">
              <a:avLst/>
            </a:prstGeom>
          </p:spPr>
        </p:pic>
        <p:grpSp>
          <p:nvGrpSpPr>
            <p:cNvPr id="8" name="Grupo 7"/>
            <p:cNvGrpSpPr/>
            <p:nvPr/>
          </p:nvGrpSpPr>
          <p:grpSpPr>
            <a:xfrm>
              <a:off x="2029382" y="6118649"/>
              <a:ext cx="828819" cy="392635"/>
              <a:chOff x="3456472" y="714581"/>
              <a:chExt cx="1501291" cy="683536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8853" y="839515"/>
                <a:ext cx="1498910" cy="558602"/>
              </a:xfrm>
              <a:prstGeom prst="rect">
                <a:avLst/>
              </a:prstGeom>
            </p:spPr>
          </p:pic>
          <p:sp>
            <p:nvSpPr>
              <p:cNvPr id="11" name="Rectángulo 10"/>
              <p:cNvSpPr/>
              <p:nvPr/>
            </p:nvSpPr>
            <p:spPr>
              <a:xfrm>
                <a:off x="3456472" y="714581"/>
                <a:ext cx="1494147" cy="1273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9" name="Picture 2" descr="Ministerio para la Transición Ecológica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31311" y="6115914"/>
              <a:ext cx="902015" cy="396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/>
          <p:cNvGrpSpPr/>
          <p:nvPr userDrawn="1"/>
        </p:nvGrpSpPr>
        <p:grpSpPr>
          <a:xfrm>
            <a:off x="5543628" y="12669685"/>
            <a:ext cx="18840371" cy="1230274"/>
            <a:chOff x="5543628" y="12669685"/>
            <a:chExt cx="18840371" cy="1230274"/>
          </a:xfrm>
        </p:grpSpPr>
        <p:sp>
          <p:nvSpPr>
            <p:cNvPr id="13" name="Rectángulo 13"/>
            <p:cNvSpPr/>
            <p:nvPr/>
          </p:nvSpPr>
          <p:spPr>
            <a:xfrm>
              <a:off x="5543628" y="12795670"/>
              <a:ext cx="18840371" cy="907657"/>
            </a:xfrm>
            <a:prstGeom prst="rect">
              <a:avLst/>
            </a:prstGeom>
            <a:solidFill>
              <a:srgbClr val="00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s-E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3630" y="12669685"/>
              <a:ext cx="1312586" cy="1230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45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8" y="2997208"/>
            <a:ext cx="7709056" cy="255693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0923" y="1029849"/>
            <a:ext cx="9027082" cy="1105287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668" y="5554139"/>
            <a:ext cx="7709056" cy="516889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914126" indent="0">
              <a:buNone/>
              <a:defRPr sz="2800"/>
            </a:lvl2pPr>
            <a:lvl3pPr marL="1828252" indent="0">
              <a:buNone/>
              <a:defRPr sz="2400"/>
            </a:lvl3pPr>
            <a:lvl4pPr marL="2742378" indent="0">
              <a:buNone/>
              <a:defRPr sz="2000"/>
            </a:lvl4pPr>
            <a:lvl5pPr marL="3656502" indent="0">
              <a:buNone/>
              <a:defRPr sz="2000"/>
            </a:lvl5pPr>
            <a:lvl6pPr marL="4570628" indent="0">
              <a:buNone/>
              <a:defRPr sz="2000"/>
            </a:lvl6pPr>
            <a:lvl7pPr marL="5484754" indent="0">
              <a:buNone/>
              <a:defRPr sz="2000"/>
            </a:lvl7pPr>
            <a:lvl8pPr marL="6398880" indent="0">
              <a:buNone/>
              <a:defRPr sz="2000"/>
            </a:lvl8pPr>
            <a:lvl9pPr marL="7313006" indent="0">
              <a:buNone/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82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69" y="9601200"/>
            <a:ext cx="17193334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4668" y="1219200"/>
            <a:ext cx="17193336" cy="7691436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4669" y="10734676"/>
            <a:ext cx="17193334" cy="1348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4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6933"/>
            <a:ext cx="24384000" cy="13732934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4668" y="1219200"/>
            <a:ext cx="17193336" cy="264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4668" y="4321179"/>
            <a:ext cx="17193336" cy="776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10267" y="12082725"/>
            <a:ext cx="18238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4668" y="12082725"/>
            <a:ext cx="1259522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81327" y="12082725"/>
            <a:ext cx="136667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08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lansocial.consultas@transicionjusta.gob.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ítulo de la presentación…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24384000" cy="1967344"/>
          </a:xfrm>
          <a:prstGeom prst="rect">
            <a:avLst/>
          </a:prstGeom>
          <a:solidFill>
            <a:srgbClr val="0C8677"/>
          </a:solidFill>
        </p:spPr>
        <p:txBody>
          <a:bodyPr lIns="0" tIns="0" rIns="0" bIns="0" anchor="t">
            <a:noAutofit/>
          </a:bodyPr>
          <a:lstStyle/>
          <a:p>
            <a:pPr marL="360000" algn="l" defTabSz="457200">
              <a:defRPr sz="6600">
                <a:solidFill>
                  <a:srgbClr val="3C3C3C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defRPr>
            </a:pPr>
            <a:r>
              <a:rPr lang="es-E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Jornadas informativas Convocatorias Minería 2023</a:t>
            </a:r>
            <a:endParaRPr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69" y="6293850"/>
            <a:ext cx="8297433" cy="14861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FB69233-F149-6FB2-1B48-04414A41184B}"/>
              </a:ext>
            </a:extLst>
          </p:cNvPr>
          <p:cNvSpPr txBox="1"/>
          <p:nvPr/>
        </p:nvSpPr>
        <p:spPr>
          <a:xfrm>
            <a:off x="7772400" y="9247193"/>
            <a:ext cx="14999678" cy="3170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s-ES" dirty="0"/>
              <a:t>	</a:t>
            </a:r>
            <a:r>
              <a:rPr lang="es-ES" sz="4000" dirty="0"/>
              <a:t>Instituto para la Transición Justa </a:t>
            </a:r>
            <a:br>
              <a:rPr lang="es-ES" sz="4000" dirty="0"/>
            </a:br>
            <a:r>
              <a:rPr lang="es-ES" sz="4000" dirty="0"/>
              <a:t>	</a:t>
            </a:r>
            <a:r>
              <a:rPr lang="es-ES" sz="4000" dirty="0">
                <a:solidFill>
                  <a:srgbClr val="3C3C3C"/>
                </a:solidFill>
                <a:latin typeface="Geogrotesque SemiBold"/>
                <a:ea typeface="Geogrotesque SemiBold"/>
                <a:cs typeface="Geogrotesque SemiBold"/>
              </a:rPr>
              <a:t>Subdirección General de Estrategia y Planificación</a:t>
            </a:r>
            <a:br>
              <a:rPr lang="es-ES" sz="4000" dirty="0">
                <a:solidFill>
                  <a:srgbClr val="3C3C3C"/>
                </a:solidFill>
                <a:latin typeface="Geogrotesque SemiBold"/>
                <a:ea typeface="Geogrotesque SemiBold"/>
                <a:cs typeface="Geogrotesque SemiBold"/>
              </a:rPr>
            </a:br>
            <a:r>
              <a:rPr lang="es-ES" sz="4000" dirty="0">
                <a:solidFill>
                  <a:srgbClr val="3C3C3C"/>
                </a:solidFill>
                <a:latin typeface="Geogrotesque SemiBold"/>
                <a:ea typeface="Geogrotesque SemiBold"/>
                <a:cs typeface="Geogrotesque SemiBold"/>
              </a:rPr>
              <a:t>	Área de Empresas</a:t>
            </a:r>
          </a:p>
          <a:p>
            <a:endParaRPr lang="es-ES" sz="4000" dirty="0">
              <a:solidFill>
                <a:srgbClr val="3C3C3C"/>
              </a:solidFill>
              <a:latin typeface="Geogrotesque SemiBold"/>
            </a:endParaRPr>
          </a:p>
          <a:p>
            <a:r>
              <a:rPr lang="es-ES" sz="4000" dirty="0" smtClean="0">
                <a:solidFill>
                  <a:srgbClr val="3C3C3C"/>
                </a:solidFill>
                <a:latin typeface="Geogrotesque SemiBold"/>
              </a:rPr>
              <a:t>    </a:t>
            </a:r>
            <a:r>
              <a:rPr lang="es-ES" sz="4000" b="1" dirty="0" smtClean="0">
                <a:solidFill>
                  <a:srgbClr val="3C3C3C"/>
                </a:solidFill>
                <a:latin typeface="Geogrotesque SemiBold"/>
              </a:rPr>
              <a:t>Jornadas </a:t>
            </a:r>
            <a:r>
              <a:rPr lang="es-ES" sz="4000" b="1" dirty="0">
                <a:solidFill>
                  <a:srgbClr val="3C3C3C"/>
                </a:solidFill>
                <a:latin typeface="Geogrotesque SemiBold"/>
              </a:rPr>
              <a:t>informativas: E</a:t>
            </a:r>
            <a:r>
              <a:rPr lang="es-ES" sz="4000" b="1" dirty="0" smtClean="0">
                <a:solidFill>
                  <a:srgbClr val="3C3C3C"/>
                </a:solidFill>
                <a:latin typeface="Geogrotesque SemiBold"/>
              </a:rPr>
              <a:t>nero de 2024</a:t>
            </a:r>
            <a:endParaRPr lang="es-ES" sz="4000" b="1" dirty="0">
              <a:solidFill>
                <a:srgbClr val="3C3C3C"/>
              </a:solidFill>
              <a:latin typeface="Geogrotesque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Novedades Convocatorias 2023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1714440" y="1754103"/>
            <a:ext cx="19439851" cy="150650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400" b="1" kern="12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r>
              <a:rPr lang="es-ES" sz="4400" b="1" kern="1200" dirty="0" smtClean="0">
                <a:solidFill>
                  <a:srgbClr val="57565A"/>
                </a:solidFill>
                <a:latin typeface="Open Sans Light"/>
              </a:rPr>
              <a:t>PPEE y MINIMIS:</a:t>
            </a: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dirty="0">
                <a:solidFill>
                  <a:srgbClr val="57565A"/>
                </a:solidFill>
                <a:latin typeface="Open Sans Light"/>
              </a:rPr>
              <a:t>Se incrementan intensidades de ayuda por empleo</a:t>
            </a: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b="0" kern="1200" dirty="0" smtClean="0">
                <a:solidFill>
                  <a:srgbClr val="57565A"/>
                </a:solidFill>
                <a:latin typeface="Open Sans Light"/>
              </a:rPr>
              <a:t>Se </a:t>
            </a:r>
            <a:r>
              <a:rPr lang="es-ES" sz="4400" b="0" kern="1200" dirty="0" smtClean="0">
                <a:solidFill>
                  <a:srgbClr val="57565A"/>
                </a:solidFill>
                <a:latin typeface="Open Sans Light"/>
              </a:rPr>
              <a:t>igualan bonificaciones por empleo en municipios anexo I y anexo II</a:t>
            </a: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Se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bonifica más la intensidad por empleo para los que contraten integrantes de la Bolsa de minería del ITJ.</a:t>
            </a: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Se incluye </a:t>
            </a:r>
            <a:r>
              <a:rPr lang="es-ES" sz="4400" b="1" dirty="0" smtClean="0">
                <a:solidFill>
                  <a:srgbClr val="57565A"/>
                </a:solidFill>
                <a:latin typeface="Open Sans Light"/>
              </a:rPr>
              <a:t>requisito acreditación no morosidad</a:t>
            </a: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r>
              <a:rPr lang="es-ES" sz="4400" b="1" dirty="0" smtClean="0">
                <a:solidFill>
                  <a:srgbClr val="3C3C3C"/>
                </a:solidFill>
                <a:latin typeface="Saira Condensed"/>
              </a:rPr>
              <a:t>Las empresas interesadas </a:t>
            </a:r>
            <a:r>
              <a:rPr lang="es-ES" sz="4400" b="1" dirty="0">
                <a:solidFill>
                  <a:srgbClr val="3C3C3C"/>
                </a:solidFill>
                <a:latin typeface="Saira Condensed"/>
              </a:rPr>
              <a:t>en contratar trabajadores inscritos en las Bolsas de Trabajo del </a:t>
            </a:r>
            <a:r>
              <a:rPr lang="es-ES" sz="4400" b="1" dirty="0" smtClean="0">
                <a:solidFill>
                  <a:srgbClr val="3C3C3C"/>
                </a:solidFill>
                <a:latin typeface="Saira Condensed"/>
              </a:rPr>
              <a:t>ITJ </a:t>
            </a:r>
            <a:r>
              <a:rPr lang="es-ES" sz="4400" dirty="0" smtClean="0">
                <a:solidFill>
                  <a:srgbClr val="3C3C3C"/>
                </a:solidFill>
                <a:latin typeface="Saira Condensed"/>
              </a:rPr>
              <a:t>pueden </a:t>
            </a:r>
            <a:r>
              <a:rPr lang="es-ES" sz="4400" dirty="0">
                <a:solidFill>
                  <a:srgbClr val="3C3C3C"/>
                </a:solidFill>
                <a:latin typeface="Saira Condensed"/>
              </a:rPr>
              <a:t>ponerse en contacto para consultar los perfiles profesionales disponibles o enviar ofertas de </a:t>
            </a:r>
            <a:r>
              <a:rPr lang="es-ES" sz="4400" dirty="0" smtClean="0">
                <a:solidFill>
                  <a:srgbClr val="3C3C3C"/>
                </a:solidFill>
                <a:latin typeface="Saira Condensed"/>
              </a:rPr>
              <a:t>trabajo a:</a:t>
            </a:r>
            <a:r>
              <a:rPr lang="es-ES" sz="4400" dirty="0">
                <a:solidFill>
                  <a:srgbClr val="3C3C3C"/>
                </a:solidFill>
                <a:latin typeface="Saira Condensed"/>
              </a:rPr>
              <a:t> </a:t>
            </a:r>
            <a:endParaRPr lang="es-ES" sz="4400" dirty="0" smtClean="0">
              <a:solidFill>
                <a:srgbClr val="3C3C3C"/>
              </a:solidFill>
              <a:latin typeface="Saira Condensed"/>
            </a:endParaRPr>
          </a:p>
          <a:p>
            <a:pPr algn="just" defTabSz="1219170">
              <a:lnSpc>
                <a:spcPct val="89000"/>
              </a:lnSpc>
              <a:defRPr/>
            </a:pPr>
            <a:endParaRPr lang="es-ES" sz="4400" dirty="0">
              <a:solidFill>
                <a:srgbClr val="3C3C3C"/>
              </a:solidFill>
              <a:latin typeface="Saira Condensed"/>
              <a:hlinkClick r:id="rId3"/>
            </a:endParaRPr>
          </a:p>
          <a:p>
            <a:pPr algn="just" defTabSz="1219170">
              <a:lnSpc>
                <a:spcPct val="89000"/>
              </a:lnSpc>
              <a:defRPr/>
            </a:pPr>
            <a:r>
              <a:rPr lang="es-ES" sz="4400" dirty="0" smtClean="0">
                <a:solidFill>
                  <a:srgbClr val="005F61"/>
                </a:solidFill>
                <a:latin typeface="Saira Condensed"/>
                <a:hlinkClick r:id="rId3"/>
              </a:rPr>
              <a:t>plansocial.consultas@transicionjusta.gob.es</a:t>
            </a: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Para acumulaciones de ayuda en </a:t>
            </a:r>
            <a:r>
              <a:rPr lang="es-ES" sz="4400" b="1" dirty="0" smtClean="0">
                <a:solidFill>
                  <a:srgbClr val="57565A"/>
                </a:solidFill>
                <a:latin typeface="Open Sans Light"/>
              </a:rPr>
              <a:t>MINIMIS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 aplicará el nuevo límite de </a:t>
            </a:r>
            <a:r>
              <a:rPr lang="es-ES" sz="4400" b="1" dirty="0" smtClean="0">
                <a:solidFill>
                  <a:srgbClr val="57565A"/>
                </a:solidFill>
                <a:latin typeface="Open Sans Light"/>
              </a:rPr>
              <a:t>300.000 EUR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.</a:t>
            </a: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000" b="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4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/>
              <a:t>     </a:t>
            </a:r>
            <a:endParaRPr lang="es-ES" sz="6000" dirty="0" smtClean="0"/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Mecanismo </a:t>
            </a:r>
            <a:r>
              <a:rPr lang="es-ES" sz="6000" dirty="0">
                <a:solidFill>
                  <a:schemeClr val="bg1"/>
                </a:solidFill>
              </a:rPr>
              <a:t>y fases de las ayudas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6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D5361EEA-D797-1A58-3352-87B3B96C7583}"/>
              </a:ext>
            </a:extLst>
          </p:cNvPr>
          <p:cNvSpPr txBox="1">
            <a:spLocks/>
          </p:cNvSpPr>
          <p:nvPr/>
        </p:nvSpPr>
        <p:spPr>
          <a:xfrm>
            <a:off x="1042397" y="2561014"/>
            <a:ext cx="21524526" cy="1256537"/>
          </a:xfrm>
          <a:prstGeom prst="rect">
            <a:avLst/>
          </a:prstGeom>
          <a:solidFill>
            <a:srgbClr val="0C8677"/>
          </a:solidFill>
          <a:ln>
            <a:solidFill>
              <a:srgbClr val="0A6C6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b="1" dirty="0">
                <a:solidFill>
                  <a:schemeClr val="bg1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Subvenciones a proyectos empresariales (RGEC)</a:t>
            </a:r>
          </a:p>
        </p:txBody>
      </p:sp>
      <p:sp>
        <p:nvSpPr>
          <p:cNvPr id="10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4D3D3177-94A5-C2A1-9BAF-C3848246D4E5}"/>
              </a:ext>
            </a:extLst>
          </p:cNvPr>
          <p:cNvSpPr txBox="1">
            <a:spLocks/>
          </p:cNvSpPr>
          <p:nvPr/>
        </p:nvSpPr>
        <p:spPr>
          <a:xfrm>
            <a:off x="1042396" y="3817551"/>
            <a:ext cx="21524525" cy="1303548"/>
          </a:xfrm>
          <a:prstGeom prst="rect">
            <a:avLst/>
          </a:prstGeom>
          <a:solidFill>
            <a:srgbClr val="0C8677"/>
          </a:solidFill>
          <a:ln>
            <a:solidFill>
              <a:srgbClr val="0C8677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b="1" dirty="0">
                <a:solidFill>
                  <a:schemeClr val="bg1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Subvenciones a pequeños proyectos de inversión (R minimis)</a:t>
            </a:r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07C8EA13-C434-9279-5323-A18F30FC14AD}"/>
              </a:ext>
            </a:extLst>
          </p:cNvPr>
          <p:cNvGraphicFramePr/>
          <p:nvPr>
            <p:extLst/>
          </p:nvPr>
        </p:nvGraphicFramePr>
        <p:xfrm>
          <a:off x="3970216" y="2328262"/>
          <a:ext cx="16256000" cy="940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F20829A6-D6F9-33B8-FF50-36CD9283D803}"/>
              </a:ext>
            </a:extLst>
          </p:cNvPr>
          <p:cNvSpPr txBox="1"/>
          <p:nvPr/>
        </p:nvSpPr>
        <p:spPr>
          <a:xfrm flipH="1">
            <a:off x="5738135" y="7410526"/>
            <a:ext cx="5644661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chemeClr val="bg1"/>
                </a:solidFill>
              </a:rPr>
              <a:t>Realización de las </a:t>
            </a:r>
            <a:r>
              <a:rPr lang="es-ES" sz="2400" dirty="0" smtClean="0">
                <a:solidFill>
                  <a:schemeClr val="bg1"/>
                </a:solidFill>
              </a:rPr>
              <a:t>inversiones y </a:t>
            </a:r>
            <a:r>
              <a:rPr lang="es-ES" sz="2400" dirty="0">
                <a:solidFill>
                  <a:schemeClr val="bg1"/>
                </a:solidFill>
              </a:rPr>
              <a:t>creación de los puestos de trabajo comprometidos</a:t>
            </a:r>
            <a:endParaRPr kumimoji="0" lang="es-E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D07D8E8-3FF6-DEE8-FED5-89B986CC4AC3}"/>
              </a:ext>
            </a:extLst>
          </p:cNvPr>
          <p:cNvSpPr txBox="1"/>
          <p:nvPr/>
        </p:nvSpPr>
        <p:spPr>
          <a:xfrm flipH="1">
            <a:off x="13351452" y="7410526"/>
            <a:ext cx="4906108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r>
              <a:rPr lang="es-ES" sz="2400" dirty="0">
                <a:solidFill>
                  <a:schemeClr val="bg1"/>
                </a:solidFill>
              </a:rPr>
              <a:t>Mantenimiento de las inversiones ejecutadas, de la actividad y del empleo creado</a:t>
            </a:r>
            <a:endParaRPr lang="es-ES" sz="2400" dirty="0">
              <a:solidFill>
                <a:schemeClr val="bg1"/>
              </a:solidFill>
              <a:sym typeface="Helvetica Neue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E96EFD7-96E3-8E8F-D971-DAFDA872DF7E}"/>
              </a:ext>
            </a:extLst>
          </p:cNvPr>
          <p:cNvSpPr txBox="1"/>
          <p:nvPr/>
        </p:nvSpPr>
        <p:spPr>
          <a:xfrm>
            <a:off x="5521569" y="9242820"/>
            <a:ext cx="12959861" cy="3222035"/>
          </a:xfrm>
          <a:prstGeom prst="rect">
            <a:avLst/>
          </a:prstGeom>
          <a:noFill/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indent="0" algn="just" defTabSz="821531" hangingPunct="0">
              <a:buFontTx/>
              <a:buNone/>
            </a:pPr>
            <a:r>
              <a:rPr lang="es-ES" sz="4000" b="1" dirty="0">
                <a:sym typeface="Helvetica Neue"/>
              </a:rPr>
              <a:t>Modificaciones</a:t>
            </a:r>
            <a:r>
              <a:rPr lang="es-ES" sz="4000" dirty="0">
                <a:sym typeface="Helvetica Neue"/>
              </a:rPr>
              <a:t> (de inversión, de empleo, de plazos)</a:t>
            </a:r>
            <a:r>
              <a:rPr lang="es-ES" sz="4000" dirty="0"/>
              <a:t> </a:t>
            </a:r>
          </a:p>
          <a:p>
            <a:pPr marR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sz="4000" b="1" dirty="0"/>
              <a:t>Pagos</a:t>
            </a:r>
            <a:r>
              <a:rPr lang="es-ES" sz="4000" dirty="0"/>
              <a:t> (a cuenta, </a:t>
            </a:r>
            <a:r>
              <a:rPr lang="es-ES" sz="4000" dirty="0" smtClean="0"/>
              <a:t>anticipos)</a:t>
            </a:r>
          </a:p>
          <a:p>
            <a:pPr marR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ES" sz="4000" dirty="0" smtClean="0"/>
          </a:p>
          <a:p>
            <a:pPr marR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sz="4000" b="1" dirty="0" smtClean="0"/>
              <a:t>Acta </a:t>
            </a:r>
            <a:r>
              <a:rPr lang="es-ES" sz="4000" b="1" dirty="0"/>
              <a:t>de </a:t>
            </a:r>
            <a:r>
              <a:rPr lang="es-ES" sz="4000" b="1" dirty="0" smtClean="0"/>
              <a:t>comprobación y Liquidación</a:t>
            </a:r>
            <a:endParaRPr lang="es-ES" sz="4000" b="1" dirty="0"/>
          </a:p>
          <a:p>
            <a:pPr marR="0" algn="just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s-ES" sz="4000" b="1" dirty="0" smtClean="0"/>
              <a:t>Cumplimiento mantenimiento </a:t>
            </a:r>
            <a:r>
              <a:rPr lang="es-ES" sz="4000" dirty="0" smtClean="0"/>
              <a:t>(reintegros)</a:t>
            </a:r>
            <a:endParaRPr kumimoji="0" lang="es-ES" sz="4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1977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 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8358302" y="3710316"/>
            <a:ext cx="23045452" cy="206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0" b="1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PPEE</a:t>
            </a:r>
            <a:endParaRPr kumimoji="0" lang="es-ES" sz="150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         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150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150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150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7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Órdenes de Minería- PPEE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656608" y="2571707"/>
            <a:ext cx="23045452" cy="1389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>
              <a:lnSpc>
                <a:spcPct val="89000"/>
              </a:lnSpc>
              <a:defRPr/>
            </a:pPr>
            <a:r>
              <a:rPr lang="es-ES" sz="4000" b="1" u="sng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Principales características de la </a:t>
            </a:r>
            <a:r>
              <a:rPr lang="es-ES" sz="4000" b="1" u="sng" dirty="0">
                <a:solidFill>
                  <a:srgbClr val="57565A"/>
                </a:solidFill>
                <a:latin typeface="Open Sans Light"/>
              </a:rPr>
              <a:t>Orden TED/1294/2020 (</a:t>
            </a:r>
            <a:r>
              <a:rPr lang="es-ES" sz="4000" b="1" u="sng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proyectos empresariales)</a:t>
            </a:r>
            <a:endParaRPr lang="es-ES" sz="3600" b="1" u="sng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0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- </a:t>
            </a:r>
            <a:r>
              <a:rPr lang="es-ES" sz="3200" b="1" u="sng" kern="1200" dirty="0" smtClean="0">
                <a:solidFill>
                  <a:srgbClr val="57565A"/>
                </a:solidFill>
                <a:latin typeface="Open Sans Light"/>
              </a:rPr>
              <a:t>Proyectos NO susceptibles de ayuda</a:t>
            </a: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: 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200" b="0" kern="12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. Acero, carbón, construcción naval, fibras sintéticas, transportes, pesca, acuicultura y agricultura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. </a:t>
            </a:r>
            <a:r>
              <a:rPr lang="es-ES" sz="3200" b="1" kern="1200" dirty="0" smtClean="0">
                <a:solidFill>
                  <a:srgbClr val="57565A"/>
                </a:solidFill>
                <a:latin typeface="Open Sans Light"/>
              </a:rPr>
              <a:t>Grandes empresas</a:t>
            </a: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, excepto nuevas actividades (</a:t>
            </a:r>
            <a:r>
              <a:rPr lang="es-ES" sz="3200" b="1" kern="1200" dirty="0" smtClean="0">
                <a:solidFill>
                  <a:srgbClr val="57565A"/>
                </a:solidFill>
                <a:latin typeface="Open Sans Light"/>
              </a:rPr>
              <a:t>CNAE</a:t>
            </a: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) o diversificación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. 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. </a:t>
            </a:r>
            <a:r>
              <a:rPr lang="es-ES" sz="3200" b="1" dirty="0" smtClean="0">
                <a:solidFill>
                  <a:srgbClr val="57565A"/>
                </a:solidFill>
                <a:latin typeface="Open Sans Light"/>
              </a:rPr>
              <a:t>Sector energético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y aeroportuario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. Servicios excepto: servicios industriales a las empresas, residencias tercera edad, turismo rural, ocio, medio ambiente y tiempo libre y servicios destinados al desarrollo de la información y nuevas tecnologías.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.</a:t>
            </a:r>
            <a:r>
              <a:rPr lang="es-ES" sz="3200" b="1" dirty="0" smtClean="0">
                <a:solidFill>
                  <a:srgbClr val="57565A"/>
                </a:solidFill>
                <a:latin typeface="Open Sans Light"/>
              </a:rPr>
              <a:t>Bares, restaurantes, concesionarios, comercio minorista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, lavanderías, peluquerías, tintorerías, despachos profesionales y consultoría, empresas de promoción de viviendas o suelo, inmobiliarias, de construcción, agencias de colocación, agencias de trabajo temporal y empresas de apuestas.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. Empresas relacionadas con la exportación en los supuestos previstos en la orden.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2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	- </a:t>
            </a:r>
            <a:r>
              <a:rPr lang="es-ES" sz="3200" b="1" u="sng" kern="1200" dirty="0" smtClean="0">
                <a:solidFill>
                  <a:srgbClr val="57565A"/>
                </a:solidFill>
                <a:latin typeface="Open Sans Light"/>
              </a:rPr>
              <a:t>Inversión mínima</a:t>
            </a: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: 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200" b="1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200" b="1" kern="1200" dirty="0" smtClean="0">
                <a:solidFill>
                  <a:srgbClr val="57565A"/>
                </a:solidFill>
                <a:latin typeface="Open Sans Light"/>
              </a:rPr>
              <a:t>100.000 euros </a:t>
            </a: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(</a:t>
            </a:r>
            <a:r>
              <a:rPr lang="es-ES" sz="3200" dirty="0">
                <a:solidFill>
                  <a:srgbClr val="57565A"/>
                </a:solidFill>
                <a:latin typeface="Open Sans Light"/>
              </a:rPr>
              <a:t>ejecución inferior al 50% y/o inferior a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100.000 </a:t>
            </a:r>
            <a:r>
              <a:rPr lang="es-ES" sz="3200" dirty="0">
                <a:solidFill>
                  <a:srgbClr val="57565A"/>
                </a:solidFill>
                <a:latin typeface="Open Sans Light"/>
              </a:rPr>
              <a:t>euros = revocación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)</a:t>
            </a:r>
            <a:endParaRPr lang="es-ES" sz="3200" b="0" kern="12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200" b="0" kern="12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	- </a:t>
            </a:r>
            <a:r>
              <a:rPr lang="es-ES" sz="3200" b="1" u="sng" kern="1200" dirty="0" smtClean="0">
                <a:solidFill>
                  <a:srgbClr val="57565A"/>
                </a:solidFill>
                <a:latin typeface="Open Sans Light"/>
              </a:rPr>
              <a:t>Creación de empleo</a:t>
            </a: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: </a:t>
            </a:r>
          </a:p>
          <a:p>
            <a:pPr algn="just" defTabSz="1219170">
              <a:lnSpc>
                <a:spcPct val="89000"/>
              </a:lnSpc>
              <a:defRPr/>
            </a:pPr>
            <a:endParaRPr lang="es-ES" sz="3200" dirty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Generar como mínimo </a:t>
            </a:r>
            <a:r>
              <a:rPr lang="es-ES" sz="3200" b="1" kern="1200" dirty="0" smtClean="0">
                <a:solidFill>
                  <a:srgbClr val="57565A"/>
                </a:solidFill>
                <a:latin typeface="Open Sans Light"/>
              </a:rPr>
              <a:t>3 puestos de trabajo</a:t>
            </a:r>
            <a:r>
              <a:rPr lang="es-ES" sz="3200" b="0" kern="1200" dirty="0" smtClean="0">
                <a:solidFill>
                  <a:srgbClr val="57565A"/>
                </a:solidFill>
                <a:latin typeface="Open Sans Light"/>
              </a:rPr>
              <a:t>, mantener durante un mínimo de 3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años (acreditación final &lt;50% comprometido = revocación)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endParaRPr lang="es-ES" sz="3600" b="0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          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9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Órdenes de Minería- PPEE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1969477" y="2958569"/>
            <a:ext cx="21697414" cy="1192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>
              <a:lnSpc>
                <a:spcPct val="89000"/>
              </a:lnSpc>
              <a:defRPr/>
            </a:pPr>
            <a:r>
              <a:rPr lang="es-ES" sz="4000" b="1" u="sng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Conceptos inversión subvencionable. </a:t>
            </a:r>
            <a:r>
              <a:rPr lang="es-ES" sz="4000" b="1" u="sng" dirty="0" smtClean="0">
                <a:solidFill>
                  <a:srgbClr val="57565A"/>
                </a:solidFill>
                <a:latin typeface="Open Sans Light"/>
              </a:rPr>
              <a:t>Orden TED/1294/2020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b="0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Arial" panose="020B0604020202020204" pitchFamily="34" charset="0"/>
              <a:buChar char="•"/>
              <a:defRPr/>
            </a:pPr>
            <a:r>
              <a:rPr lang="es-ES" sz="3600" dirty="0" smtClean="0">
                <a:latin typeface="Open Sans Light"/>
              </a:rPr>
              <a:t>Adquisición de terrenos (60,10 EUR/m</a:t>
            </a:r>
            <a:r>
              <a:rPr lang="es-ES" sz="3600" baseline="30000" dirty="0" smtClean="0">
                <a:latin typeface="Open Sans Light"/>
              </a:rPr>
              <a:t>2</a:t>
            </a:r>
            <a:r>
              <a:rPr lang="es-ES" sz="3600" dirty="0" smtClean="0">
                <a:latin typeface="Open Sans Light"/>
              </a:rPr>
              <a:t>)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Arial" panose="020B0604020202020204" pitchFamily="34" charset="0"/>
              <a:buChar char="•"/>
              <a:defRPr/>
            </a:pPr>
            <a:r>
              <a:rPr lang="es-ES" sz="3600" kern="1200" dirty="0" smtClean="0">
                <a:latin typeface="Open Sans Light"/>
              </a:rPr>
              <a:t>Traídas y acometidas de servicios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Arial" panose="020B0604020202020204" pitchFamily="34" charset="0"/>
              <a:buChar char="•"/>
              <a:defRPr/>
            </a:pPr>
            <a:r>
              <a:rPr lang="es-ES" sz="3600" dirty="0" smtClean="0">
                <a:latin typeface="Open Sans Light"/>
              </a:rPr>
              <a:t>Urbanización y obras exteriores (36,00 EUR/m</a:t>
            </a:r>
            <a:r>
              <a:rPr lang="es-ES" sz="3600" baseline="30000" dirty="0">
                <a:latin typeface="Open Sans Light"/>
              </a:rPr>
              <a:t>2</a:t>
            </a:r>
            <a:r>
              <a:rPr lang="es-ES" sz="3600" dirty="0" smtClean="0">
                <a:latin typeface="Open Sans Light"/>
              </a:rPr>
              <a:t>)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Arial" panose="020B0604020202020204" pitchFamily="34" charset="0"/>
              <a:buChar char="•"/>
              <a:defRPr/>
            </a:pPr>
            <a:r>
              <a:rPr lang="es-ES" sz="3600" kern="1200" dirty="0" smtClean="0">
                <a:latin typeface="Open Sans Light"/>
              </a:rPr>
              <a:t>Obra civil (252 EUR/m</a:t>
            </a:r>
            <a:r>
              <a:rPr lang="es-ES" sz="3600" baseline="30000" dirty="0">
                <a:latin typeface="Open Sans Light"/>
              </a:rPr>
              <a:t>2 </a:t>
            </a:r>
            <a:r>
              <a:rPr lang="es-ES" sz="3600" kern="1200" dirty="0" smtClean="0">
                <a:latin typeface="Open Sans Light"/>
              </a:rPr>
              <a:t>sector industrial; 303 EUR/m</a:t>
            </a:r>
            <a:r>
              <a:rPr lang="es-ES" sz="3600" baseline="30000" dirty="0">
                <a:latin typeface="Open Sans Light"/>
              </a:rPr>
              <a:t>2</a:t>
            </a:r>
            <a:r>
              <a:rPr lang="es-ES" sz="3600" kern="1200" dirty="0" smtClean="0">
                <a:latin typeface="Open Sans Light"/>
              </a:rPr>
              <a:t> oficinas, módulos sector turístico)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Arial" panose="020B0604020202020204" pitchFamily="34" charset="0"/>
              <a:buChar char="•"/>
              <a:defRPr/>
            </a:pPr>
            <a:r>
              <a:rPr lang="es-ES" sz="3600" dirty="0" smtClean="0">
                <a:latin typeface="Open Sans Light"/>
              </a:rPr>
              <a:t>Bienes de equipo 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Arial" panose="020B0604020202020204" pitchFamily="34" charset="0"/>
              <a:buChar char="•"/>
              <a:defRPr/>
            </a:pPr>
            <a:r>
              <a:rPr lang="es-ES" sz="3600" kern="1200" dirty="0" smtClean="0">
                <a:latin typeface="Open Sans Light"/>
              </a:rPr>
              <a:t>Planificación, ingeniería, dirección facultativa (</a:t>
            </a:r>
            <a:r>
              <a:rPr lang="es-ES" sz="3600" kern="1200" dirty="0" err="1" smtClean="0">
                <a:latin typeface="Open Sans Light"/>
              </a:rPr>
              <a:t>máx</a:t>
            </a:r>
            <a:r>
              <a:rPr lang="es-ES" sz="3600" kern="1200" dirty="0" smtClean="0">
                <a:latin typeface="Open Sans Light"/>
              </a:rPr>
              <a:t> 8% obra civil, bienes equipo e instalaciones)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Arial" panose="020B0604020202020204" pitchFamily="34" charset="0"/>
              <a:buChar char="•"/>
              <a:defRPr/>
            </a:pPr>
            <a:r>
              <a:rPr lang="es-ES" sz="3600" dirty="0" smtClean="0">
                <a:latin typeface="Open Sans Light"/>
              </a:rPr>
              <a:t>Otros activos fijos materiales e inmateriales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Arial" panose="020B0604020202020204" pitchFamily="34" charset="0"/>
              <a:buChar char="•"/>
              <a:defRPr/>
            </a:pPr>
            <a:endParaRPr lang="es-ES" sz="3600" kern="1200" dirty="0"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1" dirty="0" smtClean="0">
                <a:latin typeface="Open Sans Light"/>
              </a:rPr>
              <a:t>No subvencionables elementos de transporte exterior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1" kern="1200" dirty="0"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1" dirty="0" smtClean="0">
                <a:latin typeface="Open Sans Light"/>
              </a:rPr>
              <a:t>Inscripción en registro público de bienes inscribibles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1" kern="1200" dirty="0"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1" dirty="0" smtClean="0">
                <a:latin typeface="Open Sans Light"/>
              </a:rPr>
              <a:t>Bienes de segunda mano (solo </a:t>
            </a:r>
            <a:r>
              <a:rPr lang="es-ES" sz="3600" b="1" dirty="0" err="1" smtClean="0">
                <a:latin typeface="Open Sans Light"/>
              </a:rPr>
              <a:t>PYMEs</a:t>
            </a:r>
            <a:r>
              <a:rPr lang="es-ES" sz="3600" b="1" dirty="0" smtClean="0">
                <a:latin typeface="Open Sans Light"/>
              </a:rPr>
              <a:t>) con tasación precio de mercado</a:t>
            </a:r>
            <a:endParaRPr lang="es-ES" sz="3600" b="1" kern="1200" dirty="0" smtClean="0"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200" b="0" kern="12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endParaRPr lang="es-ES" sz="3600" b="0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          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19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Órdenes de Minería- PPEE</a:t>
            </a: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26413" y="2710855"/>
            <a:ext cx="23045452" cy="1143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>
              <a:lnSpc>
                <a:spcPct val="89000"/>
              </a:lnSpc>
              <a:defRPr/>
            </a:pPr>
            <a:endParaRPr lang="es-ES" sz="3600" u="sng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u="sng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- </a:t>
            </a:r>
            <a:r>
              <a:rPr lang="es-ES" sz="3600" b="1" u="sng" dirty="0">
                <a:solidFill>
                  <a:srgbClr val="57565A"/>
                </a:solidFill>
                <a:latin typeface="Open Sans Light"/>
              </a:rPr>
              <a:t>Inicio del proyecto</a:t>
            </a:r>
            <a:r>
              <a:rPr lang="es-ES" sz="3600" u="sng" dirty="0">
                <a:solidFill>
                  <a:srgbClr val="57565A"/>
                </a:solidFill>
                <a:latin typeface="Open Sans Light"/>
              </a:rPr>
              <a:t>: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 ejecutar y haber pagado, al menos, un 10% de la inversión subvencionable antes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de los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6 meses siguientes a la fecha de notificación de concesión.</a:t>
            </a:r>
            <a:endParaRPr lang="es-ES" sz="3600" u="sng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u="sng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-</a:t>
            </a:r>
            <a:r>
              <a:rPr lang="es-ES" sz="3600" u="sng" dirty="0" smtClean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b="1" u="sng" dirty="0" smtClean="0">
                <a:solidFill>
                  <a:srgbClr val="57565A"/>
                </a:solidFill>
                <a:latin typeface="Open Sans Light"/>
              </a:rPr>
              <a:t>Requisitos </a:t>
            </a:r>
            <a:r>
              <a:rPr lang="es-ES" sz="3600" b="1" u="sng" dirty="0">
                <a:solidFill>
                  <a:srgbClr val="57565A"/>
                </a:solidFill>
                <a:latin typeface="Open Sans Light"/>
              </a:rPr>
              <a:t>financiación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: </a:t>
            </a: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El 25%, al menos, del total de los costes subvencionables tendrá que ser financiado por el 	beneficiario mediante sus propios recursos o mediante financiación externa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Acreditar un 5% de contribución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financiera,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mediante sus propios recursos o financiación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externa: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 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         . Certificado bancario de disponibilidad de fondos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         . Capital de la empresa / Aportaciones de los socios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         . Certificado bancario de concesión o </a:t>
            </a:r>
            <a:r>
              <a:rPr lang="es-ES" sz="3600" dirty="0" err="1">
                <a:solidFill>
                  <a:srgbClr val="57565A"/>
                </a:solidFill>
                <a:latin typeface="Open Sans Light"/>
              </a:rPr>
              <a:t>preconcesión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 de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préstamo 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	</a:t>
            </a:r>
          </a:p>
          <a:p>
            <a:pPr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- </a:t>
            </a:r>
            <a:r>
              <a:rPr lang="es-ES" sz="3600" b="1" u="sng" dirty="0" smtClean="0">
                <a:solidFill>
                  <a:srgbClr val="57565A"/>
                </a:solidFill>
                <a:latin typeface="Open Sans Light"/>
              </a:rPr>
              <a:t>Efecto </a:t>
            </a:r>
            <a:r>
              <a:rPr lang="es-ES" sz="3600" b="1" u="sng" dirty="0">
                <a:solidFill>
                  <a:srgbClr val="57565A"/>
                </a:solidFill>
                <a:latin typeface="Open Sans Light"/>
              </a:rPr>
              <a:t>incentivador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: exige comenzar las inversiones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en fecha posterior a la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solicitud (adquisición de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terrenos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,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obtención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de permisos, estudios de viabilidad pueden ser anteriores, aunque en tal caso, no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serán subvencionables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)</a:t>
            </a: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Órdenes de Minería- PPEE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06534" y="2328262"/>
            <a:ext cx="23045452" cy="12090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Puntuaciones de los proyectos:</a:t>
            </a:r>
          </a:p>
          <a:p>
            <a:pPr marL="342900" lvl="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1.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Localización de la inversión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Hasta 35 puntos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- Municipios Anexo II  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15 puntos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	- Municipios Anexo I   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25 puntos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	- Cierre explotaciones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35 puntos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2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Capacidad para generar empleo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Ratio inversión/puesto trabajo.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Hasta 35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puntos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	- Superior o igual a 240.000,00     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 5 puntos</a:t>
            </a:r>
            <a:endParaRPr lang="es-ES" sz="3600" b="0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	- 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Entre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120.000,00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y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239.999,99</a:t>
            </a:r>
            <a:r>
              <a:rPr lang="es-ES" sz="3600" dirty="0">
                <a:solidFill>
                  <a:srgbClr val="000000"/>
                </a:solidFill>
              </a:rPr>
              <a:t> </a:t>
            </a:r>
            <a:r>
              <a:rPr lang="es-ES" sz="3600" dirty="0" smtClean="0">
                <a:solidFill>
                  <a:srgbClr val="000000"/>
                </a:solidFill>
              </a:rPr>
              <a:t>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10 puntos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	-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Entre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60.000,00 y 119.999,99    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20 puntos 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	- inferior o igual a 59,999,99        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30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puntos 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         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Esta puntuación se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multiplicará por el coeficiente siguiente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: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donde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a es el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empleo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femenino; b es el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empleo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juvenil; c es el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empleo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para personas mayores de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45 años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; d es el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empleo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destinado a trabajadores discapacitados;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e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es el número de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trabajadores de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empresas mineras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o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sus subcontratas; y f es el número de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trabajadores incluidos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en la Bolsa de Trabajo del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ITJ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	</a:t>
            </a:r>
          </a:p>
          <a:p>
            <a:pPr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270" y="10552061"/>
            <a:ext cx="7056781" cy="11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Órdenes de Minería- PPEE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26413" y="2710855"/>
            <a:ext cx="23045452" cy="7488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3.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Dimensión de la empresa y del proyecto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Hasta 10 puntos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- Pequeña empresa   – 5 puntos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	- </a:t>
            </a:r>
            <a:r>
              <a:rPr lang="es-ES" sz="3600" dirty="0" err="1" smtClean="0">
                <a:solidFill>
                  <a:srgbClr val="57565A"/>
                </a:solidFill>
                <a:latin typeface="Open Sans Light"/>
              </a:rPr>
              <a:t>Microemprea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         – 10 puntos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4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</a:t>
            </a:r>
            <a:r>
              <a:rPr lang="es-ES" sz="3600" b="1" dirty="0">
                <a:solidFill>
                  <a:srgbClr val="57565A"/>
                </a:solidFill>
                <a:latin typeface="Open Sans Light"/>
              </a:rPr>
              <a:t>Efectos de inducción de otras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actividades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- hasta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20 puntos. 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	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- Incremento de la productividad a través de la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innovación – hasta 5 puntos</a:t>
            </a:r>
            <a:endParaRPr lang="es-ES" sz="3600" b="0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	-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Efecto del proyecto en la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sostenibilidad                             – hasta 7 puntos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	-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Efecto del proyecto en la sostenibilidad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ambiental            – hasta 8 puntos 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	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0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 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Medium"/>
              <a:sym typeface="Geogrotesq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	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Convocatoria Minería-PPEE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26413" y="2710855"/>
            <a:ext cx="19092510" cy="1340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CUANTIFICACIÓN DE LAS AYUDAS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En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función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del tamaño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de la empresa que solicita la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ayuda y de</a:t>
            </a: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la ubicación del proyecto en el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b="1" u="sng" dirty="0" smtClean="0">
                <a:solidFill>
                  <a:srgbClr val="57565A"/>
                </a:solidFill>
                <a:latin typeface="Open Sans Light"/>
              </a:rPr>
              <a:t>Mapa de ayudas regionales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,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le corresponderá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 cada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proyecto un límite máximo de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intensidad:</a:t>
            </a: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el </a:t>
            </a:r>
            <a:r>
              <a:rPr kumimoji="0" lang="es-ES" sz="3600" b="1" i="0" u="sng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porcentaje </a:t>
            </a:r>
            <a:r>
              <a:rPr kumimoji="0" lang="es-E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máximo de </a:t>
            </a:r>
            <a:r>
              <a:rPr kumimoji="0" lang="es-ES" sz="3600" b="1" i="0" u="sng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ayuda</a:t>
            </a:r>
            <a:r>
              <a:rPr kumimoji="0" lang="es-ES" sz="3600" b="1" i="0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que podrá obtener en la convocatoria del año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2023.</a:t>
            </a:r>
          </a:p>
          <a:p>
            <a:pPr marR="0" lvl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Por otro lado, el artículo 9.4 de la orden de bases dispone que, “En cada convocatoria, se fijará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una </a:t>
            </a:r>
            <a:r>
              <a:rPr kumimoji="0" lang="es-E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cuantía </a:t>
            </a:r>
            <a:r>
              <a:rPr kumimoji="0" lang="es-ES" sz="3600" b="1" i="0" u="sng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máxima por puesto de trabajo comprometido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, y según el tipo de empleo.</a:t>
            </a: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Por tanto, </a:t>
            </a:r>
            <a:r>
              <a:rPr kumimoji="0" lang="es-E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la ayuda concedida tendrá el menor de los dos importes anteriores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.</a:t>
            </a:r>
          </a:p>
          <a:p>
            <a:pPr marR="0" lvl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En el supuesto de proyectos que hayan recibido otras ayudas,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si la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suma de ayudas supera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el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límite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de intensidad</a:t>
            </a: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del Mapa de ayudas regionales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deberá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reducirse la del Instituto hasta que se alcance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dicho límite.</a:t>
            </a: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         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5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Órdenes de Minería - PPEE</a:t>
            </a:r>
            <a:endParaRPr lang="es-ES" sz="6000" dirty="0">
              <a:solidFill>
                <a:srgbClr val="FF0000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47679" y="2094166"/>
            <a:ext cx="23045452" cy="255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Límite máximo: intensidad máxima establecida en el mapa de ayudas regionales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(*)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b="1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   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246" t="34927" r="34276" b="5749"/>
          <a:stretch/>
        </p:blipFill>
        <p:spPr>
          <a:xfrm>
            <a:off x="447679" y="3373041"/>
            <a:ext cx="16402740" cy="8622672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79731"/>
              </p:ext>
            </p:extLst>
          </p:nvPr>
        </p:nvGraphicFramePr>
        <p:xfrm>
          <a:off x="15652049" y="9205675"/>
          <a:ext cx="8107358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0110">
                  <a:extLst>
                    <a:ext uri="{9D8B030D-6E8A-4147-A177-3AD203B41FA5}">
                      <a16:colId xmlns:a16="http://schemas.microsoft.com/office/drawing/2014/main" val="3580320500"/>
                    </a:ext>
                  </a:extLst>
                </a:gridCol>
                <a:gridCol w="3167248">
                  <a:extLst>
                    <a:ext uri="{9D8B030D-6E8A-4147-A177-3AD203B41FA5}">
                      <a16:colId xmlns:a16="http://schemas.microsoft.com/office/drawing/2014/main" val="2170629841"/>
                    </a:ext>
                  </a:extLst>
                </a:gridCol>
              </a:tblGrid>
              <a:tr h="622226">
                <a:tc>
                  <a:txBody>
                    <a:bodyPr/>
                    <a:lstStyle/>
                    <a:p>
                      <a:r>
                        <a:rPr lang="es-ES" dirty="0" smtClean="0"/>
                        <a:t>ASTURIAS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15%-25%-35%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524420"/>
                  </a:ext>
                </a:extLst>
              </a:tr>
              <a:tr h="622226">
                <a:tc>
                  <a:txBody>
                    <a:bodyPr/>
                    <a:lstStyle/>
                    <a:p>
                      <a:r>
                        <a:rPr lang="es-ES" dirty="0" smtClean="0"/>
                        <a:t>LEÓN y</a:t>
                      </a:r>
                      <a:r>
                        <a:rPr lang="es-ES" baseline="0" dirty="0" smtClean="0"/>
                        <a:t> PALENCIA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15%-25%-35%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731338"/>
                  </a:ext>
                </a:extLst>
              </a:tr>
              <a:tr h="622226">
                <a:tc>
                  <a:txBody>
                    <a:bodyPr/>
                    <a:lstStyle/>
                    <a:p>
                      <a:r>
                        <a:rPr lang="es-ES" dirty="0" smtClean="0"/>
                        <a:t>TERUEL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20%-30%-40%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496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s-ES" dirty="0" smtClean="0"/>
                        <a:t>ZARAGOZA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15%-25%-35%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20209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s-ES" dirty="0" smtClean="0"/>
                        <a:t>PUERTOLLANO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30%-40%-50%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87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8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En un lugar de la Mancha, de cuyo nombre no quiero acordarme, no ha mucho tiempo que vivía un hidalgo de los de lanza en astillero, adarga antigua, rocín flaco y galgo corredor.…"/>
          <p:cNvSpPr txBox="1">
            <a:spLocks noGrp="1"/>
          </p:cNvSpPr>
          <p:nvPr>
            <p:ph type="ctrTitle"/>
          </p:nvPr>
        </p:nvSpPr>
        <p:spPr>
          <a:xfrm>
            <a:off x="1477108" y="1004227"/>
            <a:ext cx="9923710" cy="11349901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lIns="0" tIns="0" rIns="0" bIns="0" anchor="t">
            <a:normAutofit/>
          </a:bodyPr>
          <a:lstStyle/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b="1" u="sng" dirty="0">
                <a:latin typeface="Arial" panose="020B0604020202020204" pitchFamily="34" charset="0"/>
                <a:ea typeface="Arial" panose="020B0604020202020204" pitchFamily="34" charset="0"/>
              </a:rPr>
              <a:t>ESTATUTO del </a:t>
            </a:r>
            <a:r>
              <a:rPr lang="es-ES" b="1" u="sng" dirty="0" smtClean="0">
                <a:latin typeface="Arial" panose="020B0604020202020204" pitchFamily="34" charset="0"/>
                <a:ea typeface="Arial" panose="020B0604020202020204" pitchFamily="34" charset="0"/>
              </a:rPr>
              <a:t>ITJ 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(art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. 4.d): </a:t>
            </a:r>
            <a:b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«</a:t>
            </a:r>
            <a:r>
              <a:rPr lang="es-ES" b="1" dirty="0">
                <a:latin typeface="Arial" panose="020B0604020202020204" pitchFamily="34" charset="0"/>
                <a:ea typeface="Arial" panose="020B0604020202020204" pitchFamily="34" charset="0"/>
              </a:rPr>
              <a:t>G</a:t>
            </a:r>
            <a:r>
              <a:rPr lang="es-ES" b="1" dirty="0" smtClean="0">
                <a:latin typeface="Arial" panose="020B0604020202020204" pitchFamily="34" charset="0"/>
                <a:ea typeface="Arial" panose="020B0604020202020204" pitchFamily="34" charset="0"/>
              </a:rPr>
              <a:t>estionar </a:t>
            </a:r>
            <a:r>
              <a:rPr lang="es-ES" b="1" dirty="0">
                <a:latin typeface="Arial" panose="020B0604020202020204" pitchFamily="34" charset="0"/>
                <a:ea typeface="Arial" panose="020B0604020202020204" pitchFamily="34" charset="0"/>
              </a:rPr>
              <a:t>las ayudas 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que tengan por objeto el </a:t>
            </a:r>
            <a:r>
              <a:rPr lang="es-ES" b="1" dirty="0">
                <a:latin typeface="Arial" panose="020B0604020202020204" pitchFamily="34" charset="0"/>
                <a:ea typeface="Arial" panose="020B0604020202020204" pitchFamily="34" charset="0"/>
              </a:rPr>
              <a:t>desarrollo económico alternativo de las zonas afectadas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 por posibles impactos negativos de la transición ecológica y </a:t>
            </a:r>
            <a:r>
              <a:rPr lang="es-ES" dirty="0" err="1">
                <a:latin typeface="Arial" panose="020B0604020202020204" pitchFamily="34" charset="0"/>
                <a:ea typeface="Arial" panose="020B0604020202020204" pitchFamily="34" charset="0"/>
              </a:rPr>
              <a:t>descarbonización</a:t>
            </a: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 de la 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economía»</a:t>
            </a:r>
            <a:r>
              <a:rPr lang="es-ES" dirty="0" smtClean="0"/>
              <a:t>.</a:t>
            </a:r>
            <a:endParaRPr dirty="0"/>
          </a:p>
        </p:txBody>
      </p:sp>
      <p:grpSp>
        <p:nvGrpSpPr>
          <p:cNvPr id="10" name="Grupo 9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12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8537" y="1529725"/>
            <a:ext cx="10115275" cy="10571484"/>
          </a:xfrm>
          <a:prstGeom prst="rect">
            <a:avLst/>
          </a:prstGeom>
          <a:scene3d>
            <a:camera prst="orthographicFront">
              <a:rot lat="1800000" lon="1800000" rev="0"/>
            </a:camera>
            <a:lightRig rig="threePt" dir="t"/>
          </a:scene3d>
          <a:sp3d>
            <a:bevelT w="190500" h="1905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Convocatoria Minería-PPEE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1565029" y="1638194"/>
            <a:ext cx="18112155" cy="1493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endParaRPr lang="es-ES" sz="4000" b="1" u="sng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1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 </a:t>
            </a:r>
            <a:r>
              <a:rPr lang="es-ES" sz="3600" b="1" dirty="0">
                <a:solidFill>
                  <a:srgbClr val="57565A"/>
                </a:solidFill>
                <a:latin typeface="Open Sans Light"/>
              </a:rPr>
              <a:t>Bonificaciones por tipos de empleo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(iguales para municipios anexo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I y II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): </a:t>
            </a: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.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75.000 euros por puesto de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trabajo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     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115.000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euros por puesto de trabajo femenino, mayor de 45, juvenil, 		 	  discapacitado o de minería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	.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130.000 euros por puesto procedente de la Bolsa de Trabajo del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ITJ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Se han más que duplicado con respecto a las convocatorias 2021, que eran: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Plazo de ejecución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: 24 meses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Ampliaciones de plazo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: 2 ampliaciones de hasta 12 meses máximo cada una.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          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0209" t="35613" r="4091" b="3640"/>
          <a:stretch/>
        </p:blipFill>
        <p:spPr>
          <a:xfrm>
            <a:off x="7877909" y="6806343"/>
            <a:ext cx="6101860" cy="251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Convocatoria Minería-PPEE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514336" y="2130563"/>
            <a:ext cx="23045452" cy="14884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1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Solicitud de ayuda. Documentación </a:t>
            </a:r>
            <a:r>
              <a:rPr lang="es-ES" sz="3600" b="1" dirty="0">
                <a:solidFill>
                  <a:srgbClr val="57565A"/>
                </a:solidFill>
                <a:latin typeface="Open Sans Light"/>
              </a:rPr>
              <a:t>a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aportar: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Formulario de solicitud de ayuda con los datos básicos del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proyecto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Memoria del proyecto de inversión de acuerdo con el modelo del anexo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2 (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facturas proforma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,  		 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presupuesto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Acreditación válida del poder firmante de la solicitud.</a:t>
            </a: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Documentación acreditativa de las circunstancias personales del solicitante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Cuentas anuales del último ejercicio de registro obligatorio depositadas en el Registro Mercantil</a:t>
            </a: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Documentación acreditativa de los puestos de trabajo de la empresa a fecha de solicitud de la ayuda</a:t>
            </a: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Documentación acreditativa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de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contribución financiera del 5%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</a:t>
            </a:r>
            <a:r>
              <a:rPr lang="es-ES" sz="3600" b="1" dirty="0">
                <a:solidFill>
                  <a:srgbClr val="57565A"/>
                </a:solidFill>
                <a:latin typeface="Open Sans Light"/>
              </a:rPr>
              <a:t>Declaración responsable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del solicitante del no inicio de las inversiones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(anexo 3)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Declaración responsable del solicitante de otras ayudas solicitadas y/o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recibidas (anexo 4)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Declaración responsable del solicitante sobre el tamaño de la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empresa (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anexo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5)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Declaración responsable del solicitante sobre la necesidad de la ayuda (anexo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6)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Declaración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responsable de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no estar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incurso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en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prohibiciones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para obtener la condición de beneficiario</a:t>
            </a: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Declaración responsable del solicitante de que la empresa no está en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crisis (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anexo 8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)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Solicitudes y declaraciones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firmadas </a:t>
            </a:r>
            <a:r>
              <a:rPr lang="es-ES" sz="3600" b="1" dirty="0">
                <a:solidFill>
                  <a:srgbClr val="57565A"/>
                </a:solidFill>
                <a:latin typeface="Open Sans Light"/>
              </a:rPr>
              <a:t>electrónicamente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 por el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solicitante o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representante legal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de la empresa solicitante de la ayuda (no confundir con el presentador autorizado de documentos)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          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8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Convocatoria Minería-PPEE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1314538" y="2801932"/>
            <a:ext cx="18802262" cy="1143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1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1" dirty="0" smtClean="0">
                <a:latin typeface="Open Sans Light"/>
              </a:rPr>
              <a:t>ERRORES MÁS FRECUENTES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marL="571500" lvl="0" indent="-571500" algn="just" defTabSz="1219170">
              <a:lnSpc>
                <a:spcPct val="89000"/>
              </a:lnSpc>
              <a:buFontTx/>
              <a:buChar char="-"/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Memoria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errónea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(sin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datos de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viabilidad económica y financiera)</a:t>
            </a:r>
          </a:p>
          <a:p>
            <a:pPr marL="571500" lvl="0" indent="-571500" algn="just" defTabSz="1219170">
              <a:lnSpc>
                <a:spcPct val="89000"/>
              </a:lnSpc>
              <a:buFontTx/>
              <a:buChar char="-"/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Facturas proforma / presupuestos</a:t>
            </a:r>
          </a:p>
          <a:p>
            <a:pPr marL="571500" lvl="0" indent="-571500" algn="just" defTabSz="1219170">
              <a:lnSpc>
                <a:spcPct val="89000"/>
              </a:lnSpc>
              <a:buFontTx/>
              <a:buChar char="-"/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Sin memoria</a:t>
            </a:r>
          </a:p>
          <a:p>
            <a:pPr marL="571500" lvl="0" indent="-571500" algn="just" defTabSz="1219170">
              <a:lnSpc>
                <a:spcPct val="89000"/>
              </a:lnSpc>
              <a:buFontTx/>
              <a:buChar char="-"/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Falta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el poder de firma o firma no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electrónica</a:t>
            </a:r>
          </a:p>
          <a:p>
            <a:pPr marL="571500" lvl="0" indent="-571500" algn="just" defTabSz="1219170">
              <a:lnSpc>
                <a:spcPct val="89000"/>
              </a:lnSpc>
              <a:buFontTx/>
              <a:buChar char="-"/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Solicitud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firmada por el representante pero no por el administrador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marL="571500" lvl="0" indent="-571500" algn="just" defTabSz="1219170">
              <a:lnSpc>
                <a:spcPct val="89000"/>
              </a:lnSpc>
              <a:buFontTx/>
              <a:buChar char="-"/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Sin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DNI/CIF o con CIF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provisional</a:t>
            </a:r>
          </a:p>
          <a:p>
            <a:pPr marL="571500" indent="-571500" algn="just" defTabSz="1219170">
              <a:lnSpc>
                <a:spcPct val="89000"/>
              </a:lnSpc>
              <a:buFontTx/>
              <a:buChar char="-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Falta de presentación de certificado de tasación para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terrenos o bienes de segunda mano (</a:t>
            </a:r>
            <a:r>
              <a:rPr lang="es-ES" sz="3600" dirty="0" err="1" smtClean="0">
                <a:solidFill>
                  <a:srgbClr val="57565A"/>
                </a:solidFill>
                <a:latin typeface="Open Sans Light"/>
              </a:rPr>
              <a:t>PYMEs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).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571500" lvl="0" indent="-571500" algn="just" defTabSz="1219170">
              <a:lnSpc>
                <a:spcPct val="89000"/>
              </a:lnSpc>
              <a:buFontTx/>
              <a:buChar char="-"/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Plantilla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media y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puestos de trabajo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de últimos 12 meses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incorrectos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571500" lvl="0" indent="-571500" algn="just" defTabSz="1219170">
              <a:lnSpc>
                <a:spcPct val="89000"/>
              </a:lnSpc>
              <a:buFontTx/>
              <a:buChar char="-"/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Declaraciones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responsables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incorrectas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571500" lvl="0" indent="-571500" algn="just" defTabSz="1219170">
              <a:lnSpc>
                <a:spcPct val="89000"/>
              </a:lnSpc>
              <a:buFontTx/>
              <a:buChar char="-"/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          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84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8358302" y="3710316"/>
            <a:ext cx="23045452" cy="206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endParaRPr lang="es-ES" sz="15000" b="1" kern="12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15000" dirty="0" smtClean="0">
                <a:solidFill>
                  <a:srgbClr val="57565A"/>
                </a:solidFill>
                <a:latin typeface="Open Sans Light"/>
              </a:rPr>
              <a:t>MINIMIS</a:t>
            </a:r>
            <a:endParaRPr lang="es-ES" sz="150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150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15000" b="0" kern="1200" dirty="0" smtClean="0">
                <a:solidFill>
                  <a:srgbClr val="57565A"/>
                </a:solidFill>
                <a:latin typeface="Open Sans Light"/>
              </a:rPr>
              <a:t>	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15000" b="0" kern="1200" dirty="0" smtClean="0">
                <a:solidFill>
                  <a:srgbClr val="57565A"/>
                </a:solidFill>
                <a:latin typeface="Open Sans Light"/>
              </a:rPr>
              <a:t>          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15000" b="0" kern="1200" dirty="0" smtClean="0">
                <a:solidFill>
                  <a:srgbClr val="57565A"/>
                </a:solidFill>
                <a:latin typeface="Open Sans Light"/>
              </a:rPr>
              <a:t>	</a:t>
            </a: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15000" dirty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15000" b="0" kern="1200" dirty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15000" b="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15000" b="0" kern="1200" dirty="0">
              <a:solidFill>
                <a:srgbClr val="57565A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866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Órdenes de Minería- MINIMIS</a:t>
            </a: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1582615" y="2710855"/>
            <a:ext cx="18710031" cy="10501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4000" b="1" u="sng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Principales </a:t>
            </a:r>
            <a:r>
              <a:rPr lang="es-ES" sz="4000" b="1" u="sng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características de la orden de pequeños proyectos de </a:t>
            </a:r>
            <a:r>
              <a:rPr lang="es-ES" sz="4000" b="1" u="sng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inversión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- </a:t>
            </a:r>
            <a:r>
              <a:rPr lang="es-ES" sz="3600" b="1" u="sng" dirty="0" smtClean="0">
                <a:solidFill>
                  <a:srgbClr val="57565A"/>
                </a:solidFill>
                <a:latin typeface="Open Sans Light"/>
              </a:rPr>
              <a:t>Proyectos </a:t>
            </a:r>
            <a:r>
              <a:rPr lang="es-ES" sz="3600" b="1" u="sng" dirty="0">
                <a:solidFill>
                  <a:srgbClr val="57565A"/>
                </a:solidFill>
                <a:latin typeface="Open Sans Light"/>
              </a:rPr>
              <a:t>NO susceptibles de ayuda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: 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Pesca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,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acuicultura, producción primaria de productos agrícolas y transformación / comercialización en los supuestos contemplados en la orden.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Actividades relacionadas con la exportación en supuestos expuestos en la orden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Empresas de la industria del carbón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Adquisición de vehículos de transporte de mercancías por carretera para realizar servicio por cuenta ajena..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Bares</a:t>
            </a:r>
            <a:r>
              <a:rPr lang="es-ES" sz="3600" b="1" dirty="0">
                <a:solidFill>
                  <a:srgbClr val="57565A"/>
                </a:solidFill>
                <a:latin typeface="Open Sans Light"/>
              </a:rPr>
              <a:t>, restaurantes, concesionarios, comercio minorista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, lavanderías, peluquerías, tintorerías, despachos profesionales y consultoría, empresas de promoción de viviendas o suelo, inmobiliarias, de construcción, agencias de colocación, agencias de trabajo temporal y empresas de apuestas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- </a:t>
            </a:r>
            <a:r>
              <a:rPr lang="es-ES" sz="3600" b="1" u="sng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Inversión mínima</a:t>
            </a:r>
            <a:r>
              <a:rPr lang="es-ES" sz="360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 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de </a:t>
            </a:r>
            <a:r>
              <a:rPr lang="es-ES" sz="3600" b="1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30.000 EUR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(ejecución inferior al 50% y/o inferior a 30.000 euros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implica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revocación)</a:t>
            </a:r>
          </a:p>
          <a:p>
            <a:pPr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- </a:t>
            </a:r>
            <a:r>
              <a:rPr lang="es-ES" sz="3600" b="1" u="sng" dirty="0">
                <a:solidFill>
                  <a:srgbClr val="57565A"/>
                </a:solidFill>
                <a:latin typeface="Open Sans Light"/>
              </a:rPr>
              <a:t>Inversión máxima</a:t>
            </a:r>
            <a:r>
              <a:rPr lang="es-ES" sz="3600" b="1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= 500.000 EUR</a:t>
            </a:r>
          </a:p>
          <a:p>
            <a:pPr algn="just" defTabSz="1219170">
              <a:lnSpc>
                <a:spcPct val="89000"/>
              </a:lnSpc>
              <a:defRPr/>
            </a:pPr>
            <a:endParaRPr lang="es-ES" sz="3600" b="0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785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Órdenes de Minería- MINIMIS</a:t>
            </a: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-454194" y="2075888"/>
            <a:ext cx="24580286" cy="11433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89000"/>
              </a:lnSpc>
              <a:defRPr/>
            </a:pPr>
            <a:endParaRPr lang="es-ES" sz="2800" b="0" kern="12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b="0" kern="12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- </a:t>
            </a:r>
            <a:r>
              <a:rPr lang="es-ES" sz="2800" b="1" u="sng" kern="1200" dirty="0" smtClean="0">
                <a:solidFill>
                  <a:srgbClr val="57565A"/>
                </a:solidFill>
                <a:latin typeface="Open Sans Light"/>
              </a:rPr>
              <a:t>Conceptos de inversión subvencionable</a:t>
            </a: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: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28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		Adquisición terrenos (60,10 EUR/m</a:t>
            </a:r>
            <a:r>
              <a:rPr lang="es-ES" sz="2800" b="0" kern="1200" baseline="30000" dirty="0" smtClean="0">
                <a:solidFill>
                  <a:srgbClr val="57565A"/>
                </a:solidFill>
                <a:latin typeface="Open Sans Light"/>
              </a:rPr>
              <a:t>2</a:t>
            </a: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		Traídas y acometidas servicios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		Urbanización y obras exteriores (36 EUR/m</a:t>
            </a:r>
            <a:r>
              <a:rPr lang="es-ES" sz="2800" baseline="30000" dirty="0">
                <a:solidFill>
                  <a:srgbClr val="57565A"/>
                </a:solidFill>
                <a:latin typeface="Open Sans Light"/>
              </a:rPr>
              <a:t>2</a:t>
            </a: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		Obra civil (252 EUR/m</a:t>
            </a:r>
            <a:r>
              <a:rPr lang="es-ES" sz="2800" baseline="30000" dirty="0">
                <a:solidFill>
                  <a:srgbClr val="57565A"/>
                </a:solidFill>
                <a:latin typeface="Open Sans Light"/>
              </a:rPr>
              <a:t>2</a:t>
            </a: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 naves industriales; 303 EUR/m</a:t>
            </a:r>
            <a:r>
              <a:rPr lang="es-ES" sz="2800" baseline="30000" dirty="0">
                <a:solidFill>
                  <a:srgbClr val="57565A"/>
                </a:solidFill>
                <a:latin typeface="Open Sans Light"/>
              </a:rPr>
              <a:t>2 </a:t>
            </a: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oficinas; módulos turismo)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		Bienes de equipo (nuevos, excepto pymes a precio de mercado)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		Planificación, ingeniería (8% obra civil, bienes equipo e instalaciones)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		Otros activos fijos materiales e inmateriales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28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		</a:t>
            </a:r>
            <a:r>
              <a:rPr lang="es-ES" sz="2800" b="1" kern="1200" dirty="0" smtClean="0">
                <a:solidFill>
                  <a:srgbClr val="57565A"/>
                </a:solidFill>
                <a:latin typeface="Open Sans Light"/>
              </a:rPr>
              <a:t>No subvencionables elementos de transporte exterior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b="1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2800" b="1" dirty="0" smtClean="0">
                <a:solidFill>
                  <a:srgbClr val="57565A"/>
                </a:solidFill>
                <a:latin typeface="Open Sans Light"/>
              </a:rPr>
              <a:t>	Activos de segunda mano (solo </a:t>
            </a:r>
            <a:r>
              <a:rPr lang="es-ES" sz="2800" b="1" dirty="0" err="1" smtClean="0">
                <a:solidFill>
                  <a:srgbClr val="57565A"/>
                </a:solidFill>
                <a:latin typeface="Open Sans Light"/>
              </a:rPr>
              <a:t>PYMEs</a:t>
            </a:r>
            <a:r>
              <a:rPr lang="es-ES" sz="2800" b="1" dirty="0" smtClean="0">
                <a:solidFill>
                  <a:srgbClr val="57565A"/>
                </a:solidFill>
                <a:latin typeface="Open Sans Light"/>
              </a:rPr>
              <a:t>) con tasación oficial</a:t>
            </a:r>
            <a:endParaRPr lang="es-ES" sz="2800" b="1" kern="12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2800" u="sng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b="1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2800" b="1" dirty="0" smtClean="0">
                <a:solidFill>
                  <a:srgbClr val="57565A"/>
                </a:solidFill>
                <a:latin typeface="Open Sans Light"/>
              </a:rPr>
              <a:t>- </a:t>
            </a:r>
            <a:r>
              <a:rPr lang="es-ES" sz="2800" b="1" u="sng" kern="1200" dirty="0" smtClean="0">
                <a:solidFill>
                  <a:srgbClr val="57565A"/>
                </a:solidFill>
                <a:latin typeface="Open Sans Light"/>
              </a:rPr>
              <a:t>Creación o mantenimiento de empleo</a:t>
            </a: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: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2800" b="0" kern="12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		(i) </a:t>
            </a:r>
            <a:r>
              <a:rPr lang="es-ES" sz="2800" b="1" kern="1200" dirty="0" smtClean="0">
                <a:solidFill>
                  <a:srgbClr val="57565A"/>
                </a:solidFill>
                <a:latin typeface="Open Sans Light"/>
              </a:rPr>
              <a:t>Mantenimiento del nivel de empleo </a:t>
            </a: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existente (empresas con plantilla igual o superior a tres) desde la fecha de solicitud de la ayuda, 			hasta al menos los tres años siguientes a la fecha máxima para la finalización establecida en la </a:t>
            </a: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Resolución de concesión.</a:t>
            </a: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 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2800" b="0" kern="12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		</a:t>
            </a:r>
            <a:r>
              <a:rPr lang="es-ES" sz="2800" dirty="0">
                <a:solidFill>
                  <a:srgbClr val="57565A"/>
                </a:solidFill>
                <a:latin typeface="Open Sans Light"/>
              </a:rPr>
              <a:t>(ii) Para las </a:t>
            </a:r>
            <a:r>
              <a:rPr lang="es-ES" sz="2800" b="1" dirty="0">
                <a:solidFill>
                  <a:srgbClr val="57565A"/>
                </a:solidFill>
                <a:latin typeface="Open Sans Light"/>
              </a:rPr>
              <a:t>empresas de nueva creación </a:t>
            </a:r>
            <a:r>
              <a:rPr lang="es-ES" sz="2800" dirty="0">
                <a:solidFill>
                  <a:srgbClr val="57565A"/>
                </a:solidFill>
                <a:latin typeface="Open Sans Light"/>
              </a:rPr>
              <a:t>o aquellas que no cuenten con plantilla </a:t>
            </a: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inicial igual o superior a tres, </a:t>
            </a:r>
            <a:r>
              <a:rPr lang="es-ES" sz="2800" b="1" dirty="0" smtClean="0">
                <a:solidFill>
                  <a:srgbClr val="57565A"/>
                </a:solidFill>
                <a:latin typeface="Open Sans Light"/>
              </a:rPr>
              <a:t>generar </a:t>
            </a:r>
            <a:r>
              <a:rPr lang="es-ES" sz="2800" b="1" dirty="0">
                <a:solidFill>
                  <a:srgbClr val="57565A"/>
                </a:solidFill>
                <a:latin typeface="Open Sans Light"/>
              </a:rPr>
              <a:t>un </a:t>
            </a:r>
            <a:r>
              <a:rPr lang="es-ES" sz="2800" b="1" dirty="0" smtClean="0">
                <a:solidFill>
                  <a:srgbClr val="57565A"/>
                </a:solidFill>
                <a:latin typeface="Open Sans Light"/>
              </a:rPr>
              <a:t>puesto </a:t>
            </a:r>
            <a:r>
              <a:rPr lang="es-ES" sz="2800" b="1" dirty="0">
                <a:solidFill>
                  <a:srgbClr val="57565A"/>
                </a:solidFill>
                <a:latin typeface="Open Sans Light"/>
              </a:rPr>
              <a:t>de </a:t>
            </a:r>
            <a:r>
              <a:rPr lang="es-ES" sz="2800" b="1" dirty="0" smtClean="0">
                <a:solidFill>
                  <a:srgbClr val="57565A"/>
                </a:solidFill>
                <a:latin typeface="Open Sans Light"/>
              </a:rPr>
              <a:t>			trabajo </a:t>
            </a: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(puede ser autónomo), </a:t>
            </a:r>
            <a:r>
              <a:rPr lang="es-ES" sz="2800" dirty="0">
                <a:solidFill>
                  <a:srgbClr val="57565A"/>
                </a:solidFill>
                <a:latin typeface="Open Sans Light"/>
              </a:rPr>
              <a:t>que deberá </a:t>
            </a: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mantenerse </a:t>
            </a:r>
            <a:r>
              <a:rPr lang="es-ES" sz="2800" dirty="0">
                <a:solidFill>
                  <a:srgbClr val="57565A"/>
                </a:solidFill>
                <a:latin typeface="Open Sans Light"/>
              </a:rPr>
              <a:t>durante un período mínimo de tres años</a:t>
            </a: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.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 </a:t>
            </a:r>
            <a:endParaRPr lang="es-ES" sz="28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		(</a:t>
            </a:r>
            <a:r>
              <a:rPr lang="es-ES" sz="2800" dirty="0">
                <a:solidFill>
                  <a:srgbClr val="57565A"/>
                </a:solidFill>
                <a:latin typeface="Open Sans Light"/>
              </a:rPr>
              <a:t>acreditación final &lt;50% </a:t>
            </a:r>
            <a:r>
              <a:rPr lang="es-ES" sz="2800" dirty="0" smtClean="0">
                <a:solidFill>
                  <a:srgbClr val="57565A"/>
                </a:solidFill>
                <a:latin typeface="Open Sans Light"/>
              </a:rPr>
              <a:t>comprometido=revocación)</a:t>
            </a:r>
            <a:endParaRPr lang="es-ES" sz="2800" b="0" kern="12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2800" b="0" kern="12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r>
              <a:rPr lang="es-ES" sz="28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- </a:t>
            </a:r>
            <a:r>
              <a:rPr lang="es-ES" sz="2800" b="1" u="sng" kern="1200" dirty="0" smtClean="0">
                <a:solidFill>
                  <a:srgbClr val="57565A"/>
                </a:solidFill>
                <a:latin typeface="Open Sans Light"/>
              </a:rPr>
              <a:t>Grado realización de las inversiones</a:t>
            </a:r>
            <a:r>
              <a:rPr lang="es-ES" sz="2800" b="1" kern="1200" dirty="0" smtClean="0">
                <a:solidFill>
                  <a:srgbClr val="57565A"/>
                </a:solidFill>
                <a:latin typeface="Open Sans Light"/>
              </a:rPr>
              <a:t>. </a:t>
            </a: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Puede comenzar las inversiones hasta un año antes de la solicitud </a:t>
            </a: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28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		(no serán </a:t>
            </a: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subvencionables </a:t>
            </a:r>
            <a:r>
              <a:rPr lang="es-ES" sz="2800" b="0" kern="1200" dirty="0" smtClean="0">
                <a:solidFill>
                  <a:srgbClr val="57565A"/>
                </a:solidFill>
                <a:latin typeface="Open Sans Light"/>
              </a:rPr>
              <a:t>los gastos anteriores a la solicitud)</a:t>
            </a: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Órdenes de Minería- MINIMIS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26413" y="2710855"/>
            <a:ext cx="23045452" cy="1159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Puntuaciones de los proyectos:</a:t>
            </a:r>
          </a:p>
          <a:p>
            <a:pPr marL="342900" lvl="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1.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Localización de la inversión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Hasta </a:t>
            </a:r>
            <a:r>
              <a:rPr lang="es-ES" sz="3600" u="sng" dirty="0" smtClean="0">
                <a:solidFill>
                  <a:srgbClr val="57565A"/>
                </a:solidFill>
                <a:latin typeface="Open Sans Light"/>
              </a:rPr>
              <a:t>35 puntos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u="sng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- Municipios Anexo II   – 15 puntos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	- Municipios Anexo I    –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2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5 puntos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	- Cierre explotaciones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– 35 puntos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2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Capacidad para generar empleo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Ratio inversión / puesto trabajo.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Hasta </a:t>
            </a:r>
            <a:r>
              <a:rPr lang="es-ES" sz="3600" u="sng" dirty="0">
                <a:solidFill>
                  <a:srgbClr val="57565A"/>
                </a:solidFill>
                <a:latin typeface="Open Sans Light"/>
              </a:rPr>
              <a:t>35 </a:t>
            </a:r>
            <a:r>
              <a:rPr lang="es-ES" sz="3600" u="sng" dirty="0" smtClean="0">
                <a:solidFill>
                  <a:srgbClr val="57565A"/>
                </a:solidFill>
                <a:latin typeface="Open Sans Light"/>
              </a:rPr>
              <a:t>puntos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u="sng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	- Superior o igual a 240.000,00     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– 5 puntos</a:t>
            </a:r>
            <a:endParaRPr lang="es-ES" sz="3600" b="0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	- 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Entre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120.000,00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y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239.999,99</a:t>
            </a:r>
            <a:r>
              <a:rPr lang="es-ES" sz="3600" dirty="0">
                <a:solidFill>
                  <a:srgbClr val="000000"/>
                </a:solidFill>
              </a:rPr>
              <a:t> </a:t>
            </a:r>
            <a:r>
              <a:rPr lang="es-ES" sz="3600" dirty="0" smtClean="0">
                <a:solidFill>
                  <a:srgbClr val="000000"/>
                </a:solidFill>
              </a:rPr>
              <a:t>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– 10 puntos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	-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Entre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60.000,00 y 119.999,99     –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2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0 puntos 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	- inferior o igual a 59,999,99         – 30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puntos 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         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A continuación, la puntuación anterior se multiplicará por el coeficiente siguiente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: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endParaRPr lang="es-ES" sz="24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donde </a:t>
            </a:r>
            <a:r>
              <a:rPr lang="es-ES" sz="2400" i="1" dirty="0">
                <a:solidFill>
                  <a:srgbClr val="57565A"/>
                </a:solidFill>
                <a:latin typeface="Open Sans Light"/>
              </a:rPr>
              <a:t>a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 es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empleo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femenino; </a:t>
            </a:r>
            <a:r>
              <a:rPr lang="es-ES" sz="2400" i="1" dirty="0">
                <a:solidFill>
                  <a:srgbClr val="57565A"/>
                </a:solidFill>
                <a:latin typeface="Open Sans Light"/>
              </a:rPr>
              <a:t>b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 es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empleo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juvenil; </a:t>
            </a:r>
            <a:r>
              <a:rPr lang="es-ES" sz="2400" i="1" dirty="0">
                <a:solidFill>
                  <a:srgbClr val="57565A"/>
                </a:solidFill>
                <a:latin typeface="Open Sans Light"/>
              </a:rPr>
              <a:t>c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 es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empleo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para personas mayores de cuarenta y cinco años; </a:t>
            </a:r>
            <a:r>
              <a:rPr lang="es-ES" sz="2400" i="1" dirty="0">
                <a:solidFill>
                  <a:srgbClr val="57565A"/>
                </a:solidFill>
                <a:latin typeface="Open Sans Light"/>
              </a:rPr>
              <a:t>d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 es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trabajadores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discapacitados; y e es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trabajadores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procedentes de empresas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de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la minería del carbón o sus subcontratas; y f es </a:t>
            </a:r>
            <a:r>
              <a:rPr lang="es-ES" sz="2400" dirty="0" smtClean="0">
                <a:solidFill>
                  <a:srgbClr val="57565A"/>
                </a:solidFill>
                <a:latin typeface="Open Sans Light"/>
              </a:rPr>
              <a:t>la </a:t>
            </a:r>
            <a:r>
              <a:rPr lang="es-ES" sz="2400" dirty="0">
                <a:solidFill>
                  <a:srgbClr val="57565A"/>
                </a:solidFill>
                <a:latin typeface="Open Sans Light"/>
              </a:rPr>
              <a:t>Bolsa de Trabajo del Instituto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	</a:t>
            </a:r>
          </a:p>
          <a:p>
            <a:pPr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13" y="10628390"/>
            <a:ext cx="7056781" cy="11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Órdenes de Minería- MINIMIS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26413" y="2710855"/>
            <a:ext cx="23045452" cy="7488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3.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Dimensión de la empresa y del proyecto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Hasta </a:t>
            </a:r>
            <a:r>
              <a:rPr lang="es-ES" sz="3600" u="sng" dirty="0" smtClean="0">
                <a:solidFill>
                  <a:srgbClr val="57565A"/>
                </a:solidFill>
                <a:latin typeface="Open Sans Light"/>
              </a:rPr>
              <a:t>10 puntos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- Pequeña empresa   – 5 puntos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	- </a:t>
            </a:r>
            <a:r>
              <a:rPr lang="es-ES" sz="3600" dirty="0" err="1" smtClean="0">
                <a:solidFill>
                  <a:srgbClr val="57565A"/>
                </a:solidFill>
                <a:latin typeface="Open Sans Light"/>
              </a:rPr>
              <a:t>Microemprea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          – 10 puntos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4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</a:t>
            </a:r>
            <a:r>
              <a:rPr lang="es-ES" sz="3600" b="1" dirty="0">
                <a:solidFill>
                  <a:srgbClr val="57565A"/>
                </a:solidFill>
                <a:latin typeface="Open Sans Light"/>
              </a:rPr>
              <a:t>Efectos de inducción de otras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actividades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Hasta </a:t>
            </a:r>
            <a:r>
              <a:rPr lang="es-ES" sz="3600" u="sng" dirty="0" smtClean="0">
                <a:solidFill>
                  <a:srgbClr val="57565A"/>
                </a:solidFill>
                <a:latin typeface="Open Sans Light"/>
              </a:rPr>
              <a:t>20 puntos. 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	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- Incremento de la productividad a través de la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innovación – hasta 5 puntos</a:t>
            </a:r>
            <a:endParaRPr lang="es-ES" sz="3600" b="0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	-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Efecto del proyecto en la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sostenibilidad                             – hasta 7 puntos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	-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Efecto del proyecto en la sostenibilidad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ambiental            – hasta 8 puntos 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	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7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 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Medium"/>
              <a:sym typeface="Geogrotesq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	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Convocatoria Minería-MINIMIS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26413" y="2710855"/>
            <a:ext cx="23045452" cy="14884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CUANTIFICACIÓN DE LAS AYUDAS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742950" marR="0" lvl="0" indent="-74295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En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función de la pertenencia de cada municipio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al </a:t>
            </a:r>
            <a:r>
              <a:rPr kumimoji="0" lang="es-E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Mapa de ayudas regionales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le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corresponderá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 cada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proyecto un límite máximo de intensidad que ha de contemplarse como el </a:t>
            </a:r>
            <a:r>
              <a:rPr kumimoji="0" lang="es-ES" sz="3600" i="0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porcentaje </a:t>
            </a:r>
            <a:r>
              <a:rPr kumimoji="0" lang="es-ES" sz="3600" i="0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máximo de ayuda.</a:t>
            </a:r>
          </a:p>
          <a:p>
            <a:pPr marL="742950" marR="0" lvl="0" indent="-74295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742950" marR="0" lvl="0" indent="-74295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El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artículo 9.4 de la orden de bases dispone que</a:t>
            </a: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e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n cada convocatoria, se fijará una </a:t>
            </a:r>
            <a:r>
              <a:rPr kumimoji="0" lang="es-E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cuantía máxima por puesto de trabajo comprometido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, y según el tipo de empleo.</a:t>
            </a:r>
          </a:p>
          <a:p>
            <a:pPr marL="742950" marR="0" lvl="0" indent="-74295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742950" marR="0" lvl="0" indent="-74295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La convocatoria dispone</a:t>
            </a: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que la ayuda no podrá superar los </a:t>
            </a:r>
            <a:r>
              <a:rPr kumimoji="0" lang="es-ES" sz="3600" b="1" i="0" u="sng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200.000 EUR en municipios del Anexo I ni los 100.000 EUR </a:t>
            </a: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en municipios del Anexo II.</a:t>
            </a: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En</a:t>
            </a: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consecuencia, </a:t>
            </a:r>
            <a:r>
              <a:rPr kumimoji="0" lang="es-ES" sz="3600" b="1" i="0" u="sng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la ayuda a conceder será el mínimo de los tres límites anteriores</a:t>
            </a: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R="0" lvl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Por otra parte, en el caso de </a:t>
            </a:r>
            <a:r>
              <a:rPr kumimoji="0" lang="es-E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acumulación de otras </a:t>
            </a:r>
            <a:r>
              <a:rPr kumimoji="0" lang="es-ES" sz="3600" b="1" i="0" u="sng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ayudas de </a:t>
            </a:r>
            <a:r>
              <a:rPr kumimoji="0" lang="es-E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minimis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, la suma de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dichas ayudas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no podrá superar el límite de 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300.000 EUR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en los tres últimos ejercicios.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Si el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importe de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la ayuda global concedida a un proyecto supera dicho límite, no podrá aprobarse dicha ayuda,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ni aún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en la parte que no exceda dicho límite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.</a:t>
            </a: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         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5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Convocatoria Minería-MINIMIS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755375" y="2328262"/>
            <a:ext cx="23356956" cy="1543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1" u="sng" kern="1200" dirty="0" smtClean="0">
                <a:solidFill>
                  <a:srgbClr val="57565A"/>
                </a:solidFill>
                <a:latin typeface="Open Sans Light"/>
              </a:rPr>
              <a:t>Principales características de la convocatoria de pequeños proyectos de inversión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1" kern="1200" dirty="0" smtClean="0">
              <a:solidFill>
                <a:srgbClr val="57565A"/>
              </a:solidFill>
              <a:latin typeface="Open Sans Light"/>
            </a:endParaRP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Bonificaciones por tipos de empleo (anexo I y II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): </a:t>
            </a: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	.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75.000 euros por puesto de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trabajo creado (para solo mantenimiento ver transparencia siguiente)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     	. 115.000 euros por femenino, mayor de 45, juvenil, discapacitado o procedente de minería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	.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130.000 euros por puesto procedente de la Bolsa de Trabajo del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ITJ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Límite máximo concesión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:</a:t>
            </a:r>
          </a:p>
          <a:p>
            <a:pPr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200.000 euros municipios anexo I</a:t>
            </a:r>
          </a:p>
          <a:p>
            <a:pPr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100.000 euros municipios anexo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II</a:t>
            </a:r>
          </a:p>
          <a:p>
            <a:pPr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.  Adicionalmente, cumplir con intensidad máxima mapa de ayudas regionales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En cualquier caso, las ayudas a la misma empresa no podrán exceder de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300.000 EUR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en tres ejercicios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fiscales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b="1" u="sng" dirty="0" smtClean="0">
                <a:solidFill>
                  <a:srgbClr val="57565A"/>
                </a:solidFill>
                <a:latin typeface="Open Sans Light"/>
              </a:rPr>
              <a:t>Plazo de ejecución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: 18 meses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b="1" u="sng" dirty="0" smtClean="0">
                <a:solidFill>
                  <a:srgbClr val="57565A"/>
                </a:solidFill>
                <a:latin typeface="Open Sans Light"/>
              </a:rPr>
              <a:t>Ampliaciones de plazo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: 2 ampliaciones de hasta 12 meses máximo cada una.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          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33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En un lugar de la Mancha, de cuyo nombre no quiero acordarme, no ha mucho tiempo que vivía un hidalgo de los de lanza en astillero, adarga antigua, rocín flaco y galgo corredor.…"/>
          <p:cNvSpPr txBox="1">
            <a:spLocks noGrp="1"/>
          </p:cNvSpPr>
          <p:nvPr>
            <p:ph type="ctrTitle"/>
          </p:nvPr>
        </p:nvSpPr>
        <p:spPr>
          <a:xfrm>
            <a:off x="2285042" y="6592868"/>
            <a:ext cx="19848127" cy="925670"/>
          </a:xfrm>
          <a:prstGeom prst="rect">
            <a:avLst/>
          </a:prstGeom>
          <a:gradFill>
            <a:gsLst>
              <a:gs pos="0">
                <a:srgbClr val="0E9A8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t">
            <a:normAutofit/>
          </a:bodyPr>
          <a:lstStyle/>
          <a:p>
            <a:pPr algn="ctr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Apoyo a la 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inversión y al empleo</a:t>
            </a:r>
            <a:endParaRPr sz="4500" dirty="0">
              <a:solidFill>
                <a:srgbClr val="3C3C3C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12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7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B482C948-384F-9B9E-08A2-1429E02EA7F2}"/>
              </a:ext>
            </a:extLst>
          </p:cNvPr>
          <p:cNvSpPr txBox="1">
            <a:spLocks/>
          </p:cNvSpPr>
          <p:nvPr/>
        </p:nvSpPr>
        <p:spPr>
          <a:xfrm>
            <a:off x="2285042" y="1207478"/>
            <a:ext cx="19848127" cy="4745850"/>
          </a:xfrm>
          <a:prstGeom prst="rect">
            <a:avLst/>
          </a:prstGeom>
          <a:ln w="50800">
            <a:solidFill>
              <a:srgbClr val="0E9A89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/>
            </a:r>
            <a:b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</a:br>
            <a:endParaRPr lang="es-ES" sz="4500" dirty="0">
              <a:solidFill>
                <a:srgbClr val="3C3C3C"/>
              </a:solidFill>
              <a:latin typeface="Arial" panose="020B0604020202020204" pitchFamily="34" charset="0"/>
              <a:ea typeface="Arial" panose="020B0604020202020204" pitchFamily="34" charset="0"/>
              <a:cs typeface="Geogrotesque Medium"/>
              <a:sym typeface="Geogrotesque Medium"/>
            </a:endParaRPr>
          </a:p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Subvenciones otorgadas a empresas privadas (incluidos los autónomos) para proyectos de inversión empresarial que generen y/o mantengan el empleo</a:t>
            </a:r>
            <a:endParaRPr lang="es-ES" sz="4500" dirty="0">
              <a:solidFill>
                <a:srgbClr val="3C3C3C"/>
              </a:solidFill>
              <a:latin typeface="Geogrotesque Medium"/>
              <a:ea typeface="Geogrotesque Medium"/>
              <a:cs typeface="Geogrotesque Medium"/>
              <a:sym typeface="Geogrotesque Medium"/>
            </a:endParaRPr>
          </a:p>
        </p:txBody>
      </p:sp>
      <p:sp>
        <p:nvSpPr>
          <p:cNvPr id="8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9ED5CD7A-2ED4-01EC-AB11-F237F550CF9F}"/>
              </a:ext>
            </a:extLst>
          </p:cNvPr>
          <p:cNvSpPr txBox="1">
            <a:spLocks/>
          </p:cNvSpPr>
          <p:nvPr/>
        </p:nvSpPr>
        <p:spPr>
          <a:xfrm>
            <a:off x="2285042" y="8226525"/>
            <a:ext cx="19848127" cy="925670"/>
          </a:xfrm>
          <a:prstGeom prst="rect">
            <a:avLst/>
          </a:prstGeom>
          <a:gradFill>
            <a:gsLst>
              <a:gs pos="0">
                <a:srgbClr val="0C8677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9525" cap="flat" cmpd="sng" algn="ctr">
            <a:noFill/>
            <a:prstDash val="solid"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Ámbito regional</a:t>
            </a:r>
          </a:p>
        </p:txBody>
      </p:sp>
      <p:sp>
        <p:nvSpPr>
          <p:cNvPr id="9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A85EB4E9-C6AD-832F-0C1B-3EA57B53A815}"/>
              </a:ext>
            </a:extLst>
          </p:cNvPr>
          <p:cNvSpPr txBox="1">
            <a:spLocks/>
          </p:cNvSpPr>
          <p:nvPr/>
        </p:nvSpPr>
        <p:spPr>
          <a:xfrm>
            <a:off x="2267936" y="11421446"/>
            <a:ext cx="19848127" cy="925670"/>
          </a:xfrm>
          <a:prstGeom prst="rect">
            <a:avLst/>
          </a:prstGeom>
          <a:gradFill>
            <a:gsLst>
              <a:gs pos="0">
                <a:srgbClr val="0C8677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9525" cap="flat" cmpd="sng" algn="ctr">
            <a:noFill/>
            <a:prstDash val="solid"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Régimen de concurrencia competitiva</a:t>
            </a:r>
          </a:p>
        </p:txBody>
      </p:sp>
      <p:sp>
        <p:nvSpPr>
          <p:cNvPr id="2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A4F514D0-33B2-348C-6A9D-7CC88604538B}"/>
              </a:ext>
            </a:extLst>
          </p:cNvPr>
          <p:cNvSpPr txBox="1">
            <a:spLocks/>
          </p:cNvSpPr>
          <p:nvPr/>
        </p:nvSpPr>
        <p:spPr>
          <a:xfrm>
            <a:off x="2285042" y="9879639"/>
            <a:ext cx="19848127" cy="925670"/>
          </a:xfrm>
          <a:prstGeom prst="rect">
            <a:avLst/>
          </a:prstGeom>
          <a:gradFill>
            <a:gsLst>
              <a:gs pos="0">
                <a:srgbClr val="0E9A8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9525" cap="flat" cmpd="sng" algn="ctr">
            <a:noFill/>
            <a:prstDash val="solid"/>
            <a:miter lim="4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Plurianuales</a:t>
            </a:r>
          </a:p>
        </p:txBody>
      </p:sp>
    </p:spTree>
    <p:extLst>
      <p:ext uri="{BB962C8B-B14F-4D97-AF65-F5344CB8AC3E}">
        <p14:creationId xmlns:p14="http://schemas.microsoft.com/office/powerpoint/2010/main" val="175638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Convocatoria Minería-MINIMIS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68943" y="2328262"/>
            <a:ext cx="23045452" cy="1148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endParaRPr lang="es-ES" sz="4000" b="1" u="sng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los casos de los proyectos que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presenten solo un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compromiso de mantenimiento de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empleo,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el Comité de evaluación aplicó los siguientes criterios en convocatorias anteriores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: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M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antenimiento entre 3 y 10 empleos, equivalente a creación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de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1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puesto de trabajo.</a:t>
            </a: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Mantenimiento entre 11 y 20 empleos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,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equivalente a creación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de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2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puestos de trabajo.</a:t>
            </a: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Mantenimiento entre 21 y 40 empleos, equivalente a creación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de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3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puestos de trabajo.</a:t>
            </a: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Mantenimiento entre 41 y 60 empleos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,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equivalente a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creación de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4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puestos de trabajo.</a:t>
            </a: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Mantenimiento entre 61 y 80 empleos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,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equivalente a creación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de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5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puestos de trabajo.</a:t>
            </a: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Mantenimiento igual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o superior 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81 empleos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,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equivalente a creación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de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6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puestos de trabajo.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el supuesto de que un proyecto planteara conjuntamente la creación de empleo y el mantenimiento de empleos existentes, en número igual o superior a tres, se aplicará el mayor de los topes máximos por empleo que resulte, de acuerdo con los criterios antes expresados.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          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3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Convocatoria Minería-MINIMIS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66170" y="2328262"/>
            <a:ext cx="23045452" cy="14884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1" kern="1200" dirty="0" smtClean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 Solicitud de ayuda. Documentación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aportar: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Formulario de solicitud de ayuda con los datos básicos del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proyecto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Memoria del proyecto de inversión de acuerdo con el modelo del anexo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2 (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facturas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proforma y 		  presupuesto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)</a:t>
            </a: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Acreditación válida del poder firmante de la solicitud.</a:t>
            </a: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Documentación acreditativa de las circunstancias personales del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solicitante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3600" dirty="0" smtClean="0">
                <a:latin typeface="Open Sans Light"/>
              </a:rPr>
              <a:t>(constitución de la sociedad 		o proyecto de estatutos y datos del promotor)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Cuentas anuales del último ejercicio de registro obligatorio depositadas en el Registro Mercantil</a:t>
            </a: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Documentación acreditativa de los puestos de trabajo de la empresa a fecha de solicitud de la ayuda</a:t>
            </a: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Declaración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responsable del solicitante del no inicio de las inversiones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(anexo 3)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Declaración responsable del solicitante de otras ayudas solicitadas y/o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recibidas (anexo 4)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Declaración responsable del solicitante sobre el tamaño de la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empresa (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anexo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5)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Declaración responsable del solicitante sobre la necesidad de la ayuda (anexo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6)</a:t>
            </a: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Declaración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responsable de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no estar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incurso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en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prohibiciones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para obtener la condición de beneficiario</a:t>
            </a: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>
                <a:solidFill>
                  <a:srgbClr val="57565A"/>
                </a:solidFill>
                <a:latin typeface="Open Sans Light"/>
              </a:rPr>
              <a:t>	. Declaración responsable del solicitante de que la empresa no está en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crisis (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anexo 8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)</a:t>
            </a: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La 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presentación de escritos, solicitudes y comunicaciones ante la sede electrónica estarán </a:t>
            </a:r>
            <a:r>
              <a:rPr lang="es-ES" sz="3600" b="1" dirty="0">
                <a:solidFill>
                  <a:srgbClr val="57565A"/>
                </a:solidFill>
                <a:latin typeface="Open Sans Light"/>
              </a:rPr>
              <a:t>firmadas electrónicamente</a:t>
            </a:r>
            <a:r>
              <a:rPr lang="es-ES" sz="3600" dirty="0">
                <a:solidFill>
                  <a:srgbClr val="57565A"/>
                </a:solidFill>
                <a:latin typeface="Open Sans Light"/>
              </a:rPr>
              <a:t> por el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solicitante o </a:t>
            </a:r>
            <a:r>
              <a:rPr lang="es-ES" sz="3600" b="1" dirty="0" smtClean="0">
                <a:solidFill>
                  <a:srgbClr val="57565A"/>
                </a:solidFill>
                <a:latin typeface="Open Sans Light"/>
              </a:rPr>
              <a:t>representante legal </a:t>
            </a:r>
            <a:r>
              <a:rPr lang="es-ES" sz="3600" dirty="0" smtClean="0">
                <a:solidFill>
                  <a:srgbClr val="57565A"/>
                </a:solidFill>
                <a:latin typeface="Open Sans Light"/>
              </a:rPr>
              <a:t>de la empresa solicitante de la ayuda (no confundir con el presentador autorizado de documentos)</a:t>
            </a: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>
              <a:lnSpc>
                <a:spcPct val="89000"/>
              </a:lnSpc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dirty="0" smtClean="0">
              <a:solidFill>
                <a:srgbClr val="57565A"/>
              </a:solidFill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          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dirty="0">
              <a:solidFill>
                <a:srgbClr val="57565A"/>
              </a:solidFill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45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 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Medium"/>
              <a:sym typeface="Geogrotesq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	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Convocatoria Minería -</a:t>
            </a:r>
            <a:r>
              <a:rPr kumimoji="0" lang="es-ES" sz="6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MINIMIS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Medium"/>
              <a:sym typeface="Geogrotesq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26413" y="2710855"/>
            <a:ext cx="23045452" cy="10940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ERRORES MÁS FRECUENTES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Memoria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errónea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(sin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datos de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viabilidad económica/financiera)</a:t>
            </a: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Facturas proforma/presupuestos</a:t>
            </a: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Sin memoria</a:t>
            </a: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Falta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el poder de firma o firma no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electrónica</a:t>
            </a: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Solicitud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firmada por el representante pero no por el administrador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.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Sin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DNI/CIF o con CIF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provisional</a:t>
            </a: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Falta de presentación de certificado de tasación para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terrenos o bienes de segunda mano (pymes).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Plantilla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media y trabajo de últimos 12 meses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incorrectos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Declaraciones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responsables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incorrectas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         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 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3531121" y="3816642"/>
            <a:ext cx="23045452" cy="206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0" b="1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PPEE</a:t>
            </a:r>
            <a:r>
              <a:rPr kumimoji="0" lang="es-ES" sz="15000" b="0" i="0" u="none" strike="noStrike" kern="1200" cap="none" spc="0" normalizeH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Y MINIMIS</a:t>
            </a:r>
            <a:endParaRPr kumimoji="0" lang="es-ES" sz="150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         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150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150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342900" marR="0" lvl="0" indent="-3429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s-ES" sz="150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07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PAGOS DE LAS AYUDAS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981613" y="2049168"/>
            <a:ext cx="18590066" cy="102989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dirty="0">
                <a:solidFill>
                  <a:srgbClr val="57565A"/>
                </a:solidFill>
                <a:latin typeface="Open Sans Light"/>
              </a:rPr>
              <a:t>Pagos a cuenta, del 25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%, previo aval, o del </a:t>
            </a:r>
            <a:r>
              <a:rPr lang="es-ES" sz="4400" dirty="0">
                <a:solidFill>
                  <a:srgbClr val="57565A"/>
                </a:solidFill>
                <a:latin typeface="Open Sans Light"/>
              </a:rPr>
              <a:t>del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40% al 80% </a:t>
            </a:r>
            <a:r>
              <a:rPr lang="es-ES" sz="4400" dirty="0">
                <a:solidFill>
                  <a:srgbClr val="57565A"/>
                </a:solidFill>
                <a:latin typeface="Open Sans Light"/>
              </a:rPr>
              <a:t>de la ayuda por inversión ya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realizada, previa </a:t>
            </a:r>
            <a:r>
              <a:rPr lang="es-ES" sz="4400" dirty="0">
                <a:solidFill>
                  <a:srgbClr val="57565A"/>
                </a:solidFill>
                <a:latin typeface="Open Sans Light"/>
              </a:rPr>
              <a:t>certificación de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inversión.</a:t>
            </a:r>
          </a:p>
          <a:p>
            <a:pPr algn="just" defTabSz="1219170">
              <a:lnSpc>
                <a:spcPct val="89000"/>
              </a:lnSpc>
              <a:defRPr/>
            </a:pPr>
            <a:endParaRPr lang="es-ES" sz="44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dirty="0">
                <a:solidFill>
                  <a:srgbClr val="57565A"/>
                </a:solidFill>
                <a:latin typeface="Open Sans Light"/>
              </a:rPr>
              <a:t>Pagos anticipados hasta del 85% de la ayuda, previo aval </a:t>
            </a:r>
            <a:endParaRPr lang="es-ES" sz="44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dirty="0">
                <a:solidFill>
                  <a:srgbClr val="57565A"/>
                </a:solidFill>
                <a:latin typeface="Open Sans Light"/>
              </a:rPr>
              <a:t>Liquidación total con firma del Acta de Comprobación del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Proyecto</a:t>
            </a:r>
          </a:p>
          <a:p>
            <a:pPr algn="just" defTabSz="1219170">
              <a:lnSpc>
                <a:spcPct val="89000"/>
              </a:lnSpc>
              <a:defRPr/>
            </a:pPr>
            <a:endParaRPr lang="es-ES" sz="44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dirty="0">
                <a:solidFill>
                  <a:srgbClr val="57565A"/>
                </a:solidFill>
                <a:latin typeface="Open Sans Light"/>
              </a:rPr>
              <a:t>Devolución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de avales </a:t>
            </a:r>
            <a:r>
              <a:rPr lang="es-ES" sz="4400" dirty="0">
                <a:solidFill>
                  <a:srgbClr val="57565A"/>
                </a:solidFill>
                <a:latin typeface="Open Sans Light"/>
              </a:rPr>
              <a:t>al firmar el Acta de Comprobación</a:t>
            </a: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6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REQUISITOS NO MOROSIDAD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690221" y="1591968"/>
            <a:ext cx="22978225" cy="134764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r>
              <a:rPr lang="es-ES" sz="3200" b="1" u="sng" dirty="0" smtClean="0">
                <a:solidFill>
                  <a:srgbClr val="57565A"/>
                </a:solidFill>
                <a:latin typeface="Open Sans Light"/>
              </a:rPr>
              <a:t>Artículo 13.3 bis de la Ley General de Subvenciones</a:t>
            </a:r>
          </a:p>
          <a:p>
            <a:pPr algn="just" defTabSz="1219170">
              <a:lnSpc>
                <a:spcPct val="89000"/>
              </a:lnSpc>
              <a:defRPr/>
            </a:pPr>
            <a:endParaRPr lang="es-ES" sz="3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3200" dirty="0">
                <a:solidFill>
                  <a:srgbClr val="57565A"/>
                </a:solidFill>
                <a:latin typeface="Open Sans Light"/>
              </a:rPr>
              <a:t>Para subvenciones de importe superior a 30.000 euros,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no podrán ser beneficiarios los que no acrediten el cumplimiento de los </a:t>
            </a:r>
            <a:r>
              <a:rPr lang="es-ES" sz="3200" b="1" dirty="0">
                <a:solidFill>
                  <a:srgbClr val="57565A"/>
                </a:solidFill>
                <a:latin typeface="Open Sans Light"/>
              </a:rPr>
              <a:t>plazos de pago </a:t>
            </a:r>
            <a:r>
              <a:rPr lang="es-ES" sz="3200" dirty="0">
                <a:solidFill>
                  <a:srgbClr val="57565A"/>
                </a:solidFill>
                <a:latin typeface="Open Sans Light"/>
              </a:rPr>
              <a:t>previstos en la Ley 3/2004,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por </a:t>
            </a:r>
            <a:r>
              <a:rPr lang="es-ES" sz="3200" dirty="0">
                <a:solidFill>
                  <a:srgbClr val="57565A"/>
                </a:solidFill>
                <a:latin typeface="Open Sans Light"/>
              </a:rPr>
              <a:t>la que se establecen medidas de lucha contra la morosidad en las operaciones comerciales, es decir, </a:t>
            </a:r>
            <a:r>
              <a:rPr lang="es-ES" sz="3200" b="1" dirty="0">
                <a:solidFill>
                  <a:srgbClr val="57565A"/>
                </a:solidFill>
                <a:latin typeface="Open Sans Light"/>
              </a:rPr>
              <a:t>60 días </a:t>
            </a:r>
            <a:r>
              <a:rPr lang="es-ES" sz="3200" b="1" dirty="0" smtClean="0">
                <a:solidFill>
                  <a:srgbClr val="57565A"/>
                </a:solidFill>
                <a:latin typeface="Open Sans Light"/>
              </a:rPr>
              <a:t>naturales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.</a:t>
            </a: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3200" dirty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r>
              <a:rPr lang="es-ES" sz="3200" b="1" dirty="0" smtClean="0">
                <a:solidFill>
                  <a:srgbClr val="57565A"/>
                </a:solidFill>
                <a:latin typeface="Open Sans Light"/>
              </a:rPr>
              <a:t>Forma </a:t>
            </a:r>
            <a:r>
              <a:rPr lang="es-ES" sz="3200" b="1" dirty="0">
                <a:solidFill>
                  <a:srgbClr val="57565A"/>
                </a:solidFill>
                <a:latin typeface="Open Sans Light"/>
              </a:rPr>
              <a:t>de </a:t>
            </a:r>
            <a:r>
              <a:rPr lang="es-ES" sz="3200" b="1" dirty="0" smtClean="0">
                <a:solidFill>
                  <a:srgbClr val="57565A"/>
                </a:solidFill>
                <a:latin typeface="Open Sans Light"/>
              </a:rPr>
              <a:t>acreditarlo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(tras la propuesta de resolución provisional):</a:t>
            </a:r>
          </a:p>
          <a:p>
            <a:pPr algn="just" defTabSz="1219170">
              <a:lnSpc>
                <a:spcPct val="89000"/>
              </a:lnSpc>
              <a:defRPr/>
            </a:pPr>
            <a:endParaRPr lang="es-ES" sz="3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3200" dirty="0">
                <a:solidFill>
                  <a:srgbClr val="57565A"/>
                </a:solidFill>
                <a:latin typeface="Open Sans Light"/>
              </a:rPr>
              <a:t>Para las empresas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que puedan </a:t>
            </a:r>
            <a:r>
              <a:rPr lang="es-ES" sz="3200" dirty="0">
                <a:solidFill>
                  <a:srgbClr val="57565A"/>
                </a:solidFill>
                <a:latin typeface="Open Sans Light"/>
              </a:rPr>
              <a:t>presentar cuenta de pérdidas y ganancias abreviada,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y para los autónomos, mediante </a:t>
            </a:r>
            <a:r>
              <a:rPr lang="es-ES" sz="3200" dirty="0">
                <a:solidFill>
                  <a:srgbClr val="57565A"/>
                </a:solidFill>
                <a:latin typeface="Open Sans Light"/>
              </a:rPr>
              <a:t>una declaración responsable. </a:t>
            </a:r>
            <a:endParaRPr lang="es-ES" sz="32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endParaRPr lang="es-ES" sz="3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3200" dirty="0">
                <a:solidFill>
                  <a:srgbClr val="57565A"/>
                </a:solidFill>
                <a:latin typeface="Open Sans Light"/>
              </a:rPr>
              <a:t>Para las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empresas que no </a:t>
            </a:r>
            <a:r>
              <a:rPr lang="es-ES" sz="3200" dirty="0">
                <a:solidFill>
                  <a:srgbClr val="57565A"/>
                </a:solidFill>
                <a:latin typeface="Open Sans Light"/>
              </a:rPr>
              <a:t>puedan presentar cuenta de pérdidas y ganancias abreviada, mediante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certificación de auditor </a:t>
            </a:r>
            <a:r>
              <a:rPr lang="es-ES" sz="3200" dirty="0">
                <a:solidFill>
                  <a:srgbClr val="57565A"/>
                </a:solidFill>
                <a:latin typeface="Open Sans Light"/>
              </a:rPr>
              <a:t>inscrito en el Registro Oficial de Auditores de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Cuentas, que acredite que: </a:t>
            </a: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3200" dirty="0" smtClean="0">
              <a:solidFill>
                <a:srgbClr val="57565A"/>
              </a:solidFill>
              <a:latin typeface="Open Sans Light"/>
            </a:endParaRPr>
          </a:p>
          <a:p>
            <a:pPr marL="1028700" lvl="1" indent="-571500" algn="just" defTabSz="1219170">
              <a:lnSpc>
                <a:spcPct val="89000"/>
              </a:lnSpc>
              <a:buFont typeface="Wingdings" panose="05000000000000000000" pitchFamily="2" charset="2"/>
              <a:buChar char="ü"/>
              <a:defRPr/>
            </a:pP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La empresa lo cumplió en el último ejercicio, o</a:t>
            </a:r>
          </a:p>
          <a:p>
            <a:pPr marL="1028700" lvl="1" indent="-571500" algn="just" defTabSz="1219170">
              <a:lnSpc>
                <a:spcPct val="89000"/>
              </a:lnSpc>
              <a:buFont typeface="Wingdings" panose="05000000000000000000" pitchFamily="2" charset="2"/>
              <a:buChar char="ü"/>
              <a:defRPr/>
            </a:pP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La empresa no tiene pagos pendientes con plazos superiores en el momento actual.</a:t>
            </a:r>
          </a:p>
          <a:p>
            <a:pPr lvl="1" algn="just" defTabSz="1219170">
              <a:lnSpc>
                <a:spcPct val="89000"/>
              </a:lnSpc>
              <a:defRPr/>
            </a:pPr>
            <a:endParaRPr lang="es-ES" sz="3200" dirty="0" smtClean="0">
              <a:solidFill>
                <a:srgbClr val="57565A"/>
              </a:solidFill>
              <a:latin typeface="Open Sans Light"/>
            </a:endParaRPr>
          </a:p>
          <a:p>
            <a:pPr marL="0" lvl="1" algn="just" defTabSz="1219170">
              <a:lnSpc>
                <a:spcPct val="89000"/>
              </a:lnSpc>
              <a:defRPr/>
            </a:pPr>
            <a:r>
              <a:rPr lang="es-ES" sz="3200" b="1" dirty="0" smtClean="0">
                <a:solidFill>
                  <a:srgbClr val="57565A"/>
                </a:solidFill>
                <a:latin typeface="Open Sans Light"/>
              </a:rPr>
              <a:t>En la fase de justificación de las inversiones:</a:t>
            </a:r>
          </a:p>
          <a:p>
            <a:pPr marL="0" lvl="1" algn="just" defTabSz="1219170">
              <a:lnSpc>
                <a:spcPct val="89000"/>
              </a:lnSpc>
              <a:defRPr/>
            </a:pPr>
            <a:endParaRPr lang="es-ES" sz="3200" b="1" dirty="0" smtClean="0">
              <a:solidFill>
                <a:srgbClr val="57565A"/>
              </a:solidFill>
              <a:latin typeface="Open Sans Light"/>
            </a:endParaRPr>
          </a:p>
          <a:p>
            <a:pPr marL="0" lvl="1" algn="just" defTabSz="1219170">
              <a:lnSpc>
                <a:spcPct val="89000"/>
              </a:lnSpc>
              <a:defRPr/>
            </a:pP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Los </a:t>
            </a:r>
            <a:r>
              <a:rPr lang="es-ES" sz="3200" dirty="0">
                <a:solidFill>
                  <a:srgbClr val="57565A"/>
                </a:solidFill>
                <a:latin typeface="Open Sans Light"/>
              </a:rPr>
              <a:t>gastos subvencionables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deberán </a:t>
            </a:r>
            <a:r>
              <a:rPr lang="es-ES" sz="3200" dirty="0">
                <a:solidFill>
                  <a:srgbClr val="57565A"/>
                </a:solidFill>
                <a:latin typeface="Open Sans Light"/>
              </a:rPr>
              <a:t>haber sido abonados en </a:t>
            </a:r>
            <a:r>
              <a:rPr lang="es-ES" sz="3200" dirty="0" smtClean="0">
                <a:solidFill>
                  <a:srgbClr val="57565A"/>
                </a:solidFill>
                <a:latin typeface="Open Sans Light"/>
              </a:rPr>
              <a:t>dichos plazos. En caso contrario se minorará la subvención en la proporción que corresponda.</a:t>
            </a:r>
            <a:endParaRPr lang="es-ES" sz="3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9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MODIFICACIONES DE LAS CONDICIONES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690221" y="1669188"/>
            <a:ext cx="22978225" cy="13914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40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dirty="0">
                <a:solidFill>
                  <a:srgbClr val="57565A"/>
                </a:solidFill>
                <a:latin typeface="Open Sans Light"/>
              </a:rPr>
              <a:t>Si son de plazos,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deben solicitarse </a:t>
            </a:r>
            <a:r>
              <a:rPr lang="es-ES" sz="4400" dirty="0">
                <a:solidFill>
                  <a:srgbClr val="57565A"/>
                </a:solidFill>
                <a:latin typeface="Open Sans Light"/>
              </a:rPr>
              <a:t>antes de que finalice el que se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pretenda modificar (no más de dos años)</a:t>
            </a: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dirty="0">
                <a:solidFill>
                  <a:srgbClr val="57565A"/>
                </a:solidFill>
                <a:latin typeface="Open Sans Light"/>
              </a:rPr>
              <a:t>Si son de partidas de inversión superiores al 10%, o de cambio de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titularidad, </a:t>
            </a:r>
            <a:r>
              <a:rPr lang="es-ES" sz="4400" dirty="0">
                <a:solidFill>
                  <a:srgbClr val="57565A"/>
                </a:solidFill>
                <a:latin typeface="Open Sans Light"/>
              </a:rPr>
              <a:t>deben ser autorizadas por el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ITJ. </a:t>
            </a: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Dichas modificaciones de partidas no podrán ser superiores al 30% en los capítulos incrementados, salvo justificación excepcional y consecución de objetivos. No podrán superar la inversión subvencionable aprobada.</a:t>
            </a: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dirty="0">
                <a:solidFill>
                  <a:srgbClr val="57565A"/>
                </a:solidFill>
                <a:latin typeface="Open Sans Light"/>
              </a:rPr>
              <a:t>Si plantean reducciones de inversión y/o empleo, pueden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implicar reducciones de </a:t>
            </a:r>
            <a:r>
              <a:rPr lang="es-ES" sz="4400" dirty="0">
                <a:solidFill>
                  <a:srgbClr val="57565A"/>
                </a:solidFill>
                <a:latin typeface="Open Sans Light"/>
              </a:rPr>
              <a:t>la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ayuda.</a:t>
            </a:r>
          </a:p>
          <a:p>
            <a:pPr algn="just" defTabSz="1219170">
              <a:lnSpc>
                <a:spcPct val="89000"/>
              </a:lnSpc>
              <a:defRPr/>
            </a:pPr>
            <a:endParaRPr lang="es-ES" sz="44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Una </a:t>
            </a:r>
            <a:r>
              <a:rPr lang="es-ES" sz="4400" dirty="0">
                <a:solidFill>
                  <a:srgbClr val="57565A"/>
                </a:solidFill>
                <a:latin typeface="Open Sans Light"/>
              </a:rPr>
              <a:t>vez firmada Acta Comprobación, sólo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puede modificarse el final del compromiso de mantenimiento </a:t>
            </a:r>
            <a:r>
              <a:rPr lang="es-ES" sz="4400" dirty="0">
                <a:solidFill>
                  <a:srgbClr val="57565A"/>
                </a:solidFill>
                <a:latin typeface="Open Sans Light"/>
              </a:rPr>
              <a:t>empleo</a:t>
            </a: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9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MANTENIMIENTO DE LAS CONDICIONES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629919" y="2066753"/>
            <a:ext cx="22978225" cy="98061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400" kern="12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endParaRPr lang="es-ES" sz="40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Las fechas de mantenimiento de empleo e inversión serán las establecidas en la Resolución de concesión y modificatorias en su caso.</a:t>
            </a: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0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Se debe presentar documentación justificativa en los tres meses siguientes a la finalización de estos plazos.</a:t>
            </a:r>
          </a:p>
          <a:p>
            <a:pPr marL="571500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000" dirty="0" smtClean="0">
              <a:solidFill>
                <a:srgbClr val="57565A"/>
              </a:solidFill>
              <a:latin typeface="Open Sans Light"/>
            </a:endParaRPr>
          </a:p>
          <a:p>
            <a:pPr marL="571500" lvl="1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000" dirty="0">
                <a:solidFill>
                  <a:srgbClr val="57565A"/>
                </a:solidFill>
                <a:latin typeface="Open Sans Light"/>
              </a:rPr>
              <a:t>Si el nivel de empleo 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o inversión mantenido 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fuese inferior al requisito mínimo establecido el alcance 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del incumplimiento 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será total = revocación</a:t>
            </a:r>
          </a:p>
          <a:p>
            <a:pPr algn="just" defTabSz="1219170">
              <a:lnSpc>
                <a:spcPct val="89000"/>
              </a:lnSpc>
              <a:defRPr/>
            </a:pPr>
            <a:endParaRPr lang="es-ES" sz="44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3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22688" y="0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MANTENIMIENTO DE LAS CONDICIONES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876103" y="2594291"/>
            <a:ext cx="22978225" cy="10956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b="1" u="sng" dirty="0" smtClean="0">
                <a:solidFill>
                  <a:srgbClr val="57565A"/>
                </a:solidFill>
                <a:latin typeface="Open Sans Light"/>
              </a:rPr>
              <a:t>MANTENIMIENTO  DE LA INVERSIÓN</a:t>
            </a: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400" kern="12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>
              <a:lnSpc>
                <a:spcPct val="89000"/>
              </a:lnSpc>
              <a:defRPr/>
            </a:pPr>
            <a:endParaRPr lang="es-ES" sz="4000" dirty="0" smtClean="0">
              <a:solidFill>
                <a:srgbClr val="57565A"/>
              </a:solidFill>
              <a:latin typeface="Open Sans Light"/>
            </a:endParaRPr>
          </a:p>
          <a:p>
            <a:pPr lvl="1" algn="just" defTabSz="1219170">
              <a:lnSpc>
                <a:spcPct val="89000"/>
              </a:lnSpc>
              <a:defRPr/>
            </a:pP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Mínimo 3 años. En el caso de grandes empresas mínimo 5 años</a:t>
            </a:r>
          </a:p>
          <a:p>
            <a:pPr lvl="1" algn="just" defTabSz="1219170">
              <a:lnSpc>
                <a:spcPct val="89000"/>
              </a:lnSpc>
              <a:defRPr/>
            </a:pPr>
            <a:endParaRPr lang="es-ES" sz="4000" dirty="0" smtClean="0">
              <a:solidFill>
                <a:srgbClr val="57565A"/>
              </a:solidFill>
              <a:latin typeface="Open Sans Light"/>
            </a:endParaRPr>
          </a:p>
          <a:p>
            <a:pPr lvl="1" algn="just" defTabSz="1219170">
              <a:lnSpc>
                <a:spcPct val="89000"/>
              </a:lnSpc>
              <a:defRPr/>
            </a:pP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- Se acredita mediante inventario de los bienes objeto de la subvención, declaración responsable y documentación justificativa de que la actividad se ha mantenido durante todo ese periodo.</a:t>
            </a:r>
          </a:p>
          <a:p>
            <a:pPr lvl="1" algn="just" defTabSz="1219170">
              <a:lnSpc>
                <a:spcPct val="89000"/>
              </a:lnSpc>
              <a:defRPr/>
            </a:pPr>
            <a:endParaRPr lang="es-ES" sz="4000" dirty="0" smtClean="0">
              <a:solidFill>
                <a:srgbClr val="57565A"/>
              </a:solidFill>
              <a:latin typeface="Open Sans Light"/>
            </a:endParaRPr>
          </a:p>
          <a:p>
            <a:pPr lvl="1" algn="just" defTabSz="1219170">
              <a:lnSpc>
                <a:spcPct val="89000"/>
              </a:lnSpc>
              <a:defRPr/>
            </a:pP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- En caso de incumplimiento, el alcance se determina de forma proporcional a la inversión no mantenida y al periodo de incumplimiento.</a:t>
            </a:r>
          </a:p>
          <a:p>
            <a:pPr lvl="1" algn="just" defTabSz="1219170">
              <a:lnSpc>
                <a:spcPct val="89000"/>
              </a:lnSpc>
              <a:defRPr/>
            </a:pPr>
            <a:endParaRPr lang="es-ES" sz="4000" dirty="0" smtClean="0">
              <a:solidFill>
                <a:srgbClr val="57565A"/>
              </a:solidFill>
              <a:latin typeface="Open Sans Light"/>
            </a:endParaRPr>
          </a:p>
          <a:p>
            <a:pPr lvl="1" algn="just" defTabSz="1219170">
              <a:lnSpc>
                <a:spcPct val="89000"/>
              </a:lnSpc>
              <a:defRPr/>
            </a:pP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- En caso de no superar el requisito mínimo, el alcance del incumplimiento será total= revocación.</a:t>
            </a:r>
          </a:p>
          <a:p>
            <a:pPr lvl="1" algn="just" defTabSz="1219170">
              <a:lnSpc>
                <a:spcPct val="89000"/>
              </a:lnSpc>
              <a:defRPr/>
            </a:pP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 </a:t>
            </a:r>
            <a:endParaRPr lang="es-ES" sz="44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79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  <a:latin typeface="Geogrotesque Medium"/>
                <a:ea typeface="Geogrotesque SemiBold"/>
                <a:cs typeface="Geogrotesque SemiBold"/>
                <a:sym typeface="Geogrotesque Medium"/>
              </a:rPr>
              <a:t>	</a:t>
            </a:r>
            <a:r>
              <a:rPr lang="es-ES" sz="6000" dirty="0" smtClean="0">
                <a:solidFill>
                  <a:schemeClr val="bg1"/>
                </a:solidFill>
                <a:latin typeface="Geogrotesque Medium"/>
                <a:ea typeface="Geogrotesque SemiBold"/>
                <a:cs typeface="Geogrotesque SemiBold"/>
                <a:sym typeface="Geogrotesque Medium"/>
              </a:rPr>
              <a:t>	</a:t>
            </a: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  <a:latin typeface="Geogrotesque Medium"/>
                <a:ea typeface="Geogrotesque SemiBold"/>
                <a:cs typeface="Geogrotesque SemiBold"/>
                <a:sym typeface="Geogrotesque Medium"/>
              </a:rPr>
              <a:t>	</a:t>
            </a:r>
            <a:r>
              <a:rPr lang="es-ES" sz="6000" dirty="0" smtClean="0">
                <a:solidFill>
                  <a:schemeClr val="bg1"/>
                </a:solidFill>
                <a:latin typeface="Geogrotesque Medium"/>
                <a:ea typeface="Geogrotesque SemiBold"/>
                <a:cs typeface="Geogrotesque SemiBold"/>
                <a:sym typeface="Geogrotesque Medium"/>
              </a:rPr>
              <a:t>MANTENIMIENTO DE LAS CONDICIONES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541996" y="2328262"/>
            <a:ext cx="22978225" cy="14298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b="1" u="sng" dirty="0" smtClean="0">
                <a:solidFill>
                  <a:srgbClr val="57565A"/>
                </a:solidFill>
                <a:latin typeface="Open Sans Light"/>
              </a:rPr>
              <a:t>MANTENIMIENTO  DE EMPLEO</a:t>
            </a:r>
          </a:p>
          <a:p>
            <a:pPr lvl="1" algn="just" defTabSz="1219170">
              <a:lnSpc>
                <a:spcPct val="89000"/>
              </a:lnSpc>
              <a:defRPr/>
            </a:pPr>
            <a:endParaRPr lang="es-ES" sz="4000" dirty="0" smtClean="0">
              <a:solidFill>
                <a:srgbClr val="57565A"/>
              </a:solidFill>
              <a:latin typeface="Open Sans Light"/>
            </a:endParaRPr>
          </a:p>
          <a:p>
            <a:pPr lvl="1" algn="just" defTabSz="1219170">
              <a:lnSpc>
                <a:spcPct val="89000"/>
              </a:lnSpc>
              <a:defRPr/>
            </a:pPr>
            <a:r>
              <a:rPr lang="es-ES" sz="4000" b="1" dirty="0" smtClean="0">
                <a:solidFill>
                  <a:srgbClr val="57565A"/>
                </a:solidFill>
                <a:latin typeface="Open Sans Light"/>
              </a:rPr>
              <a:t>Mínimo 3 años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. </a:t>
            </a:r>
          </a:p>
          <a:p>
            <a:pPr lvl="1" algn="just" defTabSz="1219170">
              <a:lnSpc>
                <a:spcPct val="89000"/>
              </a:lnSpc>
              <a:defRPr/>
            </a:pPr>
            <a:endParaRPr lang="es-ES" sz="4000" dirty="0" smtClean="0">
              <a:solidFill>
                <a:srgbClr val="57565A"/>
              </a:solidFill>
              <a:latin typeface="Open Sans Light"/>
            </a:endParaRPr>
          </a:p>
          <a:p>
            <a:pPr lvl="1" algn="just" defTabSz="1219170">
              <a:lnSpc>
                <a:spcPct val="89000"/>
              </a:lnSpc>
              <a:defRPr/>
            </a:pP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-  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S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e acredita mediante 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informes de plantilla media de trabajadores en situación de alta en la 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     	empresa 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e informes de vida laboral de cada código de cuenta de cotización de que disponga la 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	beneficiaria 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(en la </a:t>
            </a:r>
            <a:r>
              <a:rPr lang="es-ES" sz="4000" b="1" dirty="0" smtClean="0">
                <a:solidFill>
                  <a:srgbClr val="57565A"/>
                </a:solidFill>
                <a:latin typeface="Open Sans Light"/>
              </a:rPr>
              <a:t>localización para la que se ha otorgado la ayuda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) relativos 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a los años 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	correspondientes 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al periodo de mantenimiento, emitidos por la 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	Tesorería 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General de la 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	Seguridad 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Social (TGSS). </a:t>
            </a:r>
            <a:endParaRPr lang="es-ES" sz="4000" dirty="0" smtClean="0">
              <a:solidFill>
                <a:srgbClr val="57565A"/>
              </a:solidFill>
              <a:latin typeface="Open Sans Light"/>
            </a:endParaRPr>
          </a:p>
          <a:p>
            <a:pPr marL="1028700" lvl="1" indent="-571500" algn="just" defTabSz="1219170">
              <a:lnSpc>
                <a:spcPct val="89000"/>
              </a:lnSpc>
              <a:buFontTx/>
              <a:buChar char="-"/>
              <a:defRPr/>
            </a:pP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 En 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el caso de disponer de trabajadores autónomos: informe de vida laboral de cada uno de 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	ellos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, completo, actualizado y emitido por la TGSS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.</a:t>
            </a:r>
          </a:p>
          <a:p>
            <a:pPr marL="1028700" lvl="1" indent="-571500" algn="just" defTabSz="1219170">
              <a:lnSpc>
                <a:spcPct val="89000"/>
              </a:lnSpc>
              <a:buFontTx/>
              <a:buChar char="-"/>
              <a:defRPr/>
            </a:pPr>
            <a:r>
              <a:rPr lang="es-ES" sz="4000" dirty="0">
                <a:solidFill>
                  <a:srgbClr val="57565A"/>
                </a:solidFill>
                <a:latin typeface="Open Sans Light"/>
              </a:rPr>
              <a:t> </a:t>
            </a: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En 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caso de empleo bonificado se enviará documentación que acredite estas  circunstancias.</a:t>
            </a:r>
          </a:p>
          <a:p>
            <a:pPr marL="1028700" lvl="1" indent="-571500" algn="just" defTabSz="1219170">
              <a:lnSpc>
                <a:spcPct val="89000"/>
              </a:lnSpc>
              <a:buFontTx/>
              <a:buChar char="-"/>
              <a:defRPr/>
            </a:pPr>
            <a:endParaRPr lang="es-ES" sz="4000" dirty="0" smtClean="0">
              <a:solidFill>
                <a:srgbClr val="57565A"/>
              </a:solidFill>
              <a:latin typeface="Open Sans Light"/>
            </a:endParaRPr>
          </a:p>
          <a:p>
            <a:pPr lvl="1" algn="just" defTabSz="1219170">
              <a:lnSpc>
                <a:spcPct val="89000"/>
              </a:lnSpc>
              <a:defRPr/>
            </a:pPr>
            <a:endParaRPr lang="es-ES" sz="4000" dirty="0" smtClean="0">
              <a:solidFill>
                <a:srgbClr val="57565A"/>
              </a:solidFill>
              <a:latin typeface="Open Sans Light"/>
            </a:endParaRPr>
          </a:p>
          <a:p>
            <a:pPr marL="1028700" lvl="1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000" dirty="0" smtClean="0">
                <a:solidFill>
                  <a:srgbClr val="57565A"/>
                </a:solidFill>
                <a:latin typeface="Open Sans Light"/>
              </a:rPr>
              <a:t>El </a:t>
            </a:r>
            <a:r>
              <a:rPr lang="es-ES" sz="4000" dirty="0">
                <a:solidFill>
                  <a:srgbClr val="57565A"/>
                </a:solidFill>
                <a:latin typeface="Open Sans Light"/>
              </a:rPr>
              <a:t>empleo a mantener se determinará considerando la plantilla media de los 12 meses naturales anteriores a la fecha de la solicitud, más el compromiso de creación de empleo del proyecto. </a:t>
            </a:r>
            <a:r>
              <a:rPr lang="es-ES" sz="4400" dirty="0" smtClean="0">
                <a:solidFill>
                  <a:srgbClr val="57565A"/>
                </a:solidFill>
                <a:latin typeface="Open Sans Light"/>
              </a:rPr>
              <a:t> </a:t>
            </a:r>
          </a:p>
          <a:p>
            <a:pPr lvl="1" algn="just" defTabSz="1219170">
              <a:lnSpc>
                <a:spcPct val="89000"/>
              </a:lnSpc>
              <a:defRPr/>
            </a:pPr>
            <a:endParaRPr lang="es-ES" sz="4400" dirty="0">
              <a:solidFill>
                <a:srgbClr val="57565A"/>
              </a:solidFill>
              <a:latin typeface="Open Sans Light"/>
            </a:endParaRPr>
          </a:p>
          <a:p>
            <a:pPr marL="1028700" lvl="1" indent="-571500" algn="just" defTabSz="1219170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000" dirty="0">
                <a:solidFill>
                  <a:srgbClr val="57565A"/>
                </a:solidFill>
                <a:latin typeface="Open Sans Light"/>
              </a:rPr>
              <a:t>En caso de no superar el requisito mínimo, el alcance del incumplimiento será total= revocación.</a:t>
            </a: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9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12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7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B482C948-384F-9B9E-08A2-1429E02EA7F2}"/>
              </a:ext>
            </a:extLst>
          </p:cNvPr>
          <p:cNvSpPr txBox="1">
            <a:spLocks/>
          </p:cNvSpPr>
          <p:nvPr/>
        </p:nvSpPr>
        <p:spPr>
          <a:xfrm>
            <a:off x="1247549" y="2434323"/>
            <a:ext cx="19848127" cy="7593496"/>
          </a:xfrm>
          <a:prstGeom prst="rect">
            <a:avLst/>
          </a:prstGeom>
          <a:ln w="50800">
            <a:solidFill>
              <a:srgbClr val="0C8677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Finalidad </a:t>
            </a:r>
            <a:r>
              <a:rPr lang="es-ES" sz="4500" dirty="0" smtClean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ayudas minería</a:t>
            </a:r>
            <a:endParaRPr lang="es-ES" sz="4500" dirty="0">
              <a:solidFill>
                <a:srgbClr val="3C3C3C"/>
              </a:solidFill>
              <a:latin typeface="Arial" panose="020B0604020202020204" pitchFamily="34" charset="0"/>
              <a:ea typeface="Arial" panose="020B0604020202020204" pitchFamily="34" charset="0"/>
              <a:cs typeface="Geogrotesque Medium"/>
              <a:sym typeface="Geogrotesque Medium"/>
            </a:endParaRPr>
          </a:p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4500" dirty="0">
              <a:solidFill>
                <a:srgbClr val="3C3C3C"/>
              </a:solidFill>
              <a:latin typeface="Arial" panose="020B0604020202020204" pitchFamily="34" charset="0"/>
              <a:ea typeface="Arial" panose="020B0604020202020204" pitchFamily="34" charset="0"/>
              <a:cs typeface="Geogrotesque Medium"/>
              <a:sym typeface="Geogrotesque Medium"/>
            </a:endParaRPr>
          </a:p>
          <a:p>
            <a:pPr algn="just"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Promover la localización de proyectos de inversión empresarial en las zonas afectadas por la </a:t>
            </a:r>
            <a:r>
              <a:rPr lang="es-ES" sz="4500" b="1" u="sng" dirty="0">
                <a:solidFill>
                  <a:srgbClr val="3C3C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reestructuración de la minería del carbón y su entorno</a:t>
            </a: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, con </a:t>
            </a:r>
            <a:r>
              <a:rPr lang="es-ES" sz="4500" dirty="0" smtClean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los siguientes fines:</a:t>
            </a:r>
          </a:p>
          <a:p>
            <a:pPr algn="just"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4500" dirty="0" smtClean="0">
              <a:solidFill>
                <a:srgbClr val="3C3C3C"/>
              </a:solidFill>
              <a:latin typeface="Arial" panose="020B0604020202020204" pitchFamily="34" charset="0"/>
              <a:ea typeface="Arial" panose="020B0604020202020204" pitchFamily="34" charset="0"/>
              <a:cs typeface="Geogrotesque Medium"/>
              <a:sym typeface="Geogrotesque Medium"/>
            </a:endParaRPr>
          </a:p>
          <a:p>
            <a:pPr marL="685800" indent="-685800" algn="just" defTabSz="457200" hangingPunct="1">
              <a:buFont typeface="Arial" panose="020B0604020202020204" pitchFamily="34" charset="0"/>
              <a:buChar char="•"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 smtClean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Generar </a:t>
            </a: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actividades económicas </a:t>
            </a:r>
            <a:r>
              <a:rPr lang="es-ES" sz="4500" dirty="0" smtClean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alternativas</a:t>
            </a:r>
          </a:p>
          <a:p>
            <a:pPr marL="685800" indent="-685800" algn="just" defTabSz="457200" hangingPunct="1">
              <a:buFont typeface="Arial" panose="020B0604020202020204" pitchFamily="34" charset="0"/>
              <a:buChar char="•"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 smtClean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Generar </a:t>
            </a: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nuevos puestos de trabajo y/o </a:t>
            </a:r>
            <a:r>
              <a:rPr lang="es-ES" sz="4500" dirty="0" smtClean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mantener los </a:t>
            </a: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ya </a:t>
            </a:r>
            <a:r>
              <a:rPr lang="es-ES" sz="4500" dirty="0" smtClean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existentes</a:t>
            </a:r>
          </a:p>
          <a:p>
            <a:pPr marL="685800" indent="-685800" algn="just" defTabSz="457200" hangingPunct="1">
              <a:buFont typeface="Arial" panose="020B0604020202020204" pitchFamily="34" charset="0"/>
              <a:buChar char="•"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I</a:t>
            </a:r>
            <a:r>
              <a:rPr lang="es-ES" sz="4500" dirty="0" smtClean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ncentivar </a:t>
            </a: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el desarrollo de estas </a:t>
            </a:r>
            <a:r>
              <a:rPr lang="es-ES" sz="4500" dirty="0" smtClean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zonas</a:t>
            </a:r>
            <a:endParaRPr lang="es-ES" sz="4500" dirty="0">
              <a:solidFill>
                <a:srgbClr val="3C3C3C"/>
              </a:solidFill>
              <a:latin typeface="Geogrotesque Medium"/>
              <a:ea typeface="Geogrotesque Medium"/>
              <a:cs typeface="Geogrotesque Medium"/>
              <a:sym typeface="Geogrotesq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8864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Medium"/>
              <a:sym typeface="Geogrotesq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prstClr val="white"/>
                </a:solidFill>
                <a:latin typeface="Geogrotesque Medium"/>
                <a:sym typeface="Geogrotesque Medium"/>
              </a:rPr>
              <a:t>	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Supervivencia proyectos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629919" y="2066753"/>
            <a:ext cx="22978225" cy="3670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2" y="3365137"/>
            <a:ext cx="12078268" cy="66932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9934" y="3365137"/>
            <a:ext cx="11314133" cy="66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5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Medium"/>
              <a:sym typeface="Geogrotesq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prstClr val="white"/>
                </a:solidFill>
                <a:latin typeface="Geogrotesque Medium"/>
                <a:sym typeface="Geogrotesque Medium"/>
              </a:rPr>
              <a:t>	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Supervivencia proyectos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629919" y="2066753"/>
            <a:ext cx="22978225" cy="3670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89" y="2999952"/>
            <a:ext cx="12414962" cy="61460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9043" y="2968801"/>
            <a:ext cx="10813582" cy="617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2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Medium"/>
              <a:sym typeface="Geogrotesq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prstClr val="white"/>
                </a:solidFill>
                <a:latin typeface="Geogrotesque Medium"/>
                <a:sym typeface="Geogrotesque Medium"/>
              </a:rPr>
              <a:t>	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Supervivencia proyectos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629919" y="2066753"/>
            <a:ext cx="22978225" cy="3670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19" y="3438902"/>
            <a:ext cx="11694603" cy="71363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0337" y="3418277"/>
            <a:ext cx="10684651" cy="715695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15200" y="11372862"/>
            <a:ext cx="854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En 2016 intensidades de ayuda bajas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4050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Medium"/>
              <a:sym typeface="Geogrotesq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prstClr val="white"/>
                </a:solidFill>
                <a:latin typeface="Geogrotesque Medium"/>
                <a:sym typeface="Geogrotesque Medium"/>
              </a:rPr>
              <a:t>	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Supervivencia proyectos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629919" y="2066753"/>
            <a:ext cx="22978225" cy="3670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571500" marR="0" lvl="0" indent="-57150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32" y="3721208"/>
            <a:ext cx="11889315" cy="65578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4368" y="3699343"/>
            <a:ext cx="11585017" cy="65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SUBVENCIÓN A PROYECTO DE INVERSIÓN ESTABLE</a:t>
            </a: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26413" y="2710855"/>
            <a:ext cx="23045452" cy="8912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4000" b="1" dirty="0" smtClean="0">
                <a:latin typeface="Open Sans Light"/>
              </a:rPr>
              <a:t>OBJETIVOS SUBVENCIÓN</a:t>
            </a:r>
            <a:r>
              <a:rPr lang="es-ES" sz="4000" dirty="0" smtClean="0">
                <a:latin typeface="Open Sans Light"/>
              </a:rPr>
              <a:t>: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4000" kern="1200" dirty="0">
              <a:latin typeface="Open Sans Light"/>
              <a:ea typeface="+mn-ea"/>
              <a:cs typeface="+mn-cs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4000" dirty="0" smtClean="0">
                <a:latin typeface="Open Sans Light"/>
              </a:rPr>
              <a:t>Territorios afectados por cierre minería del carbón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4000" kern="1200" dirty="0">
              <a:latin typeface="Open Sans Light"/>
              <a:ea typeface="+mn-ea"/>
              <a:cs typeface="+mn-cs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4000" dirty="0" smtClean="0">
                <a:latin typeface="Open Sans Light"/>
              </a:rPr>
              <a:t>P</a:t>
            </a:r>
            <a:r>
              <a:rPr lang="es-ES" sz="4000" kern="1200" dirty="0" smtClean="0">
                <a:latin typeface="Open Sans Light"/>
                <a:ea typeface="+mn-ea"/>
                <a:cs typeface="+mn-cs"/>
              </a:rPr>
              <a:t>royectos que tengan estabilidad en el tiempo: 3 años (5 años en el caso de grandes empresas).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latin typeface="Open Sans Light"/>
              <a:ea typeface="+mn-ea"/>
              <a:cs typeface="+mn-cs"/>
            </a:endParaRPr>
          </a:p>
          <a:p>
            <a:pPr marL="342900" lvl="0" indent="-342900" algn="just" defTabSz="1219170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3600" b="0" kern="1200" dirty="0">
                <a:latin typeface="Open Sans Light"/>
                <a:ea typeface="+mn-ea"/>
                <a:cs typeface="+mn-cs"/>
              </a:rPr>
              <a:t> </a:t>
            </a:r>
            <a:r>
              <a:rPr lang="es-ES" sz="4000" dirty="0">
                <a:latin typeface="Open Sans Light"/>
              </a:rPr>
              <a:t>Proyectos que generen y/o mantengan empleo durante al menos 3 años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FF0000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FF0000"/>
              </a:solidFill>
              <a:latin typeface="Open Sans Light"/>
              <a:ea typeface="+mn-ea"/>
              <a:cs typeface="+mn-cs"/>
            </a:endParaRPr>
          </a:p>
          <a:p>
            <a:pPr algn="just" defTabSz="1219170">
              <a:lnSpc>
                <a:spcPct val="89000"/>
              </a:lnSpc>
              <a:defRPr/>
            </a:pPr>
            <a:r>
              <a:rPr lang="es-ES" sz="4000" dirty="0">
                <a:latin typeface="Open Sans Light"/>
              </a:rPr>
              <a:t>A pesar de ello, </a:t>
            </a:r>
            <a:r>
              <a:rPr lang="es-ES" sz="4000" b="1" dirty="0">
                <a:latin typeface="Open Sans Light"/>
              </a:rPr>
              <a:t>TASA DE SUPERVIVENCIA PROYECTOS SOLO DEL 50</a:t>
            </a:r>
            <a:r>
              <a:rPr lang="es-ES" sz="4000" b="1" dirty="0" smtClean="0">
                <a:latin typeface="Open Sans Light"/>
              </a:rPr>
              <a:t>%</a:t>
            </a:r>
          </a:p>
          <a:p>
            <a:pPr algn="just" defTabSz="1219170">
              <a:lnSpc>
                <a:spcPct val="89000"/>
              </a:lnSpc>
              <a:defRPr/>
            </a:pPr>
            <a:endParaRPr lang="es-ES" sz="4000" b="1" dirty="0">
              <a:latin typeface="Open Sans Light"/>
            </a:endParaRPr>
          </a:p>
          <a:p>
            <a:pPr marL="342900" indent="-3429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3600" b="0" kern="1200" dirty="0">
              <a:solidFill>
                <a:srgbClr val="FF0000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r>
              <a:rPr lang="es-ES" sz="60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Muy importante realizar un </a:t>
            </a:r>
            <a:r>
              <a:rPr lang="es-ES" sz="6000" b="1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PLAN DE NEGOCIO </a:t>
            </a:r>
            <a:r>
              <a:rPr lang="es-ES" sz="6000" b="0" kern="1200" dirty="0" smtClean="0">
                <a:solidFill>
                  <a:srgbClr val="57565A"/>
                </a:solidFill>
                <a:latin typeface="Open Sans Light"/>
                <a:ea typeface="+mn-ea"/>
                <a:cs typeface="+mn-cs"/>
              </a:rPr>
              <a:t>que muestre que la inversión es viable y la empresa solvente. (Anexos Memoria del Proyecto)</a:t>
            </a:r>
            <a:endParaRPr lang="es-ES" sz="60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6957" y="8925339"/>
            <a:ext cx="23058782" cy="27829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9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PLAN DE NEGOCIO</a:t>
            </a: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2155821" y="2997033"/>
            <a:ext cx="23045452" cy="102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4000" b="1" dirty="0" smtClean="0">
                <a:latin typeface="Open Sans Light"/>
              </a:rPr>
              <a:t>DESCRIPCIÓN DEL PROYECTO</a:t>
            </a:r>
            <a:r>
              <a:rPr lang="es-ES" sz="4000" dirty="0" smtClean="0">
                <a:latin typeface="Open Sans Light"/>
              </a:rPr>
              <a:t>: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4000" kern="1200" dirty="0">
              <a:latin typeface="Open Sans Light"/>
              <a:ea typeface="+mn-ea"/>
              <a:cs typeface="+mn-cs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4000" dirty="0" smtClean="0">
                <a:latin typeface="Open Sans Light"/>
              </a:rPr>
              <a:t>Descripción producto o servicio</a:t>
            </a:r>
          </a:p>
          <a:p>
            <a:pPr marL="1485900" lvl="2" indent="-571500" algn="just" defTabSz="1219170">
              <a:lnSpc>
                <a:spcPct val="89000"/>
              </a:lnSpc>
              <a:buFont typeface="Wingdings" panose="05000000000000000000" pitchFamily="2" charset="2"/>
              <a:buChar char="ü"/>
              <a:defRPr/>
            </a:pPr>
            <a:r>
              <a:rPr lang="es-ES" sz="3200" dirty="0">
                <a:latin typeface="Open Sans Light"/>
              </a:rPr>
              <a:t> En el caso de grandes empresas, nueva actividad económica (CNAE</a:t>
            </a:r>
            <a:r>
              <a:rPr lang="es-ES" sz="3200" dirty="0" smtClean="0">
                <a:latin typeface="Open Sans Light"/>
              </a:rPr>
              <a:t>) o diversificación</a:t>
            </a:r>
            <a:endParaRPr lang="es-ES" sz="3200" dirty="0">
              <a:latin typeface="Open Sans Light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4000" dirty="0">
              <a:latin typeface="Open Sans Light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4000" dirty="0" smtClean="0">
                <a:latin typeface="Open Sans Light"/>
              </a:rPr>
              <a:t>Objetivos (beneficios para la zona: actividad, empleo, medioambiente)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4000" kern="1200" dirty="0">
              <a:latin typeface="Open Sans Light"/>
              <a:ea typeface="+mn-ea"/>
              <a:cs typeface="+mn-cs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4000" dirty="0" smtClean="0">
                <a:latin typeface="Open Sans Light"/>
              </a:rPr>
              <a:t>Mercado (potenciales clientes, competencia)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4000" kern="1200" dirty="0">
              <a:latin typeface="Open Sans Light"/>
              <a:ea typeface="+mn-ea"/>
              <a:cs typeface="+mn-cs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4000" dirty="0" smtClean="0">
                <a:latin typeface="Open Sans Light"/>
              </a:rPr>
              <a:t>Proceso producción (materias primas, proveedores de la zona)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4000" kern="1200" dirty="0">
              <a:latin typeface="Open Sans Light"/>
              <a:ea typeface="+mn-ea"/>
              <a:cs typeface="+mn-cs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4000" dirty="0" smtClean="0">
                <a:latin typeface="Open Sans Light"/>
              </a:rPr>
              <a:t>Madurez proyecto (estado tramitaciones administrativas)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4000" dirty="0">
              <a:latin typeface="Open Sans Light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4000" dirty="0" smtClean="0">
                <a:latin typeface="Open Sans Light"/>
              </a:rPr>
              <a:t>Viabilidad económica del proyecto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4000" dirty="0">
              <a:latin typeface="Open Sans Light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4000" dirty="0" smtClean="0">
                <a:latin typeface="Open Sans Light"/>
              </a:rPr>
              <a:t>Solvencia empresa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4000" dirty="0"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FF0000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FF0000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1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PLAN DE NEGOCIO</a:t>
            </a: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2155821" y="2997033"/>
            <a:ext cx="23045452" cy="710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4000" b="1" dirty="0" smtClean="0">
                <a:latin typeface="Open Sans Light"/>
              </a:rPr>
              <a:t>VIABILIDAD ECONÓMICA DEL PROYECTO</a:t>
            </a:r>
            <a:r>
              <a:rPr lang="es-ES" sz="4000" dirty="0" smtClean="0">
                <a:latin typeface="Open Sans Light"/>
              </a:rPr>
              <a:t>: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4000" kern="1200" dirty="0">
              <a:latin typeface="Open Sans Light"/>
              <a:ea typeface="+mn-ea"/>
              <a:cs typeface="+mn-cs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4000" dirty="0" smtClean="0">
                <a:latin typeface="Open Sans Light"/>
              </a:rPr>
              <a:t>Horizonte temporal (mínimo 3 años, o 5 años si gran empresa)</a:t>
            </a:r>
          </a:p>
          <a:p>
            <a:pPr lvl="2" algn="just" defTabSz="1219170">
              <a:lnSpc>
                <a:spcPct val="89000"/>
              </a:lnSpc>
              <a:defRPr/>
            </a:pPr>
            <a:endParaRPr lang="es-ES" sz="4000" dirty="0">
              <a:latin typeface="Open Sans Light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4000" dirty="0" smtClean="0">
                <a:latin typeface="Open Sans Light"/>
              </a:rPr>
              <a:t>Coste inversión (terrenos, obra civil, instalaciones, bienes de equipo, otras inversiones)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endParaRPr lang="es-ES" sz="4000" kern="1200" dirty="0">
              <a:latin typeface="Open Sans Light"/>
              <a:ea typeface="+mn-ea"/>
              <a:cs typeface="+mn-cs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q"/>
              <a:defRPr/>
            </a:pPr>
            <a:r>
              <a:rPr lang="es-ES" sz="4000" b="1" dirty="0" smtClean="0">
                <a:latin typeface="Open Sans Light"/>
              </a:rPr>
              <a:t>Flujos de caja </a:t>
            </a:r>
            <a:r>
              <a:rPr lang="es-ES" sz="4000" dirty="0" smtClean="0">
                <a:latin typeface="Open Sans Light"/>
              </a:rPr>
              <a:t>(ingresos y gastos a lo largo del tiempo)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4000" kern="1200" dirty="0">
              <a:latin typeface="Open Sans Light"/>
              <a:ea typeface="+mn-ea"/>
              <a:cs typeface="+mn-cs"/>
            </a:endParaRPr>
          </a:p>
          <a:p>
            <a:pPr marL="1028700" lvl="1" indent="-571500" algn="just" defTabSz="1219170">
              <a:lnSpc>
                <a:spcPct val="89000"/>
              </a:lnSpc>
              <a:buFont typeface="Wingdings" panose="05000000000000000000" pitchFamily="2" charset="2"/>
              <a:buChar char="ü"/>
              <a:defRPr/>
            </a:pPr>
            <a:r>
              <a:rPr lang="es-ES" sz="4000" dirty="0" smtClean="0">
                <a:latin typeface="Open Sans Light"/>
              </a:rPr>
              <a:t>	Ingresos (ventas de productos, cobros de servicios, ahorros)</a:t>
            </a:r>
          </a:p>
          <a:p>
            <a:pPr lvl="1" algn="just" defTabSz="1219170">
              <a:lnSpc>
                <a:spcPct val="89000"/>
              </a:lnSpc>
              <a:defRPr/>
            </a:pPr>
            <a:endParaRPr lang="es-ES" sz="4000" dirty="0" smtClean="0">
              <a:latin typeface="Open Sans Light"/>
            </a:endParaRPr>
          </a:p>
          <a:p>
            <a:pPr marL="1028700" lvl="1" indent="-571500" algn="just" defTabSz="1219170">
              <a:lnSpc>
                <a:spcPct val="89000"/>
              </a:lnSpc>
              <a:buFont typeface="Wingdings" panose="05000000000000000000" pitchFamily="2" charset="2"/>
              <a:buChar char="ü"/>
              <a:defRPr/>
            </a:pPr>
            <a:r>
              <a:rPr lang="es-ES" sz="4000" dirty="0">
                <a:latin typeface="Open Sans Light"/>
              </a:rPr>
              <a:t>	</a:t>
            </a:r>
            <a:r>
              <a:rPr lang="es-ES" sz="4000" dirty="0" smtClean="0">
                <a:latin typeface="Open Sans Light"/>
              </a:rPr>
              <a:t>Gastos (producción, operación y mantenimiento, personal, gastos generales imputables)</a:t>
            </a:r>
            <a:endParaRPr lang="es-ES" sz="4000" dirty="0">
              <a:latin typeface="Open Sans Light"/>
            </a:endParaRPr>
          </a:p>
          <a:p>
            <a:pPr lvl="0" algn="just" defTabSz="1219170" hangingPunct="1">
              <a:lnSpc>
                <a:spcPct val="89000"/>
              </a:lnSpc>
              <a:defRPr/>
            </a:pPr>
            <a:r>
              <a:rPr lang="es-ES" sz="3600" b="0" kern="1200" dirty="0">
                <a:solidFill>
                  <a:srgbClr val="FF0000"/>
                </a:solidFill>
                <a:latin typeface="Open Sans Light"/>
                <a:ea typeface="+mn-ea"/>
                <a:cs typeface="+mn-cs"/>
              </a:rPr>
              <a:t>	</a:t>
            </a:r>
          </a:p>
          <a:p>
            <a:pPr lvl="0"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FF0000"/>
              </a:solidFill>
              <a:latin typeface="Open Sans Light"/>
              <a:ea typeface="+mn-ea"/>
              <a:cs typeface="+mn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06321"/>
              </p:ext>
            </p:extLst>
          </p:nvPr>
        </p:nvGraphicFramePr>
        <p:xfrm>
          <a:off x="3360002" y="9786204"/>
          <a:ext cx="16256004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65944979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9079748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51006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8323083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509126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6355052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8647615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937478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3474561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7940111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696262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20136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2200" dirty="0" smtClean="0"/>
                        <a:t>Año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/>
                        <a:t>2024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/>
                        <a:t>2025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/>
                        <a:t>2026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/>
                        <a:t>2027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/>
                        <a:t>2028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/>
                        <a:t>2029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/>
                        <a:t>2030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/>
                        <a:t>2031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/>
                        <a:t>2032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/>
                        <a:t>2033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/>
                        <a:t>2034</a:t>
                      </a:r>
                      <a:endParaRPr lang="es-E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31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 smtClean="0"/>
                        <a:t>Inversión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17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 smtClean="0"/>
                        <a:t>Gastos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99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 smtClean="0"/>
                        <a:t>Ingresos</a:t>
                      </a:r>
                      <a:endParaRPr lang="es-E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5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2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 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Medium"/>
              <a:sym typeface="Geogrotesq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prstClr val="white"/>
                </a:solidFill>
                <a:latin typeface="Geogrotesque Medium"/>
                <a:sym typeface="Geogrotesque Medium"/>
              </a:rPr>
              <a:t>	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VIABILIDAD</a:t>
            </a:r>
            <a:r>
              <a:rPr kumimoji="0" lang="es-ES" sz="6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ECONÓMICA (TIR, VAN y </a:t>
            </a:r>
            <a:r>
              <a:rPr kumimoji="0" lang="es-E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Payback</a:t>
            </a:r>
            <a:r>
              <a:rPr kumimoji="0" lang="es-ES" sz="6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)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2155821" y="2997033"/>
            <a:ext cx="23045452" cy="162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797401" y="2756202"/>
            <a:ext cx="15585991" cy="4334291"/>
            <a:chOff x="2584750" y="3644055"/>
            <a:chExt cx="15585991" cy="4334291"/>
          </a:xfrm>
        </p:grpSpPr>
        <p:cxnSp>
          <p:nvCxnSpPr>
            <p:cNvPr id="4" name="Conector recto 3"/>
            <p:cNvCxnSpPr/>
            <p:nvPr/>
          </p:nvCxnSpPr>
          <p:spPr>
            <a:xfrm flipV="1">
              <a:off x="2584750" y="5292147"/>
              <a:ext cx="14131692" cy="608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/>
            <p:cNvSpPr txBox="1"/>
            <p:nvPr/>
          </p:nvSpPr>
          <p:spPr>
            <a:xfrm>
              <a:off x="2707694" y="5526611"/>
              <a:ext cx="657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 smtClean="0"/>
                <a:t>0</a:t>
              </a:r>
              <a:endParaRPr lang="es-ES" sz="3200" b="1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840348" y="5547629"/>
              <a:ext cx="657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 smtClean="0"/>
                <a:t>1</a:t>
              </a:r>
              <a:endParaRPr lang="es-ES" sz="3200" b="1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244802" y="5547629"/>
              <a:ext cx="657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/>
                <a:t>2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9581318" y="5547629"/>
              <a:ext cx="657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/>
                <a:t>3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11850763" y="5547629"/>
              <a:ext cx="657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/>
                <a:t>4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14119317" y="5530433"/>
              <a:ext cx="657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/>
                <a:t>5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16387871" y="5547629"/>
              <a:ext cx="657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3200" b="1" dirty="0"/>
                <a:t>6</a:t>
              </a:r>
            </a:p>
          </p:txBody>
        </p:sp>
        <p:cxnSp>
          <p:nvCxnSpPr>
            <p:cNvPr id="12" name="Conector recto de flecha 11"/>
            <p:cNvCxnSpPr/>
            <p:nvPr/>
          </p:nvCxnSpPr>
          <p:spPr>
            <a:xfrm>
              <a:off x="2584750" y="5353024"/>
              <a:ext cx="0" cy="236621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/>
            <p:cNvCxnSpPr/>
            <p:nvPr/>
          </p:nvCxnSpPr>
          <p:spPr>
            <a:xfrm flipH="1" flipV="1">
              <a:off x="5082692" y="4433758"/>
              <a:ext cx="29456" cy="88204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de flecha 25"/>
            <p:cNvCxnSpPr/>
            <p:nvPr/>
          </p:nvCxnSpPr>
          <p:spPr>
            <a:xfrm flipH="1" flipV="1">
              <a:off x="7439087" y="4440537"/>
              <a:ext cx="29456" cy="88204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/>
            <p:cNvCxnSpPr/>
            <p:nvPr/>
          </p:nvCxnSpPr>
          <p:spPr>
            <a:xfrm flipH="1" flipV="1">
              <a:off x="9766026" y="4440537"/>
              <a:ext cx="29456" cy="88204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 flipH="1" flipV="1">
              <a:off x="12063509" y="4419030"/>
              <a:ext cx="29456" cy="88204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/>
            <p:nvPr/>
          </p:nvCxnSpPr>
          <p:spPr>
            <a:xfrm flipH="1" flipV="1">
              <a:off x="14293809" y="4410099"/>
              <a:ext cx="29456" cy="88204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/>
            <p:nvPr/>
          </p:nvCxnSpPr>
          <p:spPr>
            <a:xfrm flipV="1">
              <a:off x="16681881" y="4753821"/>
              <a:ext cx="6050" cy="5172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adroTexto 32"/>
            <p:cNvSpPr txBox="1"/>
            <p:nvPr/>
          </p:nvSpPr>
          <p:spPr>
            <a:xfrm>
              <a:off x="3055406" y="7270460"/>
              <a:ext cx="17849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/>
                <a:t>Inversión inicial (A0)</a:t>
              </a:r>
              <a:endParaRPr lang="es-ES" sz="2000" b="1" dirty="0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6600547" y="3644055"/>
              <a:ext cx="61000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/>
                <a:t>Ingresos – Costes de cada ejercicio (CF1, …, CF5)</a:t>
              </a:r>
              <a:endParaRPr lang="es-ES" sz="2000" b="1" dirty="0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15919285" y="4033648"/>
              <a:ext cx="22514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 smtClean="0"/>
                <a:t>Valor residual</a:t>
              </a:r>
              <a:endParaRPr lang="es-ES" sz="2000" b="1" dirty="0"/>
            </a:p>
          </p:txBody>
        </p:sp>
      </p:grpSp>
      <p:sp>
        <p:nvSpPr>
          <p:cNvPr id="32" name="Flecha curvada hacia arriba 31"/>
          <p:cNvSpPr/>
          <p:nvPr/>
        </p:nvSpPr>
        <p:spPr>
          <a:xfrm rot="10800000" flipV="1">
            <a:off x="3160974" y="5166374"/>
            <a:ext cx="2007945" cy="59619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lecha curvada hacia arriba 39"/>
          <p:cNvSpPr/>
          <p:nvPr/>
        </p:nvSpPr>
        <p:spPr>
          <a:xfrm rot="10800000" flipV="1">
            <a:off x="3314318" y="5657250"/>
            <a:ext cx="4250425" cy="53297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559732" y="7436987"/>
            <a:ext cx="1486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u="sng" dirty="0" smtClean="0"/>
              <a:t>Valor Actual Neto (VAN) </a:t>
            </a:r>
            <a:r>
              <a:rPr lang="es-ES" sz="2800" dirty="0" smtClean="0"/>
              <a:t>= -A0 + CF1/(1+Td) + CF2/(1+Td)</a:t>
            </a:r>
            <a:r>
              <a:rPr lang="es-ES" sz="2800" baseline="30000" dirty="0"/>
              <a:t>2 </a:t>
            </a:r>
            <a:r>
              <a:rPr lang="es-ES" sz="2800" dirty="0" smtClean="0"/>
              <a:t>+ … + CF5/(1+Td)</a:t>
            </a:r>
            <a:r>
              <a:rPr lang="es-ES" sz="2800" baseline="30000" dirty="0"/>
              <a:t>5</a:t>
            </a:r>
            <a:r>
              <a:rPr lang="es-ES" sz="2800" dirty="0" smtClean="0"/>
              <a:t> + VR/(1+Td)</a:t>
            </a:r>
            <a:r>
              <a:rPr lang="es-ES" sz="2800" baseline="30000" dirty="0" smtClean="0"/>
              <a:t>6</a:t>
            </a:r>
            <a:endParaRPr lang="es-ES" sz="2800" baseline="3000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2519888" y="8101945"/>
            <a:ext cx="14868051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/>
              <a:t>Td</a:t>
            </a:r>
            <a:r>
              <a:rPr lang="es-ES" sz="2800" dirty="0" smtClean="0"/>
              <a:t> = Tasa de </a:t>
            </a:r>
            <a:r>
              <a:rPr lang="es-ES" sz="2800" dirty="0" smtClean="0"/>
              <a:t>descuento</a:t>
            </a:r>
          </a:p>
          <a:p>
            <a:endParaRPr lang="es-ES" sz="2800" dirty="0" smtClean="0"/>
          </a:p>
          <a:p>
            <a:r>
              <a:rPr lang="es-ES" sz="2800" b="1" dirty="0" smtClean="0"/>
              <a:t>El VAN tiene que ser positivo</a:t>
            </a:r>
            <a:r>
              <a:rPr lang="es-ES" sz="2800" dirty="0" smtClean="0"/>
              <a:t>. Si es negativo el proyecto no debe acometerse</a:t>
            </a:r>
          </a:p>
          <a:p>
            <a:endParaRPr lang="es-ES" sz="2800" dirty="0" smtClean="0"/>
          </a:p>
          <a:p>
            <a:endParaRPr lang="es-ES" sz="2800" dirty="0"/>
          </a:p>
          <a:p>
            <a:r>
              <a:rPr lang="es-ES" sz="2800" b="1" u="sng" dirty="0" smtClean="0"/>
              <a:t>Tasa Interna de Rentabilidad (TIR). </a:t>
            </a:r>
            <a:r>
              <a:rPr lang="es-ES" sz="2800" dirty="0" smtClean="0"/>
              <a:t>Rentabilidad anual del proyecto</a:t>
            </a:r>
          </a:p>
          <a:p>
            <a:endParaRPr lang="es-ES" sz="2800" baseline="30000" dirty="0"/>
          </a:p>
        </p:txBody>
      </p:sp>
      <p:sp>
        <p:nvSpPr>
          <p:cNvPr id="44" name="CuadroTexto 43"/>
          <p:cNvSpPr txBox="1"/>
          <p:nvPr/>
        </p:nvSpPr>
        <p:spPr>
          <a:xfrm>
            <a:off x="2544651" y="10837368"/>
            <a:ext cx="1486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0 = -A0 + CF1/(1+TIR) + CF2/(1+TIR)</a:t>
            </a:r>
            <a:r>
              <a:rPr lang="es-ES" sz="2800" baseline="30000" dirty="0" smtClean="0"/>
              <a:t>2 </a:t>
            </a:r>
            <a:r>
              <a:rPr lang="es-ES" sz="2800" dirty="0" smtClean="0"/>
              <a:t>+ … + CF5/(1+TIR)</a:t>
            </a:r>
            <a:r>
              <a:rPr lang="es-ES" sz="2800" baseline="30000" dirty="0" smtClean="0"/>
              <a:t>5</a:t>
            </a:r>
            <a:r>
              <a:rPr lang="es-ES" sz="2800" dirty="0" smtClean="0"/>
              <a:t> + VR/(1+TIR)</a:t>
            </a:r>
            <a:r>
              <a:rPr lang="es-ES" sz="2800" baseline="30000" dirty="0" smtClean="0"/>
              <a:t>6</a:t>
            </a:r>
            <a:endParaRPr lang="es-ES" sz="2800" baseline="300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2544650" y="11533173"/>
            <a:ext cx="14868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TIR debe ser mayor que (</a:t>
            </a:r>
            <a:r>
              <a:rPr lang="es-ES" sz="2800" b="1" dirty="0" err="1" smtClean="0"/>
              <a:t>Td</a:t>
            </a:r>
            <a:r>
              <a:rPr lang="es-ES" sz="2800" b="1" dirty="0" smtClean="0"/>
              <a:t> + diferencial) </a:t>
            </a:r>
            <a:r>
              <a:rPr lang="es-ES" sz="2800" dirty="0" smtClean="0"/>
              <a:t>para que el proyecto sea rentable</a:t>
            </a:r>
            <a:endParaRPr lang="es-E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6984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 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Medium"/>
              <a:sym typeface="Geogrotesq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prstClr val="white"/>
                </a:solidFill>
                <a:latin typeface="Geogrotesque Medium"/>
                <a:sym typeface="Geogrotesque Medium"/>
              </a:rPr>
              <a:t>	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VIABILIDAD</a:t>
            </a:r>
            <a:r>
              <a:rPr kumimoji="0" lang="es-ES" sz="6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ECONÓMICA (TIR, VAN y </a:t>
            </a:r>
            <a:r>
              <a:rPr kumimoji="0" lang="es-ES" sz="60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Payback</a:t>
            </a:r>
            <a:r>
              <a:rPr kumimoji="0" lang="es-ES" sz="6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)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2155821" y="2997033"/>
            <a:ext cx="23045452" cy="1626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2584750" y="11069643"/>
            <a:ext cx="15868410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/>
              <a:t>Payback</a:t>
            </a:r>
            <a:r>
              <a:rPr lang="es-ES" sz="2800" dirty="0" smtClean="0"/>
              <a:t> = Periodo de tiempo en que se recupera la inversión (aplicando la tasa de descuento)</a:t>
            </a:r>
          </a:p>
          <a:p>
            <a:endParaRPr lang="es-ES" sz="2800" baseline="30000" dirty="0"/>
          </a:p>
          <a:p>
            <a:r>
              <a:rPr lang="es-ES" sz="2800" dirty="0"/>
              <a:t>Dependiendo </a:t>
            </a:r>
            <a:r>
              <a:rPr lang="es-ES" sz="2800" dirty="0" smtClean="0"/>
              <a:t>de </a:t>
            </a:r>
            <a:r>
              <a:rPr lang="es-ES" sz="2800" dirty="0"/>
              <a:t>la inversión no debería ser superior a 5 </a:t>
            </a:r>
            <a:r>
              <a:rPr lang="es-ES" sz="2800" dirty="0" smtClean="0"/>
              <a:t>: 10 </a:t>
            </a:r>
            <a:r>
              <a:rPr lang="es-ES" sz="2800" dirty="0"/>
              <a:t>años</a:t>
            </a:r>
          </a:p>
        </p:txBody>
      </p:sp>
      <p:pic>
        <p:nvPicPr>
          <p:cNvPr id="2050" name="Picture 2" descr="Análise de Payback em projetos de Iluminação | Arqui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63" y="2560338"/>
            <a:ext cx="13758530" cy="80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 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Medium"/>
              <a:sym typeface="Geogrotesq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prstClr val="white"/>
                </a:solidFill>
                <a:latin typeface="Geogrotesque Medium"/>
                <a:sym typeface="Geogrotesque Medium"/>
              </a:rPr>
              <a:t>	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SOLVENCIA EMPRESA (BALANCE DE SITUACIÓN)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1338548" y="2933238"/>
            <a:ext cx="23045452" cy="4913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La normativa europea de ayudas de Estado no permite</a:t>
            </a:r>
            <a:r>
              <a:rPr kumimoji="0" lang="es-E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las ayudas a </a:t>
            </a:r>
            <a:r>
              <a:rPr kumimoji="0" lang="es-E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empresas en crisis </a:t>
            </a:r>
            <a:r>
              <a:rPr kumimoji="0" lang="es-E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(que acumulan pérdidas por las que ha desaparecido la mitad de su capital social o fondos propios)</a:t>
            </a:r>
            <a:r>
              <a:rPr lang="es-ES" sz="4000" noProof="0" dirty="0" smtClean="0">
                <a:solidFill>
                  <a:prstClr val="black"/>
                </a:solidFill>
                <a:latin typeface="Open Sans Light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smtClean="0">
                <a:solidFill>
                  <a:prstClr val="black"/>
                </a:solidFill>
                <a:latin typeface="Open Sans Light"/>
              </a:rPr>
              <a:t>BALANCE DE SITUACIÓN </a:t>
            </a:r>
            <a:r>
              <a:rPr lang="es-ES" sz="4000" dirty="0" smtClean="0">
                <a:solidFill>
                  <a:prstClr val="black"/>
                </a:solidFill>
                <a:latin typeface="Open Sans Light"/>
              </a:rPr>
              <a:t>(imagen de la estructura económica y financiera de la empresa):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4594"/>
          <a:stretch/>
        </p:blipFill>
        <p:spPr>
          <a:xfrm>
            <a:off x="1338548" y="5448867"/>
            <a:ext cx="9344380" cy="736756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12628869" y="5701247"/>
            <a:ext cx="10698964" cy="929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prstClr val="black"/>
                </a:solidFill>
                <a:latin typeface="Open Sans Light"/>
              </a:rPr>
              <a:t>A CHEQUEAR: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noProof="0" dirty="0">
              <a:solidFill>
                <a:prstClr val="black"/>
              </a:solidFill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prstClr val="black"/>
                </a:solidFill>
                <a:latin typeface="Open Sans Light"/>
              </a:rPr>
              <a:t>Patrimonio Neto </a:t>
            </a: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= Capital </a:t>
            </a:r>
            <a:r>
              <a:rPr lang="es-ES" sz="3200" dirty="0" err="1" smtClean="0">
                <a:solidFill>
                  <a:prstClr val="black"/>
                </a:solidFill>
                <a:latin typeface="Open Sans Light"/>
              </a:rPr>
              <a:t>social+reservas</a:t>
            </a: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+/- resultados ejercicios </a:t>
            </a: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anteriores. Se compara con el Capital </a:t>
            </a: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Social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prstClr val="black"/>
                </a:solidFill>
                <a:latin typeface="Open Sans Light"/>
              </a:rPr>
              <a:t>Fondo de maniobra </a:t>
            </a: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= Activo corriente – Pasivo corriente. Debe ser positivo. En caso contrario se tendrán deudas a c/p que no se podrán atender). 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black"/>
                </a:solidFill>
                <a:latin typeface="Open Sans Light"/>
              </a:rPr>
              <a:t>Ó</a:t>
            </a: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ptimo ratio Activo corriente/Pasivo corriente entre 1,5 y 2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prstClr val="black"/>
                </a:solidFill>
                <a:latin typeface="Open Sans Light"/>
              </a:rPr>
              <a:t>Ratio de endeudamiento </a:t>
            </a: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= (Pasivo corriente + Pasivo no corriente)/Patrimonio Neto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Óptimo entre 0,8 y 1,5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5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/>
              <a:t>     </a:t>
            </a:r>
            <a:endParaRPr lang="es-ES" sz="6000" dirty="0" smtClean="0"/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Marco </a:t>
            </a:r>
            <a:r>
              <a:rPr lang="es-ES" sz="6000" dirty="0">
                <a:solidFill>
                  <a:schemeClr val="bg1"/>
                </a:solidFill>
              </a:rPr>
              <a:t>jurídico y líneas de ayudas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7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59640360-6059-0E2F-C21C-E6D8FD6BA8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91257" y="2901363"/>
            <a:ext cx="19848127" cy="925670"/>
          </a:xfrm>
          <a:prstGeom prst="rect">
            <a:avLst/>
          </a:prstGeom>
          <a:gradFill>
            <a:gsLst>
              <a:gs pos="0">
                <a:srgbClr val="0C8677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t">
            <a:normAutofit/>
          </a:bodyPr>
          <a:lstStyle/>
          <a:p>
            <a:pPr algn="ctr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dirty="0">
                <a:latin typeface="Arial" panose="020B0604020202020204" pitchFamily="34" charset="0"/>
                <a:ea typeface="Arial" panose="020B0604020202020204" pitchFamily="34" charset="0"/>
              </a:rPr>
              <a:t>Regulación de ayudas de </a:t>
            </a:r>
            <a:r>
              <a:rPr lang="es-ES" dirty="0" smtClean="0">
                <a:latin typeface="Arial" panose="020B0604020202020204" pitchFamily="34" charset="0"/>
                <a:ea typeface="Arial" panose="020B0604020202020204" pitchFamily="34" charset="0"/>
              </a:rPr>
              <a:t>Estado</a:t>
            </a:r>
            <a:endParaRPr sz="4500" dirty="0">
              <a:solidFill>
                <a:srgbClr val="3C3C3C"/>
              </a:solidFill>
              <a:latin typeface="Arial" panose="020B0604020202020204" pitchFamily="34" charset="0"/>
            </a:endParaRPr>
          </a:p>
        </p:txBody>
      </p:sp>
      <p:sp>
        <p:nvSpPr>
          <p:cNvPr id="8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3B02AF5C-022B-47EA-25F6-B12DFE5D492B}"/>
              </a:ext>
            </a:extLst>
          </p:cNvPr>
          <p:cNvSpPr txBox="1">
            <a:spLocks/>
          </p:cNvSpPr>
          <p:nvPr/>
        </p:nvSpPr>
        <p:spPr>
          <a:xfrm>
            <a:off x="2202981" y="4358822"/>
            <a:ext cx="9273912" cy="1256537"/>
          </a:xfrm>
          <a:prstGeom prst="rect">
            <a:avLst/>
          </a:prstGeom>
          <a:noFill/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normAutofit fontScale="925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Reglamento general de exención </a:t>
            </a:r>
          </a:p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por categorías</a:t>
            </a:r>
            <a:endParaRPr lang="es-ES" sz="4500" dirty="0">
              <a:solidFill>
                <a:srgbClr val="3C3C3C"/>
              </a:solidFill>
              <a:latin typeface="Arial" panose="020B0604020202020204" pitchFamily="34" charset="0"/>
              <a:ea typeface="Geogrotesque Medium"/>
              <a:cs typeface="Geogrotesque Medium"/>
              <a:sym typeface="Geogrotesque Medium"/>
            </a:endParaRPr>
          </a:p>
        </p:txBody>
      </p:sp>
      <p:sp>
        <p:nvSpPr>
          <p:cNvPr id="2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4E7D0E6A-C81B-57C7-7FB0-232E2736758D}"/>
              </a:ext>
            </a:extLst>
          </p:cNvPr>
          <p:cNvSpPr txBox="1">
            <a:spLocks/>
          </p:cNvSpPr>
          <p:nvPr/>
        </p:nvSpPr>
        <p:spPr>
          <a:xfrm>
            <a:off x="12495842" y="4358822"/>
            <a:ext cx="9273912" cy="1256537"/>
          </a:xfrm>
          <a:prstGeom prst="rect">
            <a:avLst/>
          </a:prstGeom>
          <a:noFill/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Arial" panose="020B0604020202020204" pitchFamily="34" charset="0"/>
                <a:cs typeface="Geogrotesque Medium"/>
                <a:sym typeface="Geogrotesque Medium"/>
              </a:rPr>
              <a:t>Reglamento de minimis</a:t>
            </a:r>
            <a:endParaRPr lang="es-ES" sz="4500" dirty="0">
              <a:solidFill>
                <a:srgbClr val="3C3C3C"/>
              </a:solidFill>
              <a:latin typeface="Arial" panose="020B0604020202020204" pitchFamily="34" charset="0"/>
              <a:ea typeface="Geogrotesque Medium"/>
              <a:cs typeface="Geogrotesque Medium"/>
              <a:sym typeface="Geogrotesque Medium"/>
            </a:endParaRPr>
          </a:p>
        </p:txBody>
      </p:sp>
      <p:sp>
        <p:nvSpPr>
          <p:cNvPr id="11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E2A93125-A669-2907-2700-17CC13A6D061}"/>
              </a:ext>
            </a:extLst>
          </p:cNvPr>
          <p:cNvSpPr txBox="1">
            <a:spLocks/>
          </p:cNvSpPr>
          <p:nvPr/>
        </p:nvSpPr>
        <p:spPr>
          <a:xfrm>
            <a:off x="2191258" y="5802928"/>
            <a:ext cx="9273912" cy="925670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normAutofit fontScale="77500" lnSpcReduction="2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Órdenes de bases reguladoras de las ayudas</a:t>
            </a:r>
          </a:p>
        </p:txBody>
      </p:sp>
      <p:sp>
        <p:nvSpPr>
          <p:cNvPr id="3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FCD75D35-0C20-2ECF-2A02-449EB82E140D}"/>
              </a:ext>
            </a:extLst>
          </p:cNvPr>
          <p:cNvSpPr txBox="1">
            <a:spLocks/>
          </p:cNvSpPr>
          <p:nvPr/>
        </p:nvSpPr>
        <p:spPr>
          <a:xfrm>
            <a:off x="12484119" y="5745562"/>
            <a:ext cx="9273912" cy="925670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>
            <a:normAutofit fontScale="77500" lnSpcReduction="2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Órdenes de bases reguladoras de las ayudas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5377F3-1371-5306-A8BD-9FC6D9B2FF5A}"/>
              </a:ext>
            </a:extLst>
          </p:cNvPr>
          <p:cNvSpPr txBox="1"/>
          <p:nvPr/>
        </p:nvSpPr>
        <p:spPr>
          <a:xfrm>
            <a:off x="3077309" y="6999406"/>
            <a:ext cx="16951568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Compatibilidad automática con el </a:t>
            </a:r>
            <a:r>
              <a:rPr kumimoji="0" lang="es-ES" sz="3200" i="0" u="none" strike="noStrike" cap="none" spc="0" normalizeH="0" baseline="0" dirty="0" smtClean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régimen de ayudas de Estado sin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autorización previa de </a:t>
            </a:r>
            <a:r>
              <a:rPr kumimoji="0" lang="es-ES" sz="3200" i="0" u="none" strike="noStrike" cap="none" spc="0" normalizeH="0" baseline="0" dirty="0" smtClean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los proyectos por la </a:t>
            </a:r>
            <a:r>
              <a:rPr kumimoji="0" lang="es-ES" sz="3200" i="0" u="none" strike="noStrike" cap="none" spc="0" normalizeH="0" baseline="0" dirty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Comisión </a:t>
            </a:r>
            <a:r>
              <a:rPr kumimoji="0" lang="es-ES" sz="3200" i="0" u="none" strike="noStrike" cap="none" spc="0" normalizeH="0" baseline="0" dirty="0" smtClean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Europea, aunque sí notificación</a:t>
            </a:r>
            <a:r>
              <a:rPr kumimoji="0" lang="es-ES" sz="3200" i="0" u="none" strike="noStrike" cap="none" spc="0" normalizeH="0" dirty="0" smtClean="0">
                <a:ln>
                  <a:noFill/>
                </a:ln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de las convocatorias</a:t>
            </a:r>
            <a:endParaRPr kumimoji="0" lang="es-ES" sz="3200" i="0" u="none" strike="noStrike" cap="none" spc="0" normalizeH="0" baseline="0" dirty="0">
              <a:ln>
                <a:noFill/>
              </a:ln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D5361EEA-D797-1A58-3352-87B3B96C7583}"/>
              </a:ext>
            </a:extLst>
          </p:cNvPr>
          <p:cNvSpPr txBox="1">
            <a:spLocks/>
          </p:cNvSpPr>
          <p:nvPr/>
        </p:nvSpPr>
        <p:spPr>
          <a:xfrm>
            <a:off x="2191258" y="10651866"/>
            <a:ext cx="9273912" cy="1256537"/>
          </a:xfrm>
          <a:prstGeom prst="rect">
            <a:avLst/>
          </a:prstGeom>
          <a:solidFill>
            <a:srgbClr val="0E9A89"/>
          </a:solidFill>
          <a:ln>
            <a:solidFill>
              <a:srgbClr val="0A6C6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3800" b="1" dirty="0">
                <a:solidFill>
                  <a:schemeClr val="bg1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Subvenciones a proyectos empresariales (grandes o PPEE)</a:t>
            </a:r>
          </a:p>
        </p:txBody>
      </p:sp>
      <p:sp>
        <p:nvSpPr>
          <p:cNvPr id="10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4D3D3177-94A5-C2A1-9BAF-C3848246D4E5}"/>
              </a:ext>
            </a:extLst>
          </p:cNvPr>
          <p:cNvSpPr txBox="1">
            <a:spLocks/>
          </p:cNvSpPr>
          <p:nvPr/>
        </p:nvSpPr>
        <p:spPr>
          <a:xfrm>
            <a:off x="12484119" y="10651867"/>
            <a:ext cx="9273912" cy="1303548"/>
          </a:xfrm>
          <a:prstGeom prst="rect">
            <a:avLst/>
          </a:prstGeom>
          <a:solidFill>
            <a:srgbClr val="0E9A89"/>
          </a:solidFill>
          <a:ln>
            <a:solidFill>
              <a:srgbClr val="0E9A89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normAutofit fontScale="85000" lnSpcReduction="10000"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b="1" dirty="0">
                <a:solidFill>
                  <a:schemeClr val="bg1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Subvenciones a pequeños proyectos de inversión (pequeños o minimis)</a:t>
            </a:r>
          </a:p>
        </p:txBody>
      </p:sp>
      <p:sp>
        <p:nvSpPr>
          <p:cNvPr id="21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FF747579-1566-F10B-C8F0-7BBA1B9AA3AC}"/>
              </a:ext>
            </a:extLst>
          </p:cNvPr>
          <p:cNvSpPr txBox="1">
            <a:spLocks/>
          </p:cNvSpPr>
          <p:nvPr/>
        </p:nvSpPr>
        <p:spPr>
          <a:xfrm>
            <a:off x="2191257" y="8602203"/>
            <a:ext cx="19848127" cy="925670"/>
          </a:xfrm>
          <a:prstGeom prst="rect">
            <a:avLst/>
          </a:prstGeom>
          <a:gradFill>
            <a:gsLst>
              <a:gs pos="0">
                <a:srgbClr val="0E9A89"/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9525" cap="flat" cmpd="sng" algn="ctr">
            <a:solidFill>
              <a:schemeClr val="accent3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Ley </a:t>
            </a:r>
            <a:r>
              <a:rPr lang="es-ES" sz="4500" dirty="0" smtClean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General </a:t>
            </a: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de </a:t>
            </a:r>
            <a:r>
              <a:rPr lang="es-ES" sz="4500" dirty="0" smtClean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Subvenciones </a:t>
            </a:r>
            <a:r>
              <a:rPr lang="es-ES" sz="450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y su </a:t>
            </a:r>
            <a:r>
              <a:rPr lang="es-ES" sz="4500" dirty="0" smtClean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Reglamento</a:t>
            </a:r>
            <a:endParaRPr lang="es-ES" sz="4500" dirty="0">
              <a:solidFill>
                <a:srgbClr val="3C3C3C"/>
              </a:solidFill>
              <a:latin typeface="Arial" panose="020B0604020202020204" pitchFamily="34" charset="0"/>
              <a:ea typeface="Geogrotesque Medium"/>
              <a:cs typeface="Geogrotesque Medium"/>
              <a:sym typeface="Geogrotesq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187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kumimoji="0" lang="es-E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      </a:t>
            </a:r>
            <a:endParaRPr kumimoji="0" lang="es-ES" sz="6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grotesque Medium"/>
              <a:sym typeface="Geogrotesque Medium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prstClr val="white"/>
                </a:solidFill>
                <a:latin typeface="Geogrotesque Medium"/>
                <a:sym typeface="Geogrotesque Medium"/>
              </a:rPr>
              <a:t>	</a:t>
            </a:r>
            <a:r>
              <a:rPr kumimoji="0" lang="es-E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grotesque Medium"/>
                <a:sym typeface="Geogrotesque Medium"/>
              </a:rPr>
              <a:t>SOLVENCIA EMPRESA (CUENTA DE PÉRDIDAS Y GANANCIAS)</a:t>
            </a:r>
            <a:endParaRPr kumimoji="0" lang="es-E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1314538" y="2338814"/>
            <a:ext cx="23045452" cy="436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La Cuenta</a:t>
            </a:r>
            <a:r>
              <a:rPr kumimoji="0" lang="es-E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de Pérdidas y Ganancias compara los ingresos y gastos del ejercicio y, por diferencias, el resultado del mismo, que se incorpora en el Patrimonio neto del Balance</a:t>
            </a:r>
            <a:endParaRPr lang="es-ES" sz="4000" noProof="0" dirty="0" smtClean="0">
              <a:solidFill>
                <a:prstClr val="black"/>
              </a:solidFill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12370452" y="4020030"/>
            <a:ext cx="10698964" cy="1104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prstClr val="black"/>
                </a:solidFill>
                <a:latin typeface="Open Sans Light"/>
              </a:rPr>
              <a:t>A CHEQUEAR: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noProof="0" dirty="0">
              <a:solidFill>
                <a:prstClr val="black"/>
              </a:solidFill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prstClr val="black"/>
                </a:solidFill>
                <a:latin typeface="Open Sans Light"/>
              </a:rPr>
              <a:t>Margen de explotación </a:t>
            </a: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= BAIT / Ingresos de explotación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prstClr val="black"/>
                </a:solidFill>
                <a:latin typeface="Open Sans Light"/>
              </a:rPr>
              <a:t>Margen bruto </a:t>
            </a: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= BAT / Ingresos de explotación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prstClr val="black"/>
                </a:solidFill>
                <a:latin typeface="Open Sans Light"/>
              </a:rPr>
              <a:t>Rentabilidad económica </a:t>
            </a: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= BAIT / Activo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>
                <a:solidFill>
                  <a:prstClr val="black"/>
                </a:solidFill>
                <a:latin typeface="Open Sans Light"/>
              </a:rPr>
              <a:t>Rentabilidad financiera </a:t>
            </a: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= BN / Patrimonio Neto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 smtClean="0">
              <a:solidFill>
                <a:prstClr val="black"/>
              </a:solidFill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Si el margen de explotación es negativo la actividad de la empresa no es rentable.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Si el margen bruto es negativo, deben reducirse los costes fijos.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3200" dirty="0">
              <a:solidFill>
                <a:prstClr val="black"/>
              </a:solidFill>
              <a:latin typeface="Open Sans Light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>
                <a:solidFill>
                  <a:prstClr val="black"/>
                </a:solidFill>
                <a:latin typeface="Open Sans Light"/>
              </a:rPr>
              <a:t>Si el resultado del ejercicio o de una serie de ejercicios (salvo los iniciales) es negativo, la empresa está en riesgo de desaparecer. 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	</a:t>
            </a:r>
          </a:p>
          <a:p>
            <a:pPr marL="0" marR="0" lvl="0" indent="0" algn="just" defTabSz="1219170" rtl="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08" y="3697357"/>
            <a:ext cx="9516371" cy="910852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41950" y="678751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(BAIT)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41950" y="979670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(BAT)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041950" y="1229321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(BN)</a:t>
            </a:r>
            <a:endParaRPr lang="es-E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6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	PUBLICIDAD DE LAS AYUDAS</a:t>
            </a:r>
            <a:endParaRPr lang="es-ES" sz="6000" dirty="0">
              <a:solidFill>
                <a:schemeClr val="tx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8FA7057-949A-5B64-216F-838B70902369}"/>
              </a:ext>
            </a:extLst>
          </p:cNvPr>
          <p:cNvSpPr/>
          <p:nvPr/>
        </p:nvSpPr>
        <p:spPr>
          <a:xfrm>
            <a:off x="426413" y="2710855"/>
            <a:ext cx="23045452" cy="107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hangingPunct="1">
              <a:lnSpc>
                <a:spcPct val="89000"/>
              </a:lnSpc>
              <a:defRPr/>
            </a:pPr>
            <a:endParaRPr lang="es-ES" sz="3600" b="1" kern="1200" dirty="0">
              <a:solidFill>
                <a:srgbClr val="FF0000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36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31088" y="2710855"/>
            <a:ext cx="19967944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/>
              <a:t>El beneficiario queda obligado a expresar mediante un </a:t>
            </a:r>
            <a:r>
              <a:rPr lang="es-ES" sz="4400" b="1" dirty="0"/>
              <a:t>cartel</a:t>
            </a:r>
            <a:r>
              <a:rPr lang="es-ES" sz="4400" dirty="0"/>
              <a:t>, que deberá ser ubicado en el lugar de realización del mismo, que el proyecto ha sido subvencionado con cargo al </a:t>
            </a:r>
            <a:r>
              <a:rPr lang="es-ES" sz="4400" b="1" dirty="0"/>
              <a:t>Programa de reactivación económica de las zonas de la minería del carbón, desarrollado por el Instituto para la Transición Justa, O.A. </a:t>
            </a:r>
            <a:endParaRPr lang="es-ES" sz="4400" b="1" dirty="0" smtClean="0"/>
          </a:p>
          <a:p>
            <a:endParaRPr lang="es-ES" sz="4400" b="1" dirty="0"/>
          </a:p>
          <a:p>
            <a:r>
              <a:rPr lang="es-ES" sz="4400" dirty="0" smtClean="0"/>
              <a:t>Asimismo</a:t>
            </a:r>
            <a:r>
              <a:rPr lang="es-ES" sz="4400" dirty="0"/>
              <a:t>, cuando el beneficiario haga referencia al proyecto subvencionado en cualquier forma o medio de difusión, deberá incluir </a:t>
            </a:r>
            <a:r>
              <a:rPr lang="es-ES" sz="4400" dirty="0" smtClean="0"/>
              <a:t>el </a:t>
            </a:r>
            <a:r>
              <a:rPr lang="es-ES" sz="4400" b="1" dirty="0"/>
              <a:t>logotipo del Instituto para la Transición Justa, O.A., y el del Ministerio para la Transición Ecológica y el Reto Demográfico</a:t>
            </a:r>
            <a:r>
              <a:rPr lang="es-ES" sz="4400" dirty="0" smtClean="0"/>
              <a:t>.</a:t>
            </a:r>
          </a:p>
          <a:p>
            <a:endParaRPr lang="es-ES" sz="4400" dirty="0"/>
          </a:p>
          <a:p>
            <a:r>
              <a:rPr lang="es-ES" sz="4400" dirty="0"/>
              <a:t>La publicidad de la financiación del proyecto deberá mantenerse </a:t>
            </a:r>
            <a:r>
              <a:rPr lang="es-ES" sz="4400" b="1" dirty="0"/>
              <a:t>hasta la finalización de la verificación del mantenimiento del empleo y de la inversión</a:t>
            </a:r>
          </a:p>
        </p:txBody>
      </p:sp>
    </p:spTree>
    <p:extLst>
      <p:ext uri="{BB962C8B-B14F-4D97-AF65-F5344CB8AC3E}">
        <p14:creationId xmlns:p14="http://schemas.microsoft.com/office/powerpoint/2010/main" val="220074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Hoja de ruta de trabajo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2182CF6-2688-802B-378B-D338637E9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428779"/>
              </p:ext>
            </p:extLst>
          </p:nvPr>
        </p:nvGraphicFramePr>
        <p:xfrm>
          <a:off x="316523" y="2328262"/>
          <a:ext cx="23575107" cy="10297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EF1161C-B614-3EDA-F969-022BF7FC3A22}"/>
              </a:ext>
            </a:extLst>
          </p:cNvPr>
          <p:cNvSpPr txBox="1"/>
          <p:nvPr/>
        </p:nvSpPr>
        <p:spPr>
          <a:xfrm>
            <a:off x="2703443" y="2774470"/>
            <a:ext cx="7454348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Convocatorias Minería 2023</a:t>
            </a:r>
            <a:endParaRPr kumimoji="0" lang="es-E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4C8D952-8BBC-9518-6955-15CC06F3C756}"/>
              </a:ext>
            </a:extLst>
          </p:cNvPr>
          <p:cNvSpPr txBox="1"/>
          <p:nvPr/>
        </p:nvSpPr>
        <p:spPr>
          <a:xfrm>
            <a:off x="13855148" y="2786625"/>
            <a:ext cx="7454348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Resoluciones de </a:t>
            </a:r>
            <a:r>
              <a:rPr lang="es-ES" sz="3600" b="0" dirty="0"/>
              <a:t>c</a:t>
            </a:r>
            <a:r>
              <a:rPr kumimoji="0" lang="es-E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oncesión</a:t>
            </a:r>
          </a:p>
        </p:txBody>
      </p:sp>
    </p:spTree>
    <p:extLst>
      <p:ext uri="{BB962C8B-B14F-4D97-AF65-F5344CB8AC3E}">
        <p14:creationId xmlns:p14="http://schemas.microsoft.com/office/powerpoint/2010/main" val="21432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19" y="11818350"/>
            <a:ext cx="8297433" cy="148610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059019" y="4614529"/>
            <a:ext cx="14183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dirty="0" smtClean="0">
                <a:solidFill>
                  <a:schemeClr val="bg1"/>
                </a:solidFill>
              </a:rPr>
              <a:t>Muchas gracias!!!!</a:t>
            </a:r>
            <a:endParaRPr lang="es-E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/>
              <a:t>     </a:t>
            </a:r>
            <a:endParaRPr lang="es-ES" sz="6000" dirty="0" smtClean="0"/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Marcos </a:t>
            </a:r>
            <a:r>
              <a:rPr lang="es-ES" sz="6000" dirty="0">
                <a:solidFill>
                  <a:schemeClr val="bg1"/>
                </a:solidFill>
              </a:rPr>
              <a:t>de actuación y órdenes </a:t>
            </a:r>
            <a:r>
              <a:rPr lang="es-ES" sz="6000" dirty="0" smtClean="0">
                <a:solidFill>
                  <a:schemeClr val="bg1"/>
                </a:solidFill>
              </a:rPr>
              <a:t>reguladoras</a:t>
            </a:r>
            <a:endParaRPr lang="es-ES" sz="6000" dirty="0">
              <a:solidFill>
                <a:srgbClr val="FF0000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C373D35-5F32-BCF8-2BD5-F6EDB1209E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514502"/>
              </p:ext>
            </p:extLst>
          </p:nvPr>
        </p:nvGraphicFramePr>
        <p:xfrm>
          <a:off x="-1321" y="870854"/>
          <a:ext cx="24385322" cy="10951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C5194D-9AE9-A3DE-027F-E660CCDDB6C2}"/>
              </a:ext>
            </a:extLst>
          </p:cNvPr>
          <p:cNvSpPr txBox="1"/>
          <p:nvPr/>
        </p:nvSpPr>
        <p:spPr>
          <a:xfrm>
            <a:off x="2438888" y="2624193"/>
            <a:ext cx="6744869" cy="26064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3200" b="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Arial" panose="020B0604020202020204" pitchFamily="34" charset="0"/>
                <a:sym typeface="Geogrotesque Medium"/>
              </a:rPr>
              <a:t>Plan Nacional de Reserva Estratégica de Carbón </a:t>
            </a:r>
            <a:r>
              <a:rPr lang="es-ES" sz="320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Arial" panose="020B0604020202020204" pitchFamily="34" charset="0"/>
                <a:sym typeface="Geogrotesque Medium"/>
              </a:rPr>
              <a:t>2006-2012</a:t>
            </a:r>
            <a:r>
              <a:rPr lang="es-ES" sz="3200" b="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Arial" panose="020B0604020202020204" pitchFamily="34" charset="0"/>
                <a:sym typeface="Geogrotesque Medium"/>
              </a:rPr>
              <a:t> y Nuevo Modelo de Desarrollo Integral y Sostenible de las Comarcas Mineras</a:t>
            </a:r>
            <a:endParaRPr kumimoji="0" lang="es-ES" sz="32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BD71B7A-E85B-E01A-6AB1-94E7B855D691}"/>
              </a:ext>
            </a:extLst>
          </p:cNvPr>
          <p:cNvSpPr txBox="1"/>
          <p:nvPr/>
        </p:nvSpPr>
        <p:spPr>
          <a:xfrm>
            <a:off x="9812387" y="2598204"/>
            <a:ext cx="5486871" cy="26064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3200" b="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Arial" panose="020B0604020202020204" pitchFamily="34" charset="0"/>
                <a:sym typeface="Geogrotesque Medium"/>
              </a:rPr>
              <a:t>Marco de Actuación de la Minería del Carbón y las Comarcas Mineras para el período </a:t>
            </a:r>
            <a:r>
              <a:rPr lang="es-ES" sz="320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Arial" panose="020B0604020202020204" pitchFamily="34" charset="0"/>
                <a:sym typeface="Geogrotesque Medium"/>
              </a:rPr>
              <a:t>2013-2018</a:t>
            </a:r>
          </a:p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3200" b="0" dirty="0">
              <a:solidFill>
                <a:srgbClr val="3C3C3C"/>
              </a:solidFill>
              <a:latin typeface="Arial" panose="020B0604020202020204" pitchFamily="34" charset="0"/>
              <a:ea typeface="Geogrotesque Medium"/>
              <a:cs typeface="Arial" panose="020B0604020202020204" pitchFamily="34" charset="0"/>
              <a:sym typeface="Geogrotesque Medium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4DCE1-E5A7-890C-87AF-DD40F785F753}"/>
              </a:ext>
            </a:extLst>
          </p:cNvPr>
          <p:cNvSpPr txBox="1"/>
          <p:nvPr/>
        </p:nvSpPr>
        <p:spPr>
          <a:xfrm>
            <a:off x="16177281" y="2552399"/>
            <a:ext cx="8182709" cy="26064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3200" b="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Arial" panose="020B0604020202020204" pitchFamily="34" charset="0"/>
                <a:sym typeface="Geogrotesque Medium"/>
              </a:rPr>
              <a:t>Acuerdo Marco para una Transición Justa de la Minería del Carbón y el Desarrollo Sostenible de las Comarcas Mineras para el periodo </a:t>
            </a:r>
            <a:r>
              <a:rPr lang="es-ES" sz="3200" dirty="0">
                <a:solidFill>
                  <a:srgbClr val="3C3C3C"/>
                </a:solidFill>
                <a:latin typeface="Arial" panose="020B0604020202020204" pitchFamily="34" charset="0"/>
                <a:ea typeface="Geogrotesque Medium"/>
                <a:cs typeface="Arial" panose="020B0604020202020204" pitchFamily="34" charset="0"/>
                <a:sym typeface="Geogrotesque Medium"/>
              </a:rPr>
              <a:t>2019-2027</a:t>
            </a:r>
          </a:p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endParaRPr lang="es-ES" sz="3200" b="0" dirty="0">
              <a:solidFill>
                <a:srgbClr val="3C3C3C"/>
              </a:solidFill>
              <a:latin typeface="Arial" panose="020B0604020202020204" pitchFamily="34" charset="0"/>
              <a:ea typeface="Geogrotesque Medium"/>
              <a:cs typeface="Arial" panose="020B0604020202020204" pitchFamily="34" charset="0"/>
              <a:sym typeface="Geogrotesque Medium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0B3A118-AAF6-11F2-68A6-1DEAED21A721}"/>
              </a:ext>
            </a:extLst>
          </p:cNvPr>
          <p:cNvGrpSpPr/>
          <p:nvPr/>
        </p:nvGrpSpPr>
        <p:grpSpPr>
          <a:xfrm>
            <a:off x="1112068" y="8282362"/>
            <a:ext cx="2409092" cy="1259385"/>
            <a:chOff x="-1322" y="8950569"/>
            <a:chExt cx="2409092" cy="1259385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ECC1546C-D977-C9F3-FD2C-2DF60CB4B807}"/>
                </a:ext>
              </a:extLst>
            </p:cNvPr>
            <p:cNvSpPr txBox="1"/>
            <p:nvPr/>
          </p:nvSpPr>
          <p:spPr>
            <a:xfrm>
              <a:off x="-1322" y="9696353"/>
              <a:ext cx="2409092" cy="513601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2400" b="0" dirty="0">
                  <a:solidFill>
                    <a:srgbClr val="3C3C3C"/>
                  </a:solidFill>
                  <a:latin typeface="Arial" panose="020B0604020202020204" pitchFamily="34" charset="0"/>
                  <a:ea typeface="Geogrotesque Medium"/>
                  <a:cs typeface="Arial" panose="020B0604020202020204" pitchFamily="34" charset="0"/>
                  <a:sym typeface="Geogrotesque Medium"/>
                </a:rPr>
                <a:t>ITC/2170/2006</a:t>
              </a:r>
              <a:endPara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90D06473-D745-ADE6-515D-161D98E6C4C0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1203224" y="8950569"/>
              <a:ext cx="0" cy="74578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4BC1A061-24F9-EEC2-B71B-FA2B6AA7DEB8}"/>
              </a:ext>
            </a:extLst>
          </p:cNvPr>
          <p:cNvGrpSpPr/>
          <p:nvPr/>
        </p:nvGrpSpPr>
        <p:grpSpPr>
          <a:xfrm>
            <a:off x="2464520" y="8301639"/>
            <a:ext cx="2409092" cy="629692"/>
            <a:chOff x="-1322" y="9580262"/>
            <a:chExt cx="2409092" cy="629692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600F0505-D149-92C7-3865-5A1302D026F3}"/>
                </a:ext>
              </a:extLst>
            </p:cNvPr>
            <p:cNvSpPr txBox="1"/>
            <p:nvPr/>
          </p:nvSpPr>
          <p:spPr>
            <a:xfrm>
              <a:off x="-1322" y="9696353"/>
              <a:ext cx="2409092" cy="513601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2400" b="0" dirty="0">
                  <a:solidFill>
                    <a:srgbClr val="3C3C3C"/>
                  </a:solidFill>
                  <a:latin typeface="Arial" panose="020B0604020202020204" pitchFamily="34" charset="0"/>
                  <a:ea typeface="Geogrotesque Medium"/>
                  <a:cs typeface="Arial" panose="020B0604020202020204" pitchFamily="34" charset="0"/>
                  <a:sym typeface="Geogrotesque Medium"/>
                </a:rPr>
                <a:t>ITC/1044/2007</a:t>
              </a:r>
              <a:endPara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0" name="Conector recto 29">
              <a:extLst>
                <a:ext uri="{FF2B5EF4-FFF2-40B4-BE49-F238E27FC236}">
                  <a16:creationId xmlns:a16="http://schemas.microsoft.com/office/drawing/2014/main" id="{8E0339D6-3F88-A9B6-DBBB-B5B66DAA9DAE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1203224" y="9580262"/>
              <a:ext cx="0" cy="11609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1A70739C-F7AA-E84F-447B-852563EEC64B}"/>
              </a:ext>
            </a:extLst>
          </p:cNvPr>
          <p:cNvGrpSpPr/>
          <p:nvPr/>
        </p:nvGrpSpPr>
        <p:grpSpPr>
          <a:xfrm>
            <a:off x="4543276" y="8275409"/>
            <a:ext cx="2409092" cy="1259385"/>
            <a:chOff x="371771" y="8943616"/>
            <a:chExt cx="2409092" cy="1259385"/>
          </a:xfrm>
        </p:grpSpPr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813DA23B-6AA4-F42B-F980-00FB1E222DFC}"/>
                </a:ext>
              </a:extLst>
            </p:cNvPr>
            <p:cNvSpPr txBox="1"/>
            <p:nvPr/>
          </p:nvSpPr>
          <p:spPr>
            <a:xfrm>
              <a:off x="371771" y="9689400"/>
              <a:ext cx="2409092" cy="513601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2400" b="0" dirty="0">
                  <a:solidFill>
                    <a:srgbClr val="3C3C3C"/>
                  </a:solidFill>
                  <a:latin typeface="Arial" panose="020B0604020202020204" pitchFamily="34" charset="0"/>
                  <a:ea typeface="Geogrotesque Medium"/>
                  <a:cs typeface="Arial" panose="020B0604020202020204" pitchFamily="34" charset="0"/>
                  <a:sym typeface="Geogrotesque Medium"/>
                </a:rPr>
                <a:t>ITC/2237/2009</a:t>
              </a:r>
              <a:endPara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2DF48C29-B740-2621-A9D3-602D860F6B1F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1576317" y="8943616"/>
              <a:ext cx="0" cy="74578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D5AE2030-056A-FCF7-2DD9-CA6A6CA828D6}"/>
              </a:ext>
            </a:extLst>
          </p:cNvPr>
          <p:cNvGrpSpPr/>
          <p:nvPr/>
        </p:nvGrpSpPr>
        <p:grpSpPr>
          <a:xfrm>
            <a:off x="10268609" y="8166271"/>
            <a:ext cx="4958857" cy="1259385"/>
            <a:chOff x="7807567" y="8950568"/>
            <a:chExt cx="4958857" cy="1259385"/>
          </a:xfrm>
        </p:grpSpPr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693F9269-BF9D-5523-4A9D-351A7D27C3BE}"/>
                </a:ext>
              </a:extLst>
            </p:cNvPr>
            <p:cNvSpPr txBox="1"/>
            <p:nvPr/>
          </p:nvSpPr>
          <p:spPr>
            <a:xfrm>
              <a:off x="7807567" y="9696352"/>
              <a:ext cx="4958851" cy="513601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2400" b="0" dirty="0">
                  <a:solidFill>
                    <a:srgbClr val="3C3C3C"/>
                  </a:solidFill>
                  <a:latin typeface="Arial" panose="020B0604020202020204" pitchFamily="34" charset="0"/>
                  <a:ea typeface="Geogrotesque Medium"/>
                  <a:cs typeface="Arial" panose="020B0604020202020204" pitchFamily="34" charset="0"/>
                  <a:sym typeface="Geogrotesque Medium"/>
                </a:rPr>
                <a:t>IET/1158/2014</a:t>
              </a:r>
              <a:endPara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7B706C37-9F6B-84B1-993B-3F3ECABE52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2114" y="8950568"/>
              <a:ext cx="0" cy="11609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0486EE50-36BB-F77F-52E4-C793ABE13009}"/>
                </a:ext>
              </a:extLst>
            </p:cNvPr>
            <p:cNvSpPr txBox="1"/>
            <p:nvPr/>
          </p:nvSpPr>
          <p:spPr>
            <a:xfrm>
              <a:off x="7807567" y="9066659"/>
              <a:ext cx="4958857" cy="513601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spc="0" normalizeH="0" baseline="0" dirty="0">
                  <a:ln>
                    <a:noFill/>
                  </a:ln>
                  <a:solidFill>
                    <a:srgbClr val="3C3C3C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eogrotesque Medium"/>
                </a:rPr>
                <a:t>IET/1157/2014</a:t>
              </a:r>
              <a:endPara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3513C54-86D4-2C4B-E74D-580798B439E9}"/>
              </a:ext>
            </a:extLst>
          </p:cNvPr>
          <p:cNvGrpSpPr/>
          <p:nvPr/>
        </p:nvGrpSpPr>
        <p:grpSpPr>
          <a:xfrm>
            <a:off x="17092612" y="8282362"/>
            <a:ext cx="4027353" cy="1259385"/>
            <a:chOff x="7807567" y="8950568"/>
            <a:chExt cx="4027353" cy="1259385"/>
          </a:xfrm>
        </p:grpSpPr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1CEFA270-145D-211E-FF30-1E35EE2DF992}"/>
                </a:ext>
              </a:extLst>
            </p:cNvPr>
            <p:cNvSpPr txBox="1"/>
            <p:nvPr/>
          </p:nvSpPr>
          <p:spPr>
            <a:xfrm>
              <a:off x="7807568" y="9696352"/>
              <a:ext cx="4027352" cy="513601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2400" b="0" dirty="0">
                  <a:solidFill>
                    <a:srgbClr val="3C3C3C"/>
                  </a:solidFill>
                  <a:latin typeface="Arial" panose="020B0604020202020204" pitchFamily="34" charset="0"/>
                  <a:ea typeface="Geogrotesque Medium"/>
                  <a:cs typeface="Arial" panose="020B0604020202020204" pitchFamily="34" charset="0"/>
                  <a:sym typeface="Geogrotesque Medium"/>
                </a:rPr>
                <a:t>TED/1294/2020</a:t>
              </a:r>
              <a:endPara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1736072D-6DC5-0F3B-4603-0D1D226DE9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2114" y="8950568"/>
              <a:ext cx="0" cy="11609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B5897660-685D-B3F8-B664-6C4F39A269B4}"/>
                </a:ext>
              </a:extLst>
            </p:cNvPr>
            <p:cNvSpPr txBox="1"/>
            <p:nvPr/>
          </p:nvSpPr>
          <p:spPr>
            <a:xfrm>
              <a:off x="7807567" y="9066659"/>
              <a:ext cx="4027353" cy="513601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2400" b="0" i="0" u="none" strike="noStrike" cap="none" spc="0" normalizeH="0" baseline="0" dirty="0">
                  <a:ln>
                    <a:noFill/>
                  </a:ln>
                  <a:solidFill>
                    <a:srgbClr val="3C3C3C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eogrotesque Medium"/>
                </a:rPr>
                <a:t>TED/1293/2020</a:t>
              </a:r>
              <a:endParaRPr kumimoji="0" lang="es-E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D7DA64B6-3077-FC9B-B97E-522A6C1CCAB6}"/>
              </a:ext>
            </a:extLst>
          </p:cNvPr>
          <p:cNvSpPr txBox="1"/>
          <p:nvPr/>
        </p:nvSpPr>
        <p:spPr>
          <a:xfrm>
            <a:off x="11100061" y="7450344"/>
            <a:ext cx="899749" cy="51360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eogrotesque Medium"/>
              </a:rPr>
              <a:t>2014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6365B66F-7EF1-A773-5A98-E1F779D82533}"/>
              </a:ext>
            </a:extLst>
          </p:cNvPr>
          <p:cNvSpPr txBox="1"/>
          <p:nvPr/>
        </p:nvSpPr>
        <p:spPr>
          <a:xfrm>
            <a:off x="12229301" y="7440073"/>
            <a:ext cx="900000" cy="51360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eogrotesque Medium"/>
              </a:rPr>
              <a:t>2015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DBB9BAA-325D-23B3-968D-952AB1073353}"/>
              </a:ext>
            </a:extLst>
          </p:cNvPr>
          <p:cNvSpPr txBox="1"/>
          <p:nvPr/>
        </p:nvSpPr>
        <p:spPr>
          <a:xfrm>
            <a:off x="13312194" y="7440795"/>
            <a:ext cx="900000" cy="51360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eogrotesque Medium"/>
              </a:rPr>
              <a:t>2016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3A9953A-9156-DBE6-AE84-AF4CD2E46EE9}"/>
              </a:ext>
            </a:extLst>
          </p:cNvPr>
          <p:cNvSpPr txBox="1"/>
          <p:nvPr/>
        </p:nvSpPr>
        <p:spPr>
          <a:xfrm>
            <a:off x="14395087" y="7450344"/>
            <a:ext cx="900000" cy="51360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eogrotesque Medium"/>
              </a:rPr>
              <a:t>2017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8634F937-B7A1-D14F-E7F2-1187E341D0B1}"/>
              </a:ext>
            </a:extLst>
          </p:cNvPr>
          <p:cNvSpPr txBox="1"/>
          <p:nvPr/>
        </p:nvSpPr>
        <p:spPr>
          <a:xfrm>
            <a:off x="15477980" y="7439947"/>
            <a:ext cx="900000" cy="51360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b="0" i="0" u="none" strike="noStrike" cap="none" spc="0" normalizeH="0" baseline="0" dirty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eogrotesque Medium"/>
              </a:rPr>
              <a:t>2018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F3F26F5-F526-A08A-E5CD-FB9E96381AB9}"/>
              </a:ext>
            </a:extLst>
          </p:cNvPr>
          <p:cNvSpPr txBox="1"/>
          <p:nvPr/>
        </p:nvSpPr>
        <p:spPr>
          <a:xfrm>
            <a:off x="18726659" y="7388821"/>
            <a:ext cx="1049588" cy="51360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400" i="0" u="none" strike="noStrike" cap="none" spc="0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eogrotesque Medium"/>
              </a:rPr>
              <a:t>2021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52799" y="7331653"/>
            <a:ext cx="1060796" cy="108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Presupuestos </a:t>
            </a:r>
            <a:r>
              <a:rPr lang="es-ES" sz="6000" dirty="0">
                <a:solidFill>
                  <a:schemeClr val="bg1"/>
                </a:solidFill>
              </a:rPr>
              <a:t>y ejecución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B027C50-57C7-7AEE-098E-D75A4DD41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68034"/>
              </p:ext>
            </p:extLst>
          </p:nvPr>
        </p:nvGraphicFramePr>
        <p:xfrm>
          <a:off x="1042400" y="3986524"/>
          <a:ext cx="21524525" cy="2275128"/>
        </p:xfrm>
        <a:graphic>
          <a:graphicData uri="http://schemas.openxmlformats.org/drawingml/2006/table">
            <a:tbl>
              <a:tblPr firstRow="1" firstCol="1" bandRow="1">
                <a:tableStyleId>{33BA23B1-9221-436E-865A-0063620EA4FD}</a:tableStyleId>
              </a:tblPr>
              <a:tblGrid>
                <a:gridCol w="3327215">
                  <a:extLst>
                    <a:ext uri="{9D8B030D-6E8A-4147-A177-3AD203B41FA5}">
                      <a16:colId xmlns:a16="http://schemas.microsoft.com/office/drawing/2014/main" val="2002885587"/>
                    </a:ext>
                  </a:extLst>
                </a:gridCol>
                <a:gridCol w="3032885">
                  <a:extLst>
                    <a:ext uri="{9D8B030D-6E8A-4147-A177-3AD203B41FA5}">
                      <a16:colId xmlns:a16="http://schemas.microsoft.com/office/drawing/2014/main" val="3217801200"/>
                    </a:ext>
                  </a:extLst>
                </a:gridCol>
                <a:gridCol w="3032885">
                  <a:extLst>
                    <a:ext uri="{9D8B030D-6E8A-4147-A177-3AD203B41FA5}">
                      <a16:colId xmlns:a16="http://schemas.microsoft.com/office/drawing/2014/main" val="2603725630"/>
                    </a:ext>
                  </a:extLst>
                </a:gridCol>
                <a:gridCol w="3032885">
                  <a:extLst>
                    <a:ext uri="{9D8B030D-6E8A-4147-A177-3AD203B41FA5}">
                      <a16:colId xmlns:a16="http://schemas.microsoft.com/office/drawing/2014/main" val="1796351000"/>
                    </a:ext>
                  </a:extLst>
                </a:gridCol>
                <a:gridCol w="3032885">
                  <a:extLst>
                    <a:ext uri="{9D8B030D-6E8A-4147-A177-3AD203B41FA5}">
                      <a16:colId xmlns:a16="http://schemas.microsoft.com/office/drawing/2014/main" val="1085700466"/>
                    </a:ext>
                  </a:extLst>
                </a:gridCol>
                <a:gridCol w="3032885">
                  <a:extLst>
                    <a:ext uri="{9D8B030D-6E8A-4147-A177-3AD203B41FA5}">
                      <a16:colId xmlns:a16="http://schemas.microsoft.com/office/drawing/2014/main" val="297347887"/>
                    </a:ext>
                  </a:extLst>
                </a:gridCol>
                <a:gridCol w="3032885">
                  <a:extLst>
                    <a:ext uri="{9D8B030D-6E8A-4147-A177-3AD203B41FA5}">
                      <a16:colId xmlns:a16="http://schemas.microsoft.com/office/drawing/2014/main" val="2714732977"/>
                    </a:ext>
                  </a:extLst>
                </a:gridCol>
              </a:tblGrid>
              <a:tr h="723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</a:rPr>
                        <a:t>Convocatoria</a:t>
                      </a:r>
                      <a:endParaRPr lang="es-E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>
                          <a:effectLst/>
                        </a:rPr>
                        <a:t>2014</a:t>
                      </a:r>
                      <a:endParaRPr lang="es-E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</a:rPr>
                        <a:t>2015</a:t>
                      </a:r>
                      <a:endParaRPr lang="es-E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>
                          <a:effectLst/>
                        </a:rPr>
                        <a:t>2016</a:t>
                      </a:r>
                      <a:endParaRPr lang="es-E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>
                          <a:effectLst/>
                        </a:rPr>
                        <a:t>2017</a:t>
                      </a:r>
                      <a:endParaRPr lang="es-E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>
                          <a:effectLst/>
                        </a:rPr>
                        <a:t>2018</a:t>
                      </a:r>
                      <a:endParaRPr lang="es-E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>
                          <a:effectLst/>
                        </a:rPr>
                        <a:t>2021</a:t>
                      </a:r>
                      <a:endParaRPr lang="es-E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08282483"/>
                  </a:ext>
                </a:extLst>
              </a:tr>
              <a:tr h="1552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>
                          <a:effectLst/>
                        </a:rPr>
                        <a:t>Importe Presupuestado </a:t>
                      </a:r>
                      <a:endParaRPr lang="es-E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</a:rPr>
                        <a:t>45 M€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(40 + 5)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</a:rPr>
                        <a:t>44,5 M€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(40 + 4,5)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</a:rPr>
                        <a:t>45 M€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(40 + 5)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</a:rPr>
                        <a:t>35 M€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 + 5)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</a:rPr>
                        <a:t>17,9 M€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(12,9 + 5)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</a:rPr>
                        <a:t>27 M€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 + 7)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59428549"/>
                  </a:ext>
                </a:extLst>
              </a:tr>
            </a:tbl>
          </a:graphicData>
        </a:graphic>
      </p:graphicFrame>
      <p:sp>
        <p:nvSpPr>
          <p:cNvPr id="5" name="En un lugar de la Mancha, de cuyo nombre no quiero acordarme, no ha mucho tiempo que vivía un hidalgo de los de lanza en astillero, adarga antigua, rocín flaco y galgo corredor.…">
            <a:extLst>
              <a:ext uri="{FF2B5EF4-FFF2-40B4-BE49-F238E27FC236}">
                <a16:creationId xmlns:a16="http://schemas.microsoft.com/office/drawing/2014/main" id="{4FD06F83-0AF6-0998-401F-68FD59405B8E}"/>
              </a:ext>
            </a:extLst>
          </p:cNvPr>
          <p:cNvSpPr txBox="1">
            <a:spLocks/>
          </p:cNvSpPr>
          <p:nvPr/>
        </p:nvSpPr>
        <p:spPr>
          <a:xfrm>
            <a:off x="1042397" y="2561014"/>
            <a:ext cx="21524526" cy="1256537"/>
          </a:xfrm>
          <a:prstGeom prst="rect">
            <a:avLst/>
          </a:prstGeom>
          <a:solidFill>
            <a:srgbClr val="0A6C60"/>
          </a:solidFill>
          <a:ln>
            <a:solidFill>
              <a:srgbClr val="0C8677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457200" hangingPunct="1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4500" b="1" dirty="0">
                <a:solidFill>
                  <a:schemeClr val="bg1"/>
                </a:solidFill>
                <a:latin typeface="Arial" panose="020B0604020202020204" pitchFamily="34" charset="0"/>
                <a:ea typeface="Geogrotesque Medium"/>
                <a:cs typeface="Geogrotesque Medium"/>
                <a:sym typeface="Geogrotesque Medium"/>
              </a:rPr>
              <a:t>Proyectos empresariales + proyectos de minimis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A583DBB-ECB9-2B0A-AEE9-B338D4194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58730"/>
              </p:ext>
            </p:extLst>
          </p:nvPr>
        </p:nvGraphicFramePr>
        <p:xfrm>
          <a:off x="2305878" y="7354958"/>
          <a:ext cx="18407270" cy="2703442"/>
        </p:xfrm>
        <a:graphic>
          <a:graphicData uri="http://schemas.openxmlformats.org/drawingml/2006/table">
            <a:tbl>
              <a:tblPr firstRow="1" firstCol="1" bandRow="1">
                <a:tableStyleId>{C7B018BB-80A7-4F77-B60F-C8B233D01FF8}</a:tableStyleId>
              </a:tblPr>
              <a:tblGrid>
                <a:gridCol w="4928827">
                  <a:extLst>
                    <a:ext uri="{9D8B030D-6E8A-4147-A177-3AD203B41FA5}">
                      <a16:colId xmlns:a16="http://schemas.microsoft.com/office/drawing/2014/main" val="2002885587"/>
                    </a:ext>
                  </a:extLst>
                </a:gridCol>
                <a:gridCol w="4505788">
                  <a:extLst>
                    <a:ext uri="{9D8B030D-6E8A-4147-A177-3AD203B41FA5}">
                      <a16:colId xmlns:a16="http://schemas.microsoft.com/office/drawing/2014/main" val="3217801200"/>
                    </a:ext>
                  </a:extLst>
                </a:gridCol>
                <a:gridCol w="4479841">
                  <a:extLst>
                    <a:ext uri="{9D8B030D-6E8A-4147-A177-3AD203B41FA5}">
                      <a16:colId xmlns:a16="http://schemas.microsoft.com/office/drawing/2014/main" val="2603725630"/>
                    </a:ext>
                  </a:extLst>
                </a:gridCol>
                <a:gridCol w="4492814">
                  <a:extLst>
                    <a:ext uri="{9D8B030D-6E8A-4147-A177-3AD203B41FA5}">
                      <a16:colId xmlns:a16="http://schemas.microsoft.com/office/drawing/2014/main" val="1796351000"/>
                    </a:ext>
                  </a:extLst>
                </a:gridCol>
              </a:tblGrid>
              <a:tr h="7421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>
                          <a:effectLst/>
                        </a:rPr>
                        <a:t>Convocatoria</a:t>
                      </a:r>
                      <a:endParaRPr lang="es-E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 smtClean="0">
                          <a:effectLst/>
                        </a:rPr>
                        <a:t>2023 PPEE</a:t>
                      </a:r>
                      <a:endParaRPr lang="es-E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 smtClean="0">
                          <a:effectLst/>
                        </a:rPr>
                        <a:t>2023</a:t>
                      </a:r>
                      <a:r>
                        <a:rPr lang="es-ES" sz="3000" baseline="0" dirty="0" smtClean="0">
                          <a:effectLst/>
                        </a:rPr>
                        <a:t> </a:t>
                      </a:r>
                      <a:r>
                        <a:rPr lang="es-ES" sz="3000" baseline="0" dirty="0" err="1" smtClean="0">
                          <a:effectLst/>
                        </a:rPr>
                        <a:t>minimis</a:t>
                      </a:r>
                      <a:endParaRPr lang="es-E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 smtClean="0">
                          <a:effectLst/>
                        </a:rPr>
                        <a:t>TOTAL 2023</a:t>
                      </a:r>
                      <a:endParaRPr lang="es-E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08282483"/>
                  </a:ext>
                </a:extLst>
              </a:tr>
              <a:tr h="1961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 smtClean="0">
                          <a:effectLst/>
                        </a:rPr>
                        <a:t>Importe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 smtClean="0">
                          <a:effectLst/>
                        </a:rPr>
                        <a:t>Presupuestado</a:t>
                      </a:r>
                      <a:endParaRPr lang="es-E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 smtClean="0">
                          <a:effectLst/>
                        </a:rPr>
                        <a:t>24 </a:t>
                      </a:r>
                      <a:r>
                        <a:rPr lang="es-ES" sz="3000" dirty="0">
                          <a:effectLst/>
                        </a:rPr>
                        <a:t>M€</a:t>
                      </a:r>
                      <a:endParaRPr lang="es-E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 smtClean="0">
                          <a:effectLst/>
                        </a:rPr>
                        <a:t>4 </a:t>
                      </a:r>
                      <a:r>
                        <a:rPr lang="es-ES" sz="3000" dirty="0">
                          <a:effectLst/>
                        </a:rPr>
                        <a:t>M€</a:t>
                      </a:r>
                      <a:endParaRPr lang="es-E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3000" dirty="0" smtClean="0">
                          <a:effectLst/>
                        </a:rPr>
                        <a:t>28 </a:t>
                      </a:r>
                      <a:r>
                        <a:rPr lang="es-ES" sz="3000" dirty="0">
                          <a:effectLst/>
                        </a:rPr>
                        <a:t>M€</a:t>
                      </a:r>
                      <a:endParaRPr lang="es-E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59428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67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Supervivencia proyectos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629919" y="2066753"/>
            <a:ext cx="22978225" cy="3670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2" y="3365137"/>
            <a:ext cx="12078268" cy="66932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9934" y="3365137"/>
            <a:ext cx="11314133" cy="669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ítulo para subapartados…"/>
          <p:cNvSpPr txBox="1">
            <a:spLocks/>
          </p:cNvSpPr>
          <p:nvPr/>
        </p:nvSpPr>
        <p:spPr>
          <a:xfrm>
            <a:off x="-1322" y="38835"/>
            <a:ext cx="24361312" cy="2289427"/>
          </a:xfrm>
          <a:prstGeom prst="rect">
            <a:avLst/>
          </a:prstGeom>
          <a:solidFill>
            <a:srgbClr val="0E9A89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     </a:t>
            </a:r>
            <a:endParaRPr lang="es-ES" sz="6000" dirty="0" smtClean="0">
              <a:solidFill>
                <a:schemeClr val="bg1"/>
              </a:solidFill>
            </a:endParaRPr>
          </a:p>
          <a:p>
            <a:pPr algn="l" defTabSz="457200">
              <a:defRPr sz="4500">
                <a:solidFill>
                  <a:srgbClr val="3C3C3C"/>
                </a:solidFill>
                <a:latin typeface="Geogrotesque Medium"/>
                <a:ea typeface="Geogrotesque Medium"/>
                <a:cs typeface="Geogrotesque Medium"/>
                <a:sym typeface="Geogrotesque Medium"/>
              </a:defRPr>
            </a:pPr>
            <a:r>
              <a:rPr lang="es-ES" sz="6000" dirty="0">
                <a:solidFill>
                  <a:schemeClr val="bg1"/>
                </a:solidFill>
              </a:rPr>
              <a:t>	</a:t>
            </a:r>
            <a:r>
              <a:rPr lang="es-ES" sz="6000" dirty="0" smtClean="0">
                <a:solidFill>
                  <a:schemeClr val="bg1"/>
                </a:solidFill>
              </a:rPr>
              <a:t>Convocatoria </a:t>
            </a:r>
            <a:r>
              <a:rPr lang="es-ES" sz="6000" dirty="0">
                <a:solidFill>
                  <a:schemeClr val="bg1"/>
                </a:solidFill>
              </a:rPr>
              <a:t>de </a:t>
            </a:r>
            <a:r>
              <a:rPr lang="es-ES" sz="6000" dirty="0" smtClean="0">
                <a:solidFill>
                  <a:schemeClr val="bg1"/>
                </a:solidFill>
              </a:rPr>
              <a:t>2023</a:t>
            </a:r>
            <a:endParaRPr lang="es-ES" sz="6000" dirty="0">
              <a:solidFill>
                <a:schemeClr val="bg1"/>
              </a:solidFill>
              <a:latin typeface="Geogrotesque SemiBold"/>
              <a:ea typeface="Geogrotesque SemiBold"/>
              <a:cs typeface="Geogrotesque SemiBold"/>
              <a:sym typeface="Geogrotesque SemiBold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581" y="12816436"/>
            <a:ext cx="24383419" cy="925670"/>
            <a:chOff x="581" y="12816436"/>
            <a:chExt cx="24383419" cy="925670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" y="12816436"/>
              <a:ext cx="5168338" cy="925670"/>
            </a:xfrm>
            <a:prstGeom prst="rect">
              <a:avLst/>
            </a:prstGeom>
          </p:spPr>
        </p:pic>
        <p:sp>
          <p:nvSpPr>
            <p:cNvPr id="56" name="Título para subapartados…"/>
            <p:cNvSpPr txBox="1">
              <a:spLocks/>
            </p:cNvSpPr>
            <p:nvPr/>
          </p:nvSpPr>
          <p:spPr>
            <a:xfrm>
              <a:off x="5168919" y="12816436"/>
              <a:ext cx="19215081" cy="925670"/>
            </a:xfrm>
            <a:prstGeom prst="rect">
              <a:avLst/>
            </a:prstGeom>
            <a:solidFill>
              <a:srgbClr val="0E9A89"/>
            </a:solidFill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 anchor="t">
              <a:normAutofit/>
            </a:bodyPr>
            <a:lstStyle>
              <a:lvl1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1pPr>
              <a:lvl2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2pPr>
              <a:lvl3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3pPr>
              <a:lvl4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4pPr>
              <a:lvl5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5pPr>
              <a:lvl6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6pPr>
              <a:lvl7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7pPr>
              <a:lvl8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8pPr>
              <a:lvl9pPr marL="0" marR="0" indent="0" algn="ctr" defTabSz="821531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1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Helvetica Neue Medium"/>
                </a:defRPr>
              </a:lvl9pPr>
            </a:lstStyle>
            <a:p>
              <a:pPr algn="l" defTabSz="457200" hangingPunct="1">
                <a:defRPr sz="6600">
                  <a:solidFill>
                    <a:srgbClr val="FFFFFF"/>
                  </a:solidFill>
                  <a:latin typeface="Geogrotesque SemiBold"/>
                  <a:ea typeface="Geogrotesque SemiBold"/>
                  <a:cs typeface="Geogrotesque SemiBold"/>
                  <a:sym typeface="Geogrotesque SemiBold"/>
                </a:defRPr>
              </a:pPr>
              <a:endParaRPr lang="es-ES" sz="1000" dirty="0">
                <a:solidFill>
                  <a:schemeClr val="tx1"/>
                </a:solidFill>
                <a:latin typeface="Geogrotesque SemiBold"/>
                <a:ea typeface="Geogrotesque SemiBold"/>
                <a:cs typeface="Geogrotesque SemiBold"/>
                <a:sym typeface="Geogrotesque SemiBold"/>
              </a:endParaRPr>
            </a:p>
          </p:txBody>
        </p:sp>
      </p:grpSp>
      <p:sp>
        <p:nvSpPr>
          <p:cNvPr id="2" name="Rectangle 154">
            <a:extLst>
              <a:ext uri="{FF2B5EF4-FFF2-40B4-BE49-F238E27FC236}">
                <a16:creationId xmlns:a16="http://schemas.microsoft.com/office/drawing/2014/main" id="{9A71B97D-2886-CB97-9805-BD33F69D2720}"/>
              </a:ext>
            </a:extLst>
          </p:cNvPr>
          <p:cNvSpPr/>
          <p:nvPr/>
        </p:nvSpPr>
        <p:spPr>
          <a:xfrm>
            <a:off x="629919" y="2066753"/>
            <a:ext cx="22978225" cy="12106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400" b="1" kern="12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r>
              <a:rPr lang="es-ES" sz="4400" b="1" kern="1200" dirty="0" smtClean="0">
                <a:solidFill>
                  <a:srgbClr val="57565A"/>
                </a:solidFill>
                <a:latin typeface="Open Sans Light"/>
              </a:rPr>
              <a:t>PPEE</a:t>
            </a: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b="0" kern="1200" dirty="0" smtClean="0">
                <a:solidFill>
                  <a:srgbClr val="57565A"/>
                </a:solidFill>
                <a:latin typeface="Open Sans Light"/>
              </a:rPr>
              <a:t>Base reguladora: </a:t>
            </a:r>
            <a:r>
              <a:rPr lang="es-ES" sz="4400" b="1" dirty="0"/>
              <a:t>Orden TED/1294/2020, de 29 de </a:t>
            </a:r>
            <a:r>
              <a:rPr lang="es-ES" sz="4400" b="1" dirty="0" smtClean="0"/>
              <a:t>diciembre</a:t>
            </a: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b="0" kern="1200" dirty="0">
                <a:solidFill>
                  <a:srgbClr val="57565A"/>
                </a:solidFill>
                <a:latin typeface="Open Sans Light"/>
              </a:rPr>
              <a:t>Publicación </a:t>
            </a:r>
            <a:r>
              <a:rPr lang="es-ES" sz="4400" b="0" kern="1200" dirty="0" smtClean="0">
                <a:solidFill>
                  <a:srgbClr val="57565A"/>
                </a:solidFill>
                <a:latin typeface="Open Sans Light"/>
              </a:rPr>
              <a:t>convocatoria: </a:t>
            </a:r>
            <a:r>
              <a:rPr lang="es-ES" sz="4400" b="0" kern="1200" dirty="0">
                <a:solidFill>
                  <a:srgbClr val="57565A"/>
                </a:solidFill>
                <a:latin typeface="Open Sans Light"/>
              </a:rPr>
              <a:t>27 de diciembre de </a:t>
            </a:r>
            <a:r>
              <a:rPr lang="es-ES" sz="4400" b="0" kern="1200" dirty="0" smtClean="0">
                <a:solidFill>
                  <a:srgbClr val="57565A"/>
                </a:solidFill>
                <a:latin typeface="Open Sans Light"/>
              </a:rPr>
              <a:t>2023 </a:t>
            </a: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b="0" kern="1200" dirty="0" smtClean="0">
                <a:solidFill>
                  <a:srgbClr val="57565A"/>
                </a:solidFill>
                <a:latin typeface="Open Sans Light"/>
              </a:rPr>
              <a:t>Plazo </a:t>
            </a:r>
            <a:r>
              <a:rPr lang="es-ES" sz="4400" b="0" kern="1200" dirty="0">
                <a:solidFill>
                  <a:srgbClr val="57565A"/>
                </a:solidFill>
                <a:latin typeface="Open Sans Light"/>
              </a:rPr>
              <a:t>de </a:t>
            </a:r>
            <a:r>
              <a:rPr lang="es-ES" sz="4400" b="0" kern="1200" dirty="0" smtClean="0">
                <a:solidFill>
                  <a:srgbClr val="57565A"/>
                </a:solidFill>
                <a:latin typeface="Open Sans Light"/>
              </a:rPr>
              <a:t>presentación: del 28 </a:t>
            </a:r>
            <a:r>
              <a:rPr lang="es-ES" sz="4400" b="0" kern="1200" dirty="0">
                <a:solidFill>
                  <a:srgbClr val="57565A"/>
                </a:solidFill>
                <a:latin typeface="Open Sans Light"/>
              </a:rPr>
              <a:t>de diciembre de </a:t>
            </a:r>
            <a:r>
              <a:rPr lang="es-ES" sz="4400" b="0" kern="1200" dirty="0" smtClean="0">
                <a:solidFill>
                  <a:srgbClr val="57565A"/>
                </a:solidFill>
                <a:latin typeface="Open Sans Light"/>
              </a:rPr>
              <a:t>2023 al </a:t>
            </a:r>
            <a:r>
              <a:rPr lang="es-ES" sz="4400" b="1" kern="1200" dirty="0" smtClean="0">
                <a:solidFill>
                  <a:srgbClr val="57565A"/>
                </a:solidFill>
                <a:latin typeface="Open Sans Light"/>
              </a:rPr>
              <a:t>27 de febrero de 2024</a:t>
            </a: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4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r>
              <a:rPr lang="es-ES" sz="4400" b="1" kern="1200" dirty="0" smtClean="0">
                <a:solidFill>
                  <a:srgbClr val="57565A"/>
                </a:solidFill>
                <a:latin typeface="Open Sans Light"/>
              </a:rPr>
              <a:t>MINIMIS </a:t>
            </a: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b="0" kern="1200" dirty="0">
                <a:solidFill>
                  <a:srgbClr val="57565A"/>
                </a:solidFill>
                <a:latin typeface="Open Sans Light"/>
              </a:rPr>
              <a:t>Base reguladora: </a:t>
            </a:r>
            <a:r>
              <a:rPr lang="es-ES" sz="4400" b="1" dirty="0"/>
              <a:t>Orden </a:t>
            </a:r>
            <a:r>
              <a:rPr lang="es-ES" sz="4400" b="1" dirty="0" smtClean="0"/>
              <a:t>TED/1293/2020</a:t>
            </a:r>
            <a:r>
              <a:rPr lang="es-ES" sz="4400" b="1" dirty="0"/>
              <a:t>, de 29 de </a:t>
            </a:r>
            <a:r>
              <a:rPr lang="es-ES" sz="4400" b="1" dirty="0" smtClean="0"/>
              <a:t>diciembre</a:t>
            </a:r>
          </a:p>
          <a:p>
            <a:pPr marL="571500" lvl="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b="0" kern="1200" dirty="0">
                <a:solidFill>
                  <a:srgbClr val="57565A"/>
                </a:solidFill>
                <a:latin typeface="Open Sans Light"/>
              </a:rPr>
              <a:t>Publicación </a:t>
            </a:r>
            <a:r>
              <a:rPr lang="es-ES" sz="4400" b="0" kern="1200" dirty="0" smtClean="0">
                <a:solidFill>
                  <a:srgbClr val="57565A"/>
                </a:solidFill>
                <a:latin typeface="Open Sans Light"/>
              </a:rPr>
              <a:t>convocatoria: </a:t>
            </a:r>
            <a:r>
              <a:rPr lang="es-ES" sz="4400" b="0" kern="1200" dirty="0">
                <a:solidFill>
                  <a:srgbClr val="57565A"/>
                </a:solidFill>
                <a:latin typeface="Open Sans Light"/>
              </a:rPr>
              <a:t>27 de diciembre de </a:t>
            </a:r>
            <a:r>
              <a:rPr lang="es-ES" sz="4400" b="0" kern="1200" dirty="0" smtClean="0">
                <a:solidFill>
                  <a:srgbClr val="57565A"/>
                </a:solidFill>
                <a:latin typeface="Open Sans Light"/>
              </a:rPr>
              <a:t>2023</a:t>
            </a:r>
            <a:endParaRPr lang="es-ES" dirty="0"/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r>
              <a:rPr lang="es-ES" sz="4400" b="0" kern="1200" dirty="0">
                <a:solidFill>
                  <a:srgbClr val="57565A"/>
                </a:solidFill>
                <a:latin typeface="Open Sans Light"/>
              </a:rPr>
              <a:t>Plazo de </a:t>
            </a:r>
            <a:r>
              <a:rPr lang="es-ES" sz="4400" b="0" kern="1200" dirty="0" smtClean="0">
                <a:solidFill>
                  <a:srgbClr val="57565A"/>
                </a:solidFill>
                <a:latin typeface="Open Sans Light"/>
              </a:rPr>
              <a:t>presentación: </a:t>
            </a:r>
            <a:r>
              <a:rPr lang="es-ES" sz="4400" b="0" kern="1200" dirty="0">
                <a:solidFill>
                  <a:srgbClr val="57565A"/>
                </a:solidFill>
                <a:latin typeface="Open Sans Light"/>
              </a:rPr>
              <a:t>del 28 de diciembre de 2023 al </a:t>
            </a:r>
            <a:r>
              <a:rPr lang="es-ES" sz="4400" b="1" kern="1200" dirty="0">
                <a:solidFill>
                  <a:srgbClr val="57565A"/>
                </a:solidFill>
                <a:latin typeface="Open Sans Light"/>
              </a:rPr>
              <a:t>27 de febrero de 2024</a:t>
            </a: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 smtClean="0">
              <a:solidFill>
                <a:srgbClr val="57565A"/>
              </a:solidFill>
              <a:latin typeface="Open Sans Light"/>
            </a:endParaRPr>
          </a:p>
          <a:p>
            <a:pPr marL="571500" indent="-571500" algn="just" defTabSz="1219170" hangingPunct="1">
              <a:lnSpc>
                <a:spcPct val="89000"/>
              </a:lnSpc>
              <a:buFont typeface="Wingdings" panose="05000000000000000000" pitchFamily="2" charset="2"/>
              <a:buChar char="§"/>
              <a:defRPr/>
            </a:pPr>
            <a:endParaRPr lang="es-ES" sz="4400" b="0" kern="1200" dirty="0">
              <a:solidFill>
                <a:srgbClr val="57565A"/>
              </a:solidFill>
              <a:latin typeface="Open Sans Light"/>
            </a:endParaRPr>
          </a:p>
          <a:p>
            <a:pPr algn="just" defTabSz="1219170" hangingPunct="1">
              <a:lnSpc>
                <a:spcPct val="89000"/>
              </a:lnSpc>
              <a:defRPr/>
            </a:pPr>
            <a:endParaRPr lang="es-ES" sz="2400" b="0" kern="1200" dirty="0">
              <a:solidFill>
                <a:srgbClr val="57565A"/>
              </a:solidFill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4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3242</TotalTime>
  <Words>5362</Words>
  <Application>Microsoft Office PowerPoint</Application>
  <PresentationFormat>Personalizado</PresentationFormat>
  <Paragraphs>925</Paragraphs>
  <Slides>53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67" baseType="lpstr">
      <vt:lpstr>Arial</vt:lpstr>
      <vt:lpstr>Calibri</vt:lpstr>
      <vt:lpstr>Geogrotesque Medium</vt:lpstr>
      <vt:lpstr>Geogrotesque SemiBold</vt:lpstr>
      <vt:lpstr>Helvetica Neue</vt:lpstr>
      <vt:lpstr>Helvetica Neue Light</vt:lpstr>
      <vt:lpstr>Helvetica Neue Medium</vt:lpstr>
      <vt:lpstr>Open Sans Light</vt:lpstr>
      <vt:lpstr>Saira Condensed</vt:lpstr>
      <vt:lpstr>Times New Roman</vt:lpstr>
      <vt:lpstr>Trebuchet MS</vt:lpstr>
      <vt:lpstr>Wingdings</vt:lpstr>
      <vt:lpstr>Wingdings 3</vt:lpstr>
      <vt:lpstr>Faceta</vt:lpstr>
      <vt:lpstr>  Jornadas informativas Convocatorias Minería 2023</vt:lpstr>
      <vt:lpstr>ESTATUTO del ITJ (art. 4.d):   «Gestionar las ayudas que tengan por objeto el desarrollo económico alternativo de las zonas afectadas por posibles impactos negativos de la transición ecológica y descarbonización de la economía».</vt:lpstr>
      <vt:lpstr>Apoyo a la inversión y al empleo</vt:lpstr>
      <vt:lpstr>Presentación de PowerPoint</vt:lpstr>
      <vt:lpstr>Regulación de ayudas de Estado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Convenios de Transición Justa: Jornadas Informativas Convenio de Aragón</dc:title>
  <dc:creator>FMG</dc:creator>
  <cp:lastModifiedBy>Tovar Rodriguez, Francisco Gabriel</cp:lastModifiedBy>
  <cp:revision>241</cp:revision>
  <dcterms:modified xsi:type="dcterms:W3CDTF">2024-01-14T18:06:39Z</dcterms:modified>
</cp:coreProperties>
</file>