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452" r:id="rId2"/>
    <p:sldId id="407" r:id="rId3"/>
    <p:sldId id="444" r:id="rId4"/>
    <p:sldId id="408" r:id="rId5"/>
    <p:sldId id="409" r:id="rId6"/>
    <p:sldId id="454" r:id="rId7"/>
    <p:sldId id="410" r:id="rId8"/>
    <p:sldId id="437" r:id="rId9"/>
    <p:sldId id="450" r:id="rId10"/>
    <p:sldId id="297" r:id="rId11"/>
    <p:sldId id="294" r:id="rId12"/>
  </p:sldIdLst>
  <p:sldSz cx="18288000" cy="10287000"/>
  <p:notesSz cx="10234613" cy="710406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330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88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999" cy="356300"/>
          </a:xfrm>
          <a:prstGeom prst="rect">
            <a:avLst/>
          </a:prstGeom>
        </p:spPr>
        <p:txBody>
          <a:bodyPr vert="horz" lIns="55477" tIns="27738" rIns="55477" bIns="27738" rtlCol="0"/>
          <a:lstStyle>
            <a:lvl1pPr algn="l">
              <a:defRPr sz="7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796949" y="0"/>
            <a:ext cx="4434999" cy="356300"/>
          </a:xfrm>
          <a:prstGeom prst="rect">
            <a:avLst/>
          </a:prstGeom>
        </p:spPr>
        <p:txBody>
          <a:bodyPr vert="horz" lIns="55477" tIns="27738" rIns="55477" bIns="27738" rtlCol="0"/>
          <a:lstStyle>
            <a:lvl1pPr algn="r">
              <a:defRPr sz="700"/>
            </a:lvl1pPr>
          </a:lstStyle>
          <a:p>
            <a:fld id="{D791CE29-8AEB-4746-8368-52A36FA6E105}" type="datetimeFigureOut">
              <a:rPr lang="es-ES" smtClean="0"/>
              <a:t>02/11/2022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986088" y="887413"/>
            <a:ext cx="4262437" cy="2398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55477" tIns="27738" rIns="55477" bIns="27738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023462" y="3419379"/>
            <a:ext cx="8187690" cy="2796676"/>
          </a:xfrm>
          <a:prstGeom prst="rect">
            <a:avLst/>
          </a:prstGeom>
        </p:spPr>
        <p:txBody>
          <a:bodyPr vert="horz" lIns="55477" tIns="27738" rIns="55477" bIns="27738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747764"/>
            <a:ext cx="4434999" cy="356299"/>
          </a:xfrm>
          <a:prstGeom prst="rect">
            <a:avLst/>
          </a:prstGeom>
        </p:spPr>
        <p:txBody>
          <a:bodyPr vert="horz" lIns="55477" tIns="27738" rIns="55477" bIns="27738" rtlCol="0" anchor="b"/>
          <a:lstStyle>
            <a:lvl1pPr algn="l">
              <a:defRPr sz="7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796949" y="6747764"/>
            <a:ext cx="4434999" cy="356299"/>
          </a:xfrm>
          <a:prstGeom prst="rect">
            <a:avLst/>
          </a:prstGeom>
        </p:spPr>
        <p:txBody>
          <a:bodyPr vert="horz" lIns="55477" tIns="27738" rIns="55477" bIns="27738" rtlCol="0" anchor="b"/>
          <a:lstStyle>
            <a:lvl1pPr algn="r">
              <a:defRPr sz="700"/>
            </a:lvl1pPr>
          </a:lstStyle>
          <a:p>
            <a:fld id="{78B72BCE-8B94-485D-944E-82AD87BADF5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27403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B72BCE-8B94-485D-944E-82AD87BADF50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41275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Marcador de imagen de diapositiva 1">
            <a:extLst>
              <a:ext uri="{FF2B5EF4-FFF2-40B4-BE49-F238E27FC236}">
                <a16:creationId xmlns:a16="http://schemas.microsoft.com/office/drawing/2014/main" id="{0C7A29EC-5655-2E74-C429-23B8631292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Marcador de notas 2">
            <a:extLst>
              <a:ext uri="{FF2B5EF4-FFF2-40B4-BE49-F238E27FC236}">
                <a16:creationId xmlns:a16="http://schemas.microsoft.com/office/drawing/2014/main" id="{D8672279-560B-7591-CA07-03E4DBC50B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dirty="0"/>
          </a:p>
        </p:txBody>
      </p:sp>
      <p:sp>
        <p:nvSpPr>
          <p:cNvPr id="25604" name="Marcador de número de diapositiva 3">
            <a:extLst>
              <a:ext uri="{FF2B5EF4-FFF2-40B4-BE49-F238E27FC236}">
                <a16:creationId xmlns:a16="http://schemas.microsoft.com/office/drawing/2014/main" id="{5A60F525-8E32-A8CC-B8FC-4ACB72E2D1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i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450748" indent="-173365">
              <a:defRPr sz="3600" i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693458" indent="-138692">
              <a:defRPr sz="3600" i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970841" indent="-138692">
              <a:defRPr sz="3600" i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1248225" indent="-138692">
              <a:defRPr sz="3600" i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1525608" indent="-138692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1802991" indent="-138692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2080374" indent="-138692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2357758" indent="-138692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DFECC3FF-6614-4A30-A6AA-C51977C1B5CD}" type="slidenum">
              <a:rPr lang="es-ES" altLang="es-ES" sz="800" i="0"/>
              <a:pPr/>
              <a:t>7</a:t>
            </a:fld>
            <a:endParaRPr lang="es-ES" altLang="es-ES" sz="800" i="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B72BCE-8B94-485D-944E-82AD87BADF50}" type="slidenum">
              <a:rPr lang="es-ES" smtClean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22096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B72BCE-8B94-485D-944E-82AD87BADF50}" type="slidenum">
              <a:rPr lang="es-ES" smtClean="0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15606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816100" y="2369071"/>
            <a:ext cx="14655800" cy="3683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16100" y="6482244"/>
            <a:ext cx="14655800" cy="1397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  <p:pic>
        <p:nvPicPr>
          <p:cNvPr id="7" name="object 8">
            <a:extLst>
              <a:ext uri="{FF2B5EF4-FFF2-40B4-BE49-F238E27FC236}">
                <a16:creationId xmlns:a16="http://schemas.microsoft.com/office/drawing/2014/main" id="{47CAA35D-E351-1C92-A6BF-9E0872E2A4E9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5240000" y="9133109"/>
            <a:ext cx="2779159" cy="1043295"/>
          </a:xfrm>
          <a:prstGeom prst="rect">
            <a:avLst/>
          </a:prstGeom>
        </p:spPr>
      </p:pic>
      <p:pic>
        <p:nvPicPr>
          <p:cNvPr id="11" name="Imagen 10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3890903F-95FF-9DA0-0AE9-A58AF46507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1" y="9133109"/>
            <a:ext cx="3657599" cy="10432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1" i="0">
                <a:solidFill>
                  <a:srgbClr val="18181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5900" b="1" i="0">
                <a:solidFill>
                  <a:srgbClr val="181818"/>
                </a:solidFill>
                <a:latin typeface="Tahoma"/>
                <a:cs typeface="Tahoma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  <p:pic>
        <p:nvPicPr>
          <p:cNvPr id="14" name="object 8">
            <a:extLst>
              <a:ext uri="{FF2B5EF4-FFF2-40B4-BE49-F238E27FC236}">
                <a16:creationId xmlns:a16="http://schemas.microsoft.com/office/drawing/2014/main" id="{A96BB354-2C27-D3AE-ED33-FE6D3DAF59E7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5240000" y="9133109"/>
            <a:ext cx="2779159" cy="1043295"/>
          </a:xfrm>
          <a:prstGeom prst="rect">
            <a:avLst/>
          </a:prstGeom>
        </p:spPr>
      </p:pic>
      <p:pic>
        <p:nvPicPr>
          <p:cNvPr id="15" name="Imagen 14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C6ADC674-647E-3D16-B950-73926D41EA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1" y="9133109"/>
            <a:ext cx="3657599" cy="104329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2E7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65677" y="4495864"/>
            <a:ext cx="7956645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1" i="0">
                <a:solidFill>
                  <a:srgbClr val="18181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80473" y="2774946"/>
            <a:ext cx="13927052" cy="2906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00" b="1" i="0">
                <a:solidFill>
                  <a:srgbClr val="18181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2039599" y="191249"/>
            <a:ext cx="6096001" cy="9981451"/>
          </a:xfrm>
          <a:custGeom>
            <a:avLst/>
            <a:gdLst/>
            <a:ahLst/>
            <a:cxnLst/>
            <a:rect l="l" t="t" r="r" b="b"/>
            <a:pathLst>
              <a:path w="5876925" h="10095865">
                <a:moveTo>
                  <a:pt x="5772503" y="10095750"/>
                </a:moveTo>
                <a:lnTo>
                  <a:pt x="104420" y="10095750"/>
                </a:lnTo>
                <a:lnTo>
                  <a:pt x="100875" y="10091508"/>
                </a:lnTo>
                <a:lnTo>
                  <a:pt x="75368" y="10054718"/>
                </a:lnTo>
                <a:lnTo>
                  <a:pt x="53211" y="10015627"/>
                </a:lnTo>
                <a:lnTo>
                  <a:pt x="34613" y="9974443"/>
                </a:lnTo>
                <a:lnTo>
                  <a:pt x="19783" y="9931376"/>
                </a:lnTo>
                <a:lnTo>
                  <a:pt x="8932" y="9886635"/>
                </a:lnTo>
                <a:lnTo>
                  <a:pt x="2267" y="9840430"/>
                </a:lnTo>
                <a:lnTo>
                  <a:pt x="0" y="9792981"/>
                </a:lnTo>
                <a:lnTo>
                  <a:pt x="0" y="493809"/>
                </a:lnTo>
                <a:lnTo>
                  <a:pt x="2267" y="446360"/>
                </a:lnTo>
                <a:lnTo>
                  <a:pt x="8932" y="400155"/>
                </a:lnTo>
                <a:lnTo>
                  <a:pt x="19783" y="355414"/>
                </a:lnTo>
                <a:lnTo>
                  <a:pt x="34613" y="312347"/>
                </a:lnTo>
                <a:lnTo>
                  <a:pt x="53211" y="271164"/>
                </a:lnTo>
                <a:lnTo>
                  <a:pt x="75368" y="232072"/>
                </a:lnTo>
                <a:lnTo>
                  <a:pt x="100875" y="195282"/>
                </a:lnTo>
                <a:lnTo>
                  <a:pt x="129522" y="161003"/>
                </a:lnTo>
                <a:lnTo>
                  <a:pt x="161101" y="129444"/>
                </a:lnTo>
                <a:lnTo>
                  <a:pt x="195401" y="100814"/>
                </a:lnTo>
                <a:lnTo>
                  <a:pt x="232213" y="75323"/>
                </a:lnTo>
                <a:lnTo>
                  <a:pt x="271328" y="53179"/>
                </a:lnTo>
                <a:lnTo>
                  <a:pt x="312537" y="34592"/>
                </a:lnTo>
                <a:lnTo>
                  <a:pt x="355630" y="19772"/>
                </a:lnTo>
                <a:lnTo>
                  <a:pt x="400398" y="8927"/>
                </a:lnTo>
                <a:lnTo>
                  <a:pt x="446631" y="2266"/>
                </a:lnTo>
                <a:lnTo>
                  <a:pt x="494121" y="0"/>
                </a:lnTo>
                <a:lnTo>
                  <a:pt x="5382802" y="0"/>
                </a:lnTo>
                <a:lnTo>
                  <a:pt x="5430291" y="2266"/>
                </a:lnTo>
                <a:lnTo>
                  <a:pt x="5476525" y="8927"/>
                </a:lnTo>
                <a:lnTo>
                  <a:pt x="5521293" y="19772"/>
                </a:lnTo>
                <a:lnTo>
                  <a:pt x="5564386" y="34592"/>
                </a:lnTo>
                <a:lnTo>
                  <a:pt x="5605595" y="53179"/>
                </a:lnTo>
                <a:lnTo>
                  <a:pt x="5644710" y="75323"/>
                </a:lnTo>
                <a:lnTo>
                  <a:pt x="5681522" y="100814"/>
                </a:lnTo>
                <a:lnTo>
                  <a:pt x="5715822" y="129444"/>
                </a:lnTo>
                <a:lnTo>
                  <a:pt x="5747400" y="161003"/>
                </a:lnTo>
                <a:lnTo>
                  <a:pt x="5776048" y="195282"/>
                </a:lnTo>
                <a:lnTo>
                  <a:pt x="5801555" y="232072"/>
                </a:lnTo>
                <a:lnTo>
                  <a:pt x="5823712" y="271164"/>
                </a:lnTo>
                <a:lnTo>
                  <a:pt x="5842310" y="312347"/>
                </a:lnTo>
                <a:lnTo>
                  <a:pt x="5857139" y="355414"/>
                </a:lnTo>
                <a:lnTo>
                  <a:pt x="5867991" y="400155"/>
                </a:lnTo>
                <a:lnTo>
                  <a:pt x="5874656" y="446360"/>
                </a:lnTo>
                <a:lnTo>
                  <a:pt x="5876923" y="493809"/>
                </a:lnTo>
                <a:lnTo>
                  <a:pt x="5876923" y="9792981"/>
                </a:lnTo>
                <a:lnTo>
                  <a:pt x="5874656" y="9840430"/>
                </a:lnTo>
                <a:lnTo>
                  <a:pt x="5867991" y="9886635"/>
                </a:lnTo>
                <a:lnTo>
                  <a:pt x="5857139" y="9931376"/>
                </a:lnTo>
                <a:lnTo>
                  <a:pt x="5842310" y="9974443"/>
                </a:lnTo>
                <a:lnTo>
                  <a:pt x="5823712" y="10015627"/>
                </a:lnTo>
                <a:lnTo>
                  <a:pt x="5801555" y="10054718"/>
                </a:lnTo>
                <a:lnTo>
                  <a:pt x="5776048" y="10091508"/>
                </a:lnTo>
                <a:lnTo>
                  <a:pt x="5772503" y="100957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62400" y="5524500"/>
            <a:ext cx="4957419" cy="176354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50408" y="1333500"/>
            <a:ext cx="10287000" cy="2994409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ctr">
              <a:spcBef>
                <a:spcPts val="600"/>
              </a:spcBef>
            </a:pPr>
            <a:r>
              <a:rPr lang="es-ES" sz="4800" b="1" dirty="0">
                <a:solidFill>
                  <a:srgbClr val="000099"/>
                </a:solidFill>
                <a:latin typeface="Calibri" panose="020F0502020204030204" pitchFamily="34" charset="0"/>
                <a:cs typeface="Tahoma"/>
              </a:rPr>
              <a:t>AYUDAS A LA INVERSIÓN PARA APOYAR LA TRANSICIÓN DE LA ACTIVIDAD INDUSTRIAL HACIA UNA ECONOMÍA CIRCULAR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2A309B3-CF79-EBF9-9B23-629169EF656F}"/>
              </a:ext>
            </a:extLst>
          </p:cNvPr>
          <p:cNvSpPr txBox="1"/>
          <p:nvPr/>
        </p:nvSpPr>
        <p:spPr>
          <a:xfrm>
            <a:off x="5004422" y="9361714"/>
            <a:ext cx="36671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s-ES" sz="2400" b="1" dirty="0">
                <a:solidFill>
                  <a:srgbClr val="000099"/>
                </a:solidFill>
                <a:latin typeface="Calibri" panose="020F0502020204030204" pitchFamily="34" charset="0"/>
                <a:cs typeface="Tahoma"/>
              </a:rPr>
              <a:t>3 de noviembre de 2022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6C7E8F8-F25C-B5E7-55BD-A55F4A1E44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26296" y="571500"/>
            <a:ext cx="4608982" cy="8763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Montaña con nieve&#10;&#10;Descripción generada automáticamente">
            <a:extLst>
              <a:ext uri="{FF2B5EF4-FFF2-40B4-BE49-F238E27FC236}">
                <a16:creationId xmlns:a16="http://schemas.microsoft.com/office/drawing/2014/main" id="{C4674A09-4FDC-7B5B-3EA4-4D5BFB3F87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07FD8D3-8D3D-333E-956F-38C57FB04AA1}"/>
              </a:ext>
            </a:extLst>
          </p:cNvPr>
          <p:cNvSpPr txBox="1"/>
          <p:nvPr/>
        </p:nvSpPr>
        <p:spPr>
          <a:xfrm>
            <a:off x="5192486" y="75444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600" b="1" dirty="0">
                <a:solidFill>
                  <a:schemeClr val="bg1">
                    <a:lumMod val="95000"/>
                  </a:schemeClr>
                </a:solidFill>
              </a:rPr>
              <a:t>Muchas gracias</a:t>
            </a:r>
          </a:p>
        </p:txBody>
      </p:sp>
    </p:spTree>
    <p:extLst>
      <p:ext uri="{BB962C8B-B14F-4D97-AF65-F5344CB8AC3E}">
        <p14:creationId xmlns:p14="http://schemas.microsoft.com/office/powerpoint/2010/main" val="3399365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94378" y="6438900"/>
            <a:ext cx="8540622" cy="3654096"/>
            <a:chOff x="-197367" y="6293617"/>
            <a:chExt cx="8540622" cy="4097702"/>
          </a:xfrm>
        </p:grpSpPr>
        <p:sp>
          <p:nvSpPr>
            <p:cNvPr id="3" name="object 3"/>
            <p:cNvSpPr/>
            <p:nvPr/>
          </p:nvSpPr>
          <p:spPr>
            <a:xfrm>
              <a:off x="-197367" y="6293617"/>
              <a:ext cx="8540622" cy="4097702"/>
            </a:xfrm>
            <a:custGeom>
              <a:avLst/>
              <a:gdLst/>
              <a:ahLst/>
              <a:cxnLst/>
              <a:rect l="l" t="t" r="r" b="b"/>
              <a:pathLst>
                <a:path w="7505700" h="3733800">
                  <a:moveTo>
                    <a:pt x="7162152" y="3733732"/>
                  </a:moveTo>
                  <a:lnTo>
                    <a:pt x="343547" y="3733732"/>
                  </a:lnTo>
                  <a:lnTo>
                    <a:pt x="297021" y="3730591"/>
                  </a:lnTo>
                  <a:lnTo>
                    <a:pt x="252369" y="3721443"/>
                  </a:lnTo>
                  <a:lnTo>
                    <a:pt x="210006" y="3706701"/>
                  </a:lnTo>
                  <a:lnTo>
                    <a:pt x="170345" y="3686780"/>
                  </a:lnTo>
                  <a:lnTo>
                    <a:pt x="133800" y="3662092"/>
                  </a:lnTo>
                  <a:lnTo>
                    <a:pt x="100785" y="3633051"/>
                  </a:lnTo>
                  <a:lnTo>
                    <a:pt x="71714" y="3600070"/>
                  </a:lnTo>
                  <a:lnTo>
                    <a:pt x="47000" y="3563563"/>
                  </a:lnTo>
                  <a:lnTo>
                    <a:pt x="27058" y="3523943"/>
                  </a:lnTo>
                  <a:lnTo>
                    <a:pt x="12302" y="3481624"/>
                  </a:lnTo>
                  <a:lnTo>
                    <a:pt x="3144" y="3437019"/>
                  </a:lnTo>
                  <a:lnTo>
                    <a:pt x="0" y="3390541"/>
                  </a:lnTo>
                  <a:lnTo>
                    <a:pt x="0" y="343191"/>
                  </a:lnTo>
                  <a:lnTo>
                    <a:pt x="3144" y="296713"/>
                  </a:lnTo>
                  <a:lnTo>
                    <a:pt x="12302" y="252108"/>
                  </a:lnTo>
                  <a:lnTo>
                    <a:pt x="27058" y="209788"/>
                  </a:lnTo>
                  <a:lnTo>
                    <a:pt x="47000" y="170168"/>
                  </a:lnTo>
                  <a:lnTo>
                    <a:pt x="71714" y="133661"/>
                  </a:lnTo>
                  <a:lnTo>
                    <a:pt x="100785" y="100681"/>
                  </a:lnTo>
                  <a:lnTo>
                    <a:pt x="133800" y="71640"/>
                  </a:lnTo>
                  <a:lnTo>
                    <a:pt x="170345" y="46952"/>
                  </a:lnTo>
                  <a:lnTo>
                    <a:pt x="210006" y="27030"/>
                  </a:lnTo>
                  <a:lnTo>
                    <a:pt x="252369" y="12289"/>
                  </a:lnTo>
                  <a:lnTo>
                    <a:pt x="297021" y="3141"/>
                  </a:lnTo>
                  <a:lnTo>
                    <a:pt x="343547" y="0"/>
                  </a:lnTo>
                  <a:lnTo>
                    <a:pt x="7162152" y="0"/>
                  </a:lnTo>
                  <a:lnTo>
                    <a:pt x="7208678" y="3141"/>
                  </a:lnTo>
                  <a:lnTo>
                    <a:pt x="7253330" y="12289"/>
                  </a:lnTo>
                  <a:lnTo>
                    <a:pt x="7295693" y="27030"/>
                  </a:lnTo>
                  <a:lnTo>
                    <a:pt x="7335354" y="46952"/>
                  </a:lnTo>
                  <a:lnTo>
                    <a:pt x="7371899" y="71640"/>
                  </a:lnTo>
                  <a:lnTo>
                    <a:pt x="7404914" y="100681"/>
                  </a:lnTo>
                  <a:lnTo>
                    <a:pt x="7433985" y="133661"/>
                  </a:lnTo>
                  <a:lnTo>
                    <a:pt x="7458698" y="170168"/>
                  </a:lnTo>
                  <a:lnTo>
                    <a:pt x="7478640" y="209788"/>
                  </a:lnTo>
                  <a:lnTo>
                    <a:pt x="7493397" y="252108"/>
                  </a:lnTo>
                  <a:lnTo>
                    <a:pt x="7502555" y="296713"/>
                  </a:lnTo>
                  <a:lnTo>
                    <a:pt x="7505699" y="343191"/>
                  </a:lnTo>
                  <a:lnTo>
                    <a:pt x="7505699" y="3390541"/>
                  </a:lnTo>
                  <a:lnTo>
                    <a:pt x="7502555" y="3437019"/>
                  </a:lnTo>
                  <a:lnTo>
                    <a:pt x="7493397" y="3481624"/>
                  </a:lnTo>
                  <a:lnTo>
                    <a:pt x="7478640" y="3523943"/>
                  </a:lnTo>
                  <a:lnTo>
                    <a:pt x="7458698" y="3563563"/>
                  </a:lnTo>
                  <a:lnTo>
                    <a:pt x="7433985" y="3600070"/>
                  </a:lnTo>
                  <a:lnTo>
                    <a:pt x="7404914" y="3633051"/>
                  </a:lnTo>
                  <a:lnTo>
                    <a:pt x="7371899" y="3662092"/>
                  </a:lnTo>
                  <a:lnTo>
                    <a:pt x="7335354" y="3686780"/>
                  </a:lnTo>
                  <a:lnTo>
                    <a:pt x="7295693" y="3706701"/>
                  </a:lnTo>
                  <a:lnTo>
                    <a:pt x="7253330" y="3721443"/>
                  </a:lnTo>
                  <a:lnTo>
                    <a:pt x="7208678" y="3730591"/>
                  </a:lnTo>
                  <a:lnTo>
                    <a:pt x="7162152" y="37337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892754"/>
              <a:ext cx="2414563" cy="2703496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601200" y="3009900"/>
            <a:ext cx="6344670" cy="2973552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7886700" y="7145589"/>
            <a:ext cx="647700" cy="647700"/>
            <a:chOff x="2766988" y="6993189"/>
            <a:chExt cx="647700" cy="647700"/>
          </a:xfrm>
        </p:grpSpPr>
        <p:sp>
          <p:nvSpPr>
            <p:cNvPr id="8" name="object 8"/>
            <p:cNvSpPr/>
            <p:nvPr/>
          </p:nvSpPr>
          <p:spPr>
            <a:xfrm>
              <a:off x="2766988" y="6993189"/>
              <a:ext cx="647700" cy="647700"/>
            </a:xfrm>
            <a:custGeom>
              <a:avLst/>
              <a:gdLst/>
              <a:ahLst/>
              <a:cxnLst/>
              <a:rect l="l" t="t" r="r" b="b"/>
              <a:pathLst>
                <a:path w="647700" h="647700">
                  <a:moveTo>
                    <a:pt x="323849" y="647699"/>
                  </a:moveTo>
                  <a:lnTo>
                    <a:pt x="284204" y="645264"/>
                  </a:lnTo>
                  <a:lnTo>
                    <a:pt x="245160" y="637994"/>
                  </a:lnTo>
                  <a:lnTo>
                    <a:pt x="207300" y="626000"/>
                  </a:lnTo>
                  <a:lnTo>
                    <a:pt x="171188" y="609460"/>
                  </a:lnTo>
                  <a:lnTo>
                    <a:pt x="137372" y="588623"/>
                  </a:lnTo>
                  <a:lnTo>
                    <a:pt x="106365" y="563807"/>
                  </a:lnTo>
                  <a:lnTo>
                    <a:pt x="78629" y="535381"/>
                  </a:lnTo>
                  <a:lnTo>
                    <a:pt x="54578" y="503771"/>
                  </a:lnTo>
                  <a:lnTo>
                    <a:pt x="34578" y="469454"/>
                  </a:lnTo>
                  <a:lnTo>
                    <a:pt x="18930" y="432951"/>
                  </a:lnTo>
                  <a:lnTo>
                    <a:pt x="7869" y="394808"/>
                  </a:lnTo>
                  <a:lnTo>
                    <a:pt x="1559" y="355592"/>
                  </a:lnTo>
                  <a:lnTo>
                    <a:pt x="0" y="323849"/>
                  </a:lnTo>
                  <a:lnTo>
                    <a:pt x="97" y="315899"/>
                  </a:lnTo>
                  <a:lnTo>
                    <a:pt x="3504" y="276331"/>
                  </a:lnTo>
                  <a:lnTo>
                    <a:pt x="11730" y="237477"/>
                  </a:lnTo>
                  <a:lnTo>
                    <a:pt x="24651" y="199917"/>
                  </a:lnTo>
                  <a:lnTo>
                    <a:pt x="42073" y="164222"/>
                  </a:lnTo>
                  <a:lnTo>
                    <a:pt x="63731" y="130932"/>
                  </a:lnTo>
                  <a:lnTo>
                    <a:pt x="89300" y="100543"/>
                  </a:lnTo>
                  <a:lnTo>
                    <a:pt x="118401" y="73510"/>
                  </a:lnTo>
                  <a:lnTo>
                    <a:pt x="150592" y="50242"/>
                  </a:lnTo>
                  <a:lnTo>
                    <a:pt x="185386" y="31092"/>
                  </a:lnTo>
                  <a:lnTo>
                    <a:pt x="222261" y="16345"/>
                  </a:lnTo>
                  <a:lnTo>
                    <a:pt x="260669" y="6222"/>
                  </a:lnTo>
                  <a:lnTo>
                    <a:pt x="300028" y="877"/>
                  </a:lnTo>
                  <a:lnTo>
                    <a:pt x="323849" y="0"/>
                  </a:lnTo>
                  <a:lnTo>
                    <a:pt x="331800" y="97"/>
                  </a:lnTo>
                  <a:lnTo>
                    <a:pt x="371368" y="3504"/>
                  </a:lnTo>
                  <a:lnTo>
                    <a:pt x="410222" y="11730"/>
                  </a:lnTo>
                  <a:lnTo>
                    <a:pt x="447781" y="24651"/>
                  </a:lnTo>
                  <a:lnTo>
                    <a:pt x="483477" y="42073"/>
                  </a:lnTo>
                  <a:lnTo>
                    <a:pt x="516767" y="63731"/>
                  </a:lnTo>
                  <a:lnTo>
                    <a:pt x="547156" y="89300"/>
                  </a:lnTo>
                  <a:lnTo>
                    <a:pt x="574189" y="118401"/>
                  </a:lnTo>
                  <a:lnTo>
                    <a:pt x="597457" y="150592"/>
                  </a:lnTo>
                  <a:lnTo>
                    <a:pt x="616607" y="185386"/>
                  </a:lnTo>
                  <a:lnTo>
                    <a:pt x="631354" y="222261"/>
                  </a:lnTo>
                  <a:lnTo>
                    <a:pt x="641477" y="260669"/>
                  </a:lnTo>
                  <a:lnTo>
                    <a:pt x="646822" y="300028"/>
                  </a:lnTo>
                  <a:lnTo>
                    <a:pt x="647699" y="323849"/>
                  </a:lnTo>
                  <a:lnTo>
                    <a:pt x="647602" y="331800"/>
                  </a:lnTo>
                  <a:lnTo>
                    <a:pt x="644195" y="371368"/>
                  </a:lnTo>
                  <a:lnTo>
                    <a:pt x="635969" y="410222"/>
                  </a:lnTo>
                  <a:lnTo>
                    <a:pt x="623048" y="447781"/>
                  </a:lnTo>
                  <a:lnTo>
                    <a:pt x="605626" y="483477"/>
                  </a:lnTo>
                  <a:lnTo>
                    <a:pt x="583968" y="516767"/>
                  </a:lnTo>
                  <a:lnTo>
                    <a:pt x="558399" y="547156"/>
                  </a:lnTo>
                  <a:lnTo>
                    <a:pt x="529298" y="574189"/>
                  </a:lnTo>
                  <a:lnTo>
                    <a:pt x="497106" y="597457"/>
                  </a:lnTo>
                  <a:lnTo>
                    <a:pt x="462313" y="616607"/>
                  </a:lnTo>
                  <a:lnTo>
                    <a:pt x="425438" y="631354"/>
                  </a:lnTo>
                  <a:lnTo>
                    <a:pt x="387029" y="641477"/>
                  </a:lnTo>
                  <a:lnTo>
                    <a:pt x="347671" y="646822"/>
                  </a:lnTo>
                  <a:lnTo>
                    <a:pt x="323849" y="647699"/>
                  </a:lnTo>
                  <a:close/>
                </a:path>
              </a:pathLst>
            </a:custGeom>
            <a:solidFill>
              <a:srgbClr val="1B9DF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2912234" y="7178593"/>
              <a:ext cx="380365" cy="309880"/>
            </a:xfrm>
            <a:custGeom>
              <a:avLst/>
              <a:gdLst/>
              <a:ahLst/>
              <a:cxnLst/>
              <a:rect l="l" t="t" r="r" b="b"/>
              <a:pathLst>
                <a:path w="380364" h="309879">
                  <a:moveTo>
                    <a:pt x="119338" y="309276"/>
                  </a:moveTo>
                  <a:lnTo>
                    <a:pt x="86915" y="306903"/>
                  </a:lnTo>
                  <a:lnTo>
                    <a:pt x="55965" y="300006"/>
                  </a:lnTo>
                  <a:lnTo>
                    <a:pt x="26866" y="288919"/>
                  </a:lnTo>
                  <a:lnTo>
                    <a:pt x="0" y="273977"/>
                  </a:lnTo>
                  <a:lnTo>
                    <a:pt x="6153" y="274786"/>
                  </a:lnTo>
                  <a:lnTo>
                    <a:pt x="12306" y="275110"/>
                  </a:lnTo>
                  <a:lnTo>
                    <a:pt x="18621" y="275110"/>
                  </a:lnTo>
                  <a:lnTo>
                    <a:pt x="45457" y="272836"/>
                  </a:lnTo>
                  <a:lnTo>
                    <a:pt x="70821" y="266265"/>
                  </a:lnTo>
                  <a:lnTo>
                    <a:pt x="94333" y="255778"/>
                  </a:lnTo>
                  <a:lnTo>
                    <a:pt x="115614" y="241754"/>
                  </a:lnTo>
                  <a:lnTo>
                    <a:pt x="91204" y="237376"/>
                  </a:lnTo>
                  <a:lnTo>
                    <a:pt x="70073" y="226047"/>
                  </a:lnTo>
                  <a:lnTo>
                    <a:pt x="53495" y="209009"/>
                  </a:lnTo>
                  <a:lnTo>
                    <a:pt x="42748" y="187509"/>
                  </a:lnTo>
                  <a:lnTo>
                    <a:pt x="47605" y="188480"/>
                  </a:lnTo>
                  <a:lnTo>
                    <a:pt x="52463" y="188966"/>
                  </a:lnTo>
                  <a:lnTo>
                    <a:pt x="64608" y="188966"/>
                  </a:lnTo>
                  <a:lnTo>
                    <a:pt x="71570" y="187994"/>
                  </a:lnTo>
                  <a:lnTo>
                    <a:pt x="78047" y="186213"/>
                  </a:lnTo>
                  <a:lnTo>
                    <a:pt x="53159" y="176500"/>
                  </a:lnTo>
                  <a:lnTo>
                    <a:pt x="33295" y="159394"/>
                  </a:lnTo>
                  <a:lnTo>
                    <a:pt x="20141" y="136550"/>
                  </a:lnTo>
                  <a:lnTo>
                    <a:pt x="15382" y="109623"/>
                  </a:lnTo>
                  <a:lnTo>
                    <a:pt x="15382" y="108651"/>
                  </a:lnTo>
                  <a:lnTo>
                    <a:pt x="23539" y="112583"/>
                  </a:lnTo>
                  <a:lnTo>
                    <a:pt x="32182" y="115573"/>
                  </a:lnTo>
                  <a:lnTo>
                    <a:pt x="41250" y="117532"/>
                  </a:lnTo>
                  <a:lnTo>
                    <a:pt x="50682" y="118367"/>
                  </a:lnTo>
                  <a:lnTo>
                    <a:pt x="36362" y="106149"/>
                  </a:lnTo>
                  <a:lnTo>
                    <a:pt x="25381" y="90819"/>
                  </a:lnTo>
                  <a:lnTo>
                    <a:pt x="18348" y="73030"/>
                  </a:lnTo>
                  <a:lnTo>
                    <a:pt x="15868" y="53435"/>
                  </a:lnTo>
                  <a:lnTo>
                    <a:pt x="16579" y="42917"/>
                  </a:lnTo>
                  <a:lnTo>
                    <a:pt x="18641" y="32810"/>
                  </a:lnTo>
                  <a:lnTo>
                    <a:pt x="21948" y="23218"/>
                  </a:lnTo>
                  <a:lnTo>
                    <a:pt x="26393" y="14249"/>
                  </a:lnTo>
                  <a:lnTo>
                    <a:pt x="58669" y="46492"/>
                  </a:lnTo>
                  <a:lnTo>
                    <a:pt x="96972" y="71570"/>
                  </a:lnTo>
                  <a:lnTo>
                    <a:pt x="140224" y="88390"/>
                  </a:lnTo>
                  <a:lnTo>
                    <a:pt x="187347" y="95859"/>
                  </a:lnTo>
                  <a:lnTo>
                    <a:pt x="185889" y="90192"/>
                  </a:lnTo>
                  <a:lnTo>
                    <a:pt x="185242" y="84200"/>
                  </a:lnTo>
                  <a:lnTo>
                    <a:pt x="185242" y="78047"/>
                  </a:lnTo>
                  <a:lnTo>
                    <a:pt x="191380" y="47681"/>
                  </a:lnTo>
                  <a:lnTo>
                    <a:pt x="208114" y="22871"/>
                  </a:lnTo>
                  <a:lnTo>
                    <a:pt x="232924" y="6137"/>
                  </a:lnTo>
                  <a:lnTo>
                    <a:pt x="263290" y="0"/>
                  </a:lnTo>
                  <a:lnTo>
                    <a:pt x="279687" y="1705"/>
                  </a:lnTo>
                  <a:lnTo>
                    <a:pt x="294885" y="6598"/>
                  </a:lnTo>
                  <a:lnTo>
                    <a:pt x="308535" y="14345"/>
                  </a:lnTo>
                  <a:lnTo>
                    <a:pt x="320287" y="24612"/>
                  </a:lnTo>
                  <a:lnTo>
                    <a:pt x="333426" y="21401"/>
                  </a:lnTo>
                  <a:lnTo>
                    <a:pt x="346094" y="17143"/>
                  </a:lnTo>
                  <a:lnTo>
                    <a:pt x="358246" y="11883"/>
                  </a:lnTo>
                  <a:lnTo>
                    <a:pt x="369836" y="5667"/>
                  </a:lnTo>
                  <a:lnTo>
                    <a:pt x="364290" y="18775"/>
                  </a:lnTo>
                  <a:lnTo>
                    <a:pt x="356558" y="30502"/>
                  </a:lnTo>
                  <a:lnTo>
                    <a:pt x="346883" y="40620"/>
                  </a:lnTo>
                  <a:lnTo>
                    <a:pt x="335508" y="48901"/>
                  </a:lnTo>
                  <a:lnTo>
                    <a:pt x="347253" y="47024"/>
                  </a:lnTo>
                  <a:lnTo>
                    <a:pt x="358663" y="44326"/>
                  </a:lnTo>
                  <a:lnTo>
                    <a:pt x="369710" y="40840"/>
                  </a:lnTo>
                  <a:lnTo>
                    <a:pt x="380361" y="36595"/>
                  </a:lnTo>
                  <a:lnTo>
                    <a:pt x="371964" y="47998"/>
                  </a:lnTo>
                  <a:lnTo>
                    <a:pt x="362610" y="58596"/>
                  </a:lnTo>
                  <a:lnTo>
                    <a:pt x="352376" y="68314"/>
                  </a:lnTo>
                  <a:lnTo>
                    <a:pt x="341337" y="77076"/>
                  </a:lnTo>
                  <a:lnTo>
                    <a:pt x="341499" y="80314"/>
                  </a:lnTo>
                  <a:lnTo>
                    <a:pt x="341499" y="87115"/>
                  </a:lnTo>
                  <a:lnTo>
                    <a:pt x="337844" y="126275"/>
                  </a:lnTo>
                  <a:lnTo>
                    <a:pt x="326984" y="165343"/>
                  </a:lnTo>
                  <a:lnTo>
                    <a:pt x="309077" y="202736"/>
                  </a:lnTo>
                  <a:lnTo>
                    <a:pt x="284279" y="236876"/>
                  </a:lnTo>
                  <a:lnTo>
                    <a:pt x="252749" y="266180"/>
                  </a:lnTo>
                  <a:lnTo>
                    <a:pt x="214644" y="289068"/>
                  </a:lnTo>
                  <a:lnTo>
                    <a:pt x="170121" y="303961"/>
                  </a:lnTo>
                  <a:lnTo>
                    <a:pt x="119338" y="3092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7913392" y="7900623"/>
            <a:ext cx="619125" cy="619125"/>
            <a:chOff x="2793680" y="7748223"/>
            <a:chExt cx="619125" cy="619125"/>
          </a:xfrm>
        </p:grpSpPr>
        <p:sp>
          <p:nvSpPr>
            <p:cNvPr id="11" name="object 11"/>
            <p:cNvSpPr/>
            <p:nvPr/>
          </p:nvSpPr>
          <p:spPr>
            <a:xfrm>
              <a:off x="2793680" y="7748223"/>
              <a:ext cx="619125" cy="615950"/>
            </a:xfrm>
            <a:custGeom>
              <a:avLst/>
              <a:gdLst/>
              <a:ahLst/>
              <a:cxnLst/>
              <a:rect l="l" t="t" r="r" b="b"/>
              <a:pathLst>
                <a:path w="619125" h="615950">
                  <a:moveTo>
                    <a:pt x="357931" y="615365"/>
                  </a:moveTo>
                  <a:lnTo>
                    <a:pt x="357931" y="399045"/>
                  </a:lnTo>
                  <a:lnTo>
                    <a:pt x="430062" y="399045"/>
                  </a:lnTo>
                  <a:lnTo>
                    <a:pt x="443786" y="309562"/>
                  </a:lnTo>
                  <a:lnTo>
                    <a:pt x="357931" y="309562"/>
                  </a:lnTo>
                  <a:lnTo>
                    <a:pt x="357931" y="251493"/>
                  </a:lnTo>
                  <a:lnTo>
                    <a:pt x="360406" y="233612"/>
                  </a:lnTo>
                  <a:lnTo>
                    <a:pt x="368734" y="218142"/>
                  </a:lnTo>
                  <a:lnTo>
                    <a:pt x="384273" y="207261"/>
                  </a:lnTo>
                  <a:lnTo>
                    <a:pt x="408379" y="203150"/>
                  </a:lnTo>
                  <a:lnTo>
                    <a:pt x="447414" y="203150"/>
                  </a:lnTo>
                  <a:lnTo>
                    <a:pt x="447414" y="126968"/>
                  </a:lnTo>
                  <a:lnTo>
                    <a:pt x="441349" y="126024"/>
                  </a:lnTo>
                  <a:lnTo>
                    <a:pt x="425467" y="123945"/>
                  </a:lnTo>
                  <a:lnTo>
                    <a:pt x="403235" y="121867"/>
                  </a:lnTo>
                  <a:lnTo>
                    <a:pt x="378120" y="120922"/>
                  </a:lnTo>
                  <a:lnTo>
                    <a:pt x="330018" y="128831"/>
                  </a:lnTo>
                  <a:lnTo>
                    <a:pt x="293139" y="152048"/>
                  </a:lnTo>
                  <a:lnTo>
                    <a:pt x="269519" y="189812"/>
                  </a:lnTo>
                  <a:lnTo>
                    <a:pt x="261193" y="241361"/>
                  </a:lnTo>
                  <a:lnTo>
                    <a:pt x="261193" y="309562"/>
                  </a:lnTo>
                  <a:lnTo>
                    <a:pt x="182593" y="309562"/>
                  </a:lnTo>
                  <a:lnTo>
                    <a:pt x="182593" y="399045"/>
                  </a:lnTo>
                  <a:lnTo>
                    <a:pt x="261193" y="399045"/>
                  </a:lnTo>
                  <a:lnTo>
                    <a:pt x="261193" y="615365"/>
                  </a:lnTo>
                  <a:lnTo>
                    <a:pt x="213259" y="603848"/>
                  </a:lnTo>
                  <a:lnTo>
                    <a:pt x="168547" y="585210"/>
                  </a:lnTo>
                  <a:lnTo>
                    <a:pt x="127702" y="560097"/>
                  </a:lnTo>
                  <a:lnTo>
                    <a:pt x="91371" y="529153"/>
                  </a:lnTo>
                  <a:lnTo>
                    <a:pt x="60198" y="493024"/>
                  </a:lnTo>
                  <a:lnTo>
                    <a:pt x="34829" y="452355"/>
                  </a:lnTo>
                  <a:lnTo>
                    <a:pt x="15910" y="407792"/>
                  </a:lnTo>
                  <a:lnTo>
                    <a:pt x="4085" y="359979"/>
                  </a:lnTo>
                  <a:lnTo>
                    <a:pt x="0" y="309562"/>
                  </a:lnTo>
                  <a:lnTo>
                    <a:pt x="3356" y="263817"/>
                  </a:lnTo>
                  <a:lnTo>
                    <a:pt x="13106" y="220156"/>
                  </a:lnTo>
                  <a:lnTo>
                    <a:pt x="28771" y="179058"/>
                  </a:lnTo>
                  <a:lnTo>
                    <a:pt x="49872" y="141002"/>
                  </a:lnTo>
                  <a:lnTo>
                    <a:pt x="75930" y="106466"/>
                  </a:lnTo>
                  <a:lnTo>
                    <a:pt x="106466" y="75930"/>
                  </a:lnTo>
                  <a:lnTo>
                    <a:pt x="141002" y="49872"/>
                  </a:lnTo>
                  <a:lnTo>
                    <a:pt x="179058" y="28771"/>
                  </a:lnTo>
                  <a:lnTo>
                    <a:pt x="220156" y="13106"/>
                  </a:lnTo>
                  <a:lnTo>
                    <a:pt x="263817" y="3356"/>
                  </a:lnTo>
                  <a:lnTo>
                    <a:pt x="309562" y="0"/>
                  </a:lnTo>
                  <a:lnTo>
                    <a:pt x="355307" y="3356"/>
                  </a:lnTo>
                  <a:lnTo>
                    <a:pt x="398968" y="13106"/>
                  </a:lnTo>
                  <a:lnTo>
                    <a:pt x="440066" y="28771"/>
                  </a:lnTo>
                  <a:lnTo>
                    <a:pt x="478122" y="49872"/>
                  </a:lnTo>
                  <a:lnTo>
                    <a:pt x="512658" y="75930"/>
                  </a:lnTo>
                  <a:lnTo>
                    <a:pt x="543194" y="106466"/>
                  </a:lnTo>
                  <a:lnTo>
                    <a:pt x="569252" y="141002"/>
                  </a:lnTo>
                  <a:lnTo>
                    <a:pt x="590353" y="179058"/>
                  </a:lnTo>
                  <a:lnTo>
                    <a:pt x="606018" y="220156"/>
                  </a:lnTo>
                  <a:lnTo>
                    <a:pt x="615768" y="263817"/>
                  </a:lnTo>
                  <a:lnTo>
                    <a:pt x="619125" y="309562"/>
                  </a:lnTo>
                  <a:lnTo>
                    <a:pt x="615039" y="359979"/>
                  </a:lnTo>
                  <a:lnTo>
                    <a:pt x="603214" y="407792"/>
                  </a:lnTo>
                  <a:lnTo>
                    <a:pt x="584295" y="452355"/>
                  </a:lnTo>
                  <a:lnTo>
                    <a:pt x="558926" y="493024"/>
                  </a:lnTo>
                  <a:lnTo>
                    <a:pt x="527753" y="529153"/>
                  </a:lnTo>
                  <a:lnTo>
                    <a:pt x="491422" y="560097"/>
                  </a:lnTo>
                  <a:lnTo>
                    <a:pt x="450577" y="585210"/>
                  </a:lnTo>
                  <a:lnTo>
                    <a:pt x="405865" y="603848"/>
                  </a:lnTo>
                  <a:lnTo>
                    <a:pt x="357931" y="615365"/>
                  </a:lnTo>
                  <a:close/>
                </a:path>
              </a:pathLst>
            </a:custGeom>
            <a:solidFill>
              <a:srgbClr val="1777F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2976273" y="7869146"/>
              <a:ext cx="265430" cy="498475"/>
            </a:xfrm>
            <a:custGeom>
              <a:avLst/>
              <a:gdLst/>
              <a:ahLst/>
              <a:cxnLst/>
              <a:rect l="l" t="t" r="r" b="b"/>
              <a:pathLst>
                <a:path w="265430" h="498475">
                  <a:moveTo>
                    <a:pt x="126968" y="498202"/>
                  </a:moveTo>
                  <a:lnTo>
                    <a:pt x="114685" y="497962"/>
                  </a:lnTo>
                  <a:lnTo>
                    <a:pt x="102524" y="497249"/>
                  </a:lnTo>
                  <a:lnTo>
                    <a:pt x="90492" y="496072"/>
                  </a:lnTo>
                  <a:lnTo>
                    <a:pt x="78599" y="494442"/>
                  </a:lnTo>
                  <a:lnTo>
                    <a:pt x="78599" y="278122"/>
                  </a:lnTo>
                  <a:lnTo>
                    <a:pt x="0" y="278122"/>
                  </a:lnTo>
                  <a:lnTo>
                    <a:pt x="0" y="188639"/>
                  </a:lnTo>
                  <a:lnTo>
                    <a:pt x="78599" y="188639"/>
                  </a:lnTo>
                  <a:lnTo>
                    <a:pt x="78599" y="120438"/>
                  </a:lnTo>
                  <a:lnTo>
                    <a:pt x="86925" y="68889"/>
                  </a:lnTo>
                  <a:lnTo>
                    <a:pt x="110546" y="31125"/>
                  </a:lnTo>
                  <a:lnTo>
                    <a:pt x="147425" y="7908"/>
                  </a:lnTo>
                  <a:lnTo>
                    <a:pt x="195526" y="0"/>
                  </a:lnTo>
                  <a:lnTo>
                    <a:pt x="220641" y="944"/>
                  </a:lnTo>
                  <a:lnTo>
                    <a:pt x="242874" y="3023"/>
                  </a:lnTo>
                  <a:lnTo>
                    <a:pt x="258756" y="5101"/>
                  </a:lnTo>
                  <a:lnTo>
                    <a:pt x="264821" y="6046"/>
                  </a:lnTo>
                  <a:lnTo>
                    <a:pt x="264821" y="82227"/>
                  </a:lnTo>
                  <a:lnTo>
                    <a:pt x="225785" y="82227"/>
                  </a:lnTo>
                  <a:lnTo>
                    <a:pt x="201680" y="86338"/>
                  </a:lnTo>
                  <a:lnTo>
                    <a:pt x="186141" y="97219"/>
                  </a:lnTo>
                  <a:lnTo>
                    <a:pt x="177812" y="112689"/>
                  </a:lnTo>
                  <a:lnTo>
                    <a:pt x="175338" y="130570"/>
                  </a:lnTo>
                  <a:lnTo>
                    <a:pt x="175338" y="188639"/>
                  </a:lnTo>
                  <a:lnTo>
                    <a:pt x="261193" y="188639"/>
                  </a:lnTo>
                  <a:lnTo>
                    <a:pt x="247469" y="278122"/>
                  </a:lnTo>
                  <a:lnTo>
                    <a:pt x="175338" y="278122"/>
                  </a:lnTo>
                  <a:lnTo>
                    <a:pt x="175338" y="494442"/>
                  </a:lnTo>
                  <a:lnTo>
                    <a:pt x="163445" y="496072"/>
                  </a:lnTo>
                  <a:lnTo>
                    <a:pt x="151413" y="497249"/>
                  </a:lnTo>
                  <a:lnTo>
                    <a:pt x="139252" y="497962"/>
                  </a:lnTo>
                  <a:lnTo>
                    <a:pt x="126968" y="4982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7886700" y="8700798"/>
            <a:ext cx="626745" cy="626745"/>
            <a:chOff x="2766988" y="8548398"/>
            <a:chExt cx="626745" cy="626745"/>
          </a:xfrm>
        </p:grpSpPr>
        <p:sp>
          <p:nvSpPr>
            <p:cNvPr id="14" name="object 14"/>
            <p:cNvSpPr/>
            <p:nvPr/>
          </p:nvSpPr>
          <p:spPr>
            <a:xfrm>
              <a:off x="2766988" y="8548398"/>
              <a:ext cx="626745" cy="626745"/>
            </a:xfrm>
            <a:custGeom>
              <a:avLst/>
              <a:gdLst/>
              <a:ahLst/>
              <a:cxnLst/>
              <a:rect l="l" t="t" r="r" b="b"/>
              <a:pathLst>
                <a:path w="626745" h="626745">
                  <a:moveTo>
                    <a:pt x="313331" y="626662"/>
                  </a:moveTo>
                  <a:lnTo>
                    <a:pt x="267035" y="623264"/>
                  </a:lnTo>
                  <a:lnTo>
                    <a:pt x="222847" y="613393"/>
                  </a:lnTo>
                  <a:lnTo>
                    <a:pt x="181250" y="597535"/>
                  </a:lnTo>
                  <a:lnTo>
                    <a:pt x="142731" y="576175"/>
                  </a:lnTo>
                  <a:lnTo>
                    <a:pt x="107774" y="549798"/>
                  </a:lnTo>
                  <a:lnTo>
                    <a:pt x="76864" y="518888"/>
                  </a:lnTo>
                  <a:lnTo>
                    <a:pt x="50486" y="483930"/>
                  </a:lnTo>
                  <a:lnTo>
                    <a:pt x="29126" y="445411"/>
                  </a:lnTo>
                  <a:lnTo>
                    <a:pt x="13268" y="403815"/>
                  </a:lnTo>
                  <a:lnTo>
                    <a:pt x="3397" y="359626"/>
                  </a:lnTo>
                  <a:lnTo>
                    <a:pt x="0" y="313331"/>
                  </a:lnTo>
                  <a:lnTo>
                    <a:pt x="3397" y="267035"/>
                  </a:lnTo>
                  <a:lnTo>
                    <a:pt x="13268" y="222847"/>
                  </a:lnTo>
                  <a:lnTo>
                    <a:pt x="29126" y="181250"/>
                  </a:lnTo>
                  <a:lnTo>
                    <a:pt x="50486" y="142731"/>
                  </a:lnTo>
                  <a:lnTo>
                    <a:pt x="76864" y="107774"/>
                  </a:lnTo>
                  <a:lnTo>
                    <a:pt x="107774" y="76864"/>
                  </a:lnTo>
                  <a:lnTo>
                    <a:pt x="142731" y="50486"/>
                  </a:lnTo>
                  <a:lnTo>
                    <a:pt x="181250" y="29126"/>
                  </a:lnTo>
                  <a:lnTo>
                    <a:pt x="222847" y="13268"/>
                  </a:lnTo>
                  <a:lnTo>
                    <a:pt x="267035" y="3397"/>
                  </a:lnTo>
                  <a:lnTo>
                    <a:pt x="313331" y="0"/>
                  </a:lnTo>
                  <a:lnTo>
                    <a:pt x="359626" y="3397"/>
                  </a:lnTo>
                  <a:lnTo>
                    <a:pt x="403815" y="13268"/>
                  </a:lnTo>
                  <a:lnTo>
                    <a:pt x="445411" y="29126"/>
                  </a:lnTo>
                  <a:lnTo>
                    <a:pt x="483930" y="50486"/>
                  </a:lnTo>
                  <a:lnTo>
                    <a:pt x="518888" y="76864"/>
                  </a:lnTo>
                  <a:lnTo>
                    <a:pt x="549798" y="107774"/>
                  </a:lnTo>
                  <a:lnTo>
                    <a:pt x="576175" y="142731"/>
                  </a:lnTo>
                  <a:lnTo>
                    <a:pt x="597535" y="181250"/>
                  </a:lnTo>
                  <a:lnTo>
                    <a:pt x="613393" y="222847"/>
                  </a:lnTo>
                  <a:lnTo>
                    <a:pt x="623264" y="267035"/>
                  </a:lnTo>
                  <a:lnTo>
                    <a:pt x="626662" y="313331"/>
                  </a:lnTo>
                  <a:lnTo>
                    <a:pt x="623264" y="359626"/>
                  </a:lnTo>
                  <a:lnTo>
                    <a:pt x="613393" y="403815"/>
                  </a:lnTo>
                  <a:lnTo>
                    <a:pt x="597535" y="445411"/>
                  </a:lnTo>
                  <a:lnTo>
                    <a:pt x="576175" y="483930"/>
                  </a:lnTo>
                  <a:lnTo>
                    <a:pt x="549798" y="518888"/>
                  </a:lnTo>
                  <a:lnTo>
                    <a:pt x="518888" y="549798"/>
                  </a:lnTo>
                  <a:lnTo>
                    <a:pt x="483930" y="576175"/>
                  </a:lnTo>
                  <a:lnTo>
                    <a:pt x="445411" y="597535"/>
                  </a:lnTo>
                  <a:lnTo>
                    <a:pt x="403815" y="613393"/>
                  </a:lnTo>
                  <a:lnTo>
                    <a:pt x="359626" y="623264"/>
                  </a:lnTo>
                  <a:lnTo>
                    <a:pt x="313331" y="626662"/>
                  </a:lnTo>
                  <a:close/>
                </a:path>
              </a:pathLst>
            </a:custGeom>
            <a:solidFill>
              <a:srgbClr val="4A86C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2858802" y="8640212"/>
              <a:ext cx="534670" cy="534670"/>
            </a:xfrm>
            <a:custGeom>
              <a:avLst/>
              <a:gdLst/>
              <a:ahLst/>
              <a:cxnLst/>
              <a:rect l="l" t="t" r="r" b="b"/>
              <a:pathLst>
                <a:path w="534670" h="534670">
                  <a:moveTo>
                    <a:pt x="243322" y="534057"/>
                  </a:moveTo>
                  <a:lnTo>
                    <a:pt x="199616" y="534057"/>
                  </a:lnTo>
                  <a:lnTo>
                    <a:pt x="156257" y="527989"/>
                  </a:lnTo>
                  <a:lnTo>
                    <a:pt x="113929" y="515852"/>
                  </a:lnTo>
                  <a:lnTo>
                    <a:pt x="73320" y="497647"/>
                  </a:lnTo>
                  <a:lnTo>
                    <a:pt x="35114" y="473374"/>
                  </a:lnTo>
                  <a:lnTo>
                    <a:pt x="0" y="443033"/>
                  </a:lnTo>
                  <a:lnTo>
                    <a:pt x="443033" y="0"/>
                  </a:lnTo>
                  <a:lnTo>
                    <a:pt x="473374" y="35146"/>
                  </a:lnTo>
                  <a:lnTo>
                    <a:pt x="497647" y="73376"/>
                  </a:lnTo>
                  <a:lnTo>
                    <a:pt x="515852" y="114004"/>
                  </a:lnTo>
                  <a:lnTo>
                    <a:pt x="527989" y="156344"/>
                  </a:lnTo>
                  <a:lnTo>
                    <a:pt x="534057" y="199710"/>
                  </a:lnTo>
                  <a:lnTo>
                    <a:pt x="534057" y="243416"/>
                  </a:lnTo>
                  <a:lnTo>
                    <a:pt x="527989" y="286776"/>
                  </a:lnTo>
                  <a:lnTo>
                    <a:pt x="515852" y="329103"/>
                  </a:lnTo>
                  <a:lnTo>
                    <a:pt x="497647" y="369713"/>
                  </a:lnTo>
                  <a:lnTo>
                    <a:pt x="473374" y="407918"/>
                  </a:lnTo>
                  <a:lnTo>
                    <a:pt x="443033" y="443033"/>
                  </a:lnTo>
                  <a:lnTo>
                    <a:pt x="407886" y="473374"/>
                  </a:lnTo>
                  <a:lnTo>
                    <a:pt x="369656" y="497647"/>
                  </a:lnTo>
                  <a:lnTo>
                    <a:pt x="329028" y="515852"/>
                  </a:lnTo>
                  <a:lnTo>
                    <a:pt x="286688" y="527989"/>
                  </a:lnTo>
                  <a:lnTo>
                    <a:pt x="243322" y="534057"/>
                  </a:lnTo>
                  <a:close/>
                </a:path>
              </a:pathLst>
            </a:custGeom>
            <a:solidFill>
              <a:srgbClr val="3C80B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3378748" y="8946471"/>
              <a:ext cx="3175" cy="11430"/>
            </a:xfrm>
            <a:custGeom>
              <a:avLst/>
              <a:gdLst/>
              <a:ahLst/>
              <a:cxnLst/>
              <a:rect l="l" t="t" r="r" b="b"/>
              <a:pathLst>
                <a:path w="3175" h="11429">
                  <a:moveTo>
                    <a:pt x="0" y="10861"/>
                  </a:moveTo>
                  <a:lnTo>
                    <a:pt x="1136" y="7324"/>
                  </a:lnTo>
                  <a:lnTo>
                    <a:pt x="3157" y="0"/>
                  </a:lnTo>
                  <a:lnTo>
                    <a:pt x="1136" y="7324"/>
                  </a:lnTo>
                  <a:lnTo>
                    <a:pt x="0" y="10861"/>
                  </a:lnTo>
                  <a:close/>
                </a:path>
              </a:pathLst>
            </a:custGeom>
            <a:solidFill>
              <a:srgbClr val="4A86C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17"/>
            <p:cNvSpPr/>
            <p:nvPr/>
          </p:nvSpPr>
          <p:spPr>
            <a:xfrm>
              <a:off x="2930536" y="8676458"/>
              <a:ext cx="451484" cy="494665"/>
            </a:xfrm>
            <a:custGeom>
              <a:avLst/>
              <a:gdLst/>
              <a:ahLst/>
              <a:cxnLst/>
              <a:rect l="l" t="t" r="r" b="b"/>
              <a:pathLst>
                <a:path w="451485" h="494665">
                  <a:moveTo>
                    <a:pt x="202067" y="494055"/>
                  </a:moveTo>
                  <a:lnTo>
                    <a:pt x="0" y="292240"/>
                  </a:lnTo>
                  <a:lnTo>
                    <a:pt x="63525" y="228715"/>
                  </a:lnTo>
                  <a:lnTo>
                    <a:pt x="5430" y="170620"/>
                  </a:lnTo>
                  <a:lnTo>
                    <a:pt x="64914" y="111137"/>
                  </a:lnTo>
                  <a:lnTo>
                    <a:pt x="4167" y="50390"/>
                  </a:lnTo>
                  <a:lnTo>
                    <a:pt x="54558" y="0"/>
                  </a:lnTo>
                  <a:lnTo>
                    <a:pt x="62640" y="3157"/>
                  </a:lnTo>
                  <a:lnTo>
                    <a:pt x="193858" y="134374"/>
                  </a:lnTo>
                  <a:lnTo>
                    <a:pt x="216212" y="112021"/>
                  </a:lnTo>
                  <a:lnTo>
                    <a:pt x="242986" y="138921"/>
                  </a:lnTo>
                  <a:lnTo>
                    <a:pt x="281631" y="100276"/>
                  </a:lnTo>
                  <a:lnTo>
                    <a:pt x="451368" y="270012"/>
                  </a:lnTo>
                  <a:lnTo>
                    <a:pt x="429585" y="326251"/>
                  </a:lnTo>
                  <a:lnTo>
                    <a:pt x="404350" y="367827"/>
                  </a:lnTo>
                  <a:lnTo>
                    <a:pt x="373163" y="404825"/>
                  </a:lnTo>
                  <a:lnTo>
                    <a:pt x="336683" y="436597"/>
                  </a:lnTo>
                  <a:lnTo>
                    <a:pt x="295568" y="462492"/>
                  </a:lnTo>
                  <a:lnTo>
                    <a:pt x="250477" y="481861"/>
                  </a:lnTo>
                  <a:lnTo>
                    <a:pt x="202067" y="494055"/>
                  </a:lnTo>
                  <a:close/>
                </a:path>
              </a:pathLst>
            </a:custGeom>
            <a:solidFill>
              <a:srgbClr val="377CA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8"/>
            <p:cNvSpPr/>
            <p:nvPr/>
          </p:nvSpPr>
          <p:spPr>
            <a:xfrm>
              <a:off x="2926874" y="8669007"/>
              <a:ext cx="314325" cy="300355"/>
            </a:xfrm>
            <a:custGeom>
              <a:avLst/>
              <a:gdLst/>
              <a:ahLst/>
              <a:cxnLst/>
              <a:rect l="l" t="t" r="r" b="b"/>
              <a:pathLst>
                <a:path w="314325" h="300354">
                  <a:moveTo>
                    <a:pt x="298850" y="127050"/>
                  </a:moveTo>
                  <a:lnTo>
                    <a:pt x="175925" y="127050"/>
                  </a:lnTo>
                  <a:lnTo>
                    <a:pt x="175925" y="126418"/>
                  </a:lnTo>
                  <a:lnTo>
                    <a:pt x="184155" y="115381"/>
                  </a:lnTo>
                  <a:lnTo>
                    <a:pt x="196210" y="104522"/>
                  </a:lnTo>
                  <a:lnTo>
                    <a:pt x="213309" y="96244"/>
                  </a:lnTo>
                  <a:lnTo>
                    <a:pt x="236671" y="92951"/>
                  </a:lnTo>
                  <a:lnTo>
                    <a:pt x="267489" y="98442"/>
                  </a:lnTo>
                  <a:lnTo>
                    <a:pt x="292066" y="115194"/>
                  </a:lnTo>
                  <a:lnTo>
                    <a:pt x="298850" y="127050"/>
                  </a:lnTo>
                  <a:close/>
                </a:path>
                <a:path w="314325" h="300354">
                  <a:moveTo>
                    <a:pt x="175925" y="300323"/>
                  </a:moveTo>
                  <a:lnTo>
                    <a:pt x="108611" y="300323"/>
                  </a:lnTo>
                  <a:lnTo>
                    <a:pt x="108735" y="271334"/>
                  </a:lnTo>
                  <a:lnTo>
                    <a:pt x="108942" y="206140"/>
                  </a:lnTo>
                  <a:lnTo>
                    <a:pt x="108886" y="127050"/>
                  </a:lnTo>
                  <a:lnTo>
                    <a:pt x="108611" y="97750"/>
                  </a:lnTo>
                  <a:lnTo>
                    <a:pt x="175925" y="97750"/>
                  </a:lnTo>
                  <a:lnTo>
                    <a:pt x="175925" y="126418"/>
                  </a:lnTo>
                  <a:lnTo>
                    <a:pt x="175672" y="126923"/>
                  </a:lnTo>
                  <a:lnTo>
                    <a:pt x="298850" y="127050"/>
                  </a:lnTo>
                  <a:lnTo>
                    <a:pt x="308332" y="143619"/>
                  </a:lnTo>
                  <a:lnTo>
                    <a:pt x="308695" y="146120"/>
                  </a:lnTo>
                  <a:lnTo>
                    <a:pt x="212802" y="146120"/>
                  </a:lnTo>
                  <a:lnTo>
                    <a:pt x="200256" y="148263"/>
                  </a:lnTo>
                  <a:lnTo>
                    <a:pt x="175925" y="181103"/>
                  </a:lnTo>
                  <a:lnTo>
                    <a:pt x="175925" y="300323"/>
                  </a:lnTo>
                  <a:close/>
                </a:path>
                <a:path w="314325" h="300354">
                  <a:moveTo>
                    <a:pt x="314215" y="300323"/>
                  </a:moveTo>
                  <a:lnTo>
                    <a:pt x="246901" y="300323"/>
                  </a:lnTo>
                  <a:lnTo>
                    <a:pt x="246901" y="191964"/>
                  </a:lnTo>
                  <a:lnTo>
                    <a:pt x="245001" y="173292"/>
                  </a:lnTo>
                  <a:lnTo>
                    <a:pt x="238992" y="158812"/>
                  </a:lnTo>
                  <a:lnTo>
                    <a:pt x="228413" y="149447"/>
                  </a:lnTo>
                  <a:lnTo>
                    <a:pt x="212802" y="146120"/>
                  </a:lnTo>
                  <a:lnTo>
                    <a:pt x="308695" y="146120"/>
                  </a:lnTo>
                  <a:lnTo>
                    <a:pt x="314215" y="184134"/>
                  </a:lnTo>
                  <a:lnTo>
                    <a:pt x="314215" y="300323"/>
                  </a:lnTo>
                  <a:close/>
                </a:path>
                <a:path w="314325" h="300354">
                  <a:moveTo>
                    <a:pt x="37761" y="69965"/>
                  </a:moveTo>
                  <a:lnTo>
                    <a:pt x="37256" y="69965"/>
                  </a:lnTo>
                  <a:lnTo>
                    <a:pt x="21897" y="67234"/>
                  </a:lnTo>
                  <a:lnTo>
                    <a:pt x="10150" y="59767"/>
                  </a:lnTo>
                  <a:lnTo>
                    <a:pt x="2642" y="48654"/>
                  </a:lnTo>
                  <a:lnTo>
                    <a:pt x="0" y="34982"/>
                  </a:lnTo>
                  <a:lnTo>
                    <a:pt x="2727" y="21151"/>
                  </a:lnTo>
                  <a:lnTo>
                    <a:pt x="10450" y="10056"/>
                  </a:lnTo>
                  <a:lnTo>
                    <a:pt x="22483" y="2677"/>
                  </a:lnTo>
                  <a:lnTo>
                    <a:pt x="38140" y="0"/>
                  </a:lnTo>
                  <a:lnTo>
                    <a:pt x="53648" y="2677"/>
                  </a:lnTo>
                  <a:lnTo>
                    <a:pt x="65403" y="10056"/>
                  </a:lnTo>
                  <a:lnTo>
                    <a:pt x="72967" y="21151"/>
                  </a:lnTo>
                  <a:lnTo>
                    <a:pt x="75901" y="34982"/>
                  </a:lnTo>
                  <a:lnTo>
                    <a:pt x="73245" y="48654"/>
                  </a:lnTo>
                  <a:lnTo>
                    <a:pt x="65640" y="59767"/>
                  </a:lnTo>
                  <a:lnTo>
                    <a:pt x="53630" y="67234"/>
                  </a:lnTo>
                  <a:lnTo>
                    <a:pt x="37761" y="69965"/>
                  </a:lnTo>
                  <a:close/>
                </a:path>
                <a:path w="314325" h="300354">
                  <a:moveTo>
                    <a:pt x="71355" y="300323"/>
                  </a:moveTo>
                  <a:lnTo>
                    <a:pt x="4041" y="300323"/>
                  </a:lnTo>
                  <a:lnTo>
                    <a:pt x="4041" y="97750"/>
                  </a:lnTo>
                  <a:lnTo>
                    <a:pt x="71355" y="97750"/>
                  </a:lnTo>
                  <a:lnTo>
                    <a:pt x="71355" y="3003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33843" y="9428726"/>
            <a:ext cx="581024" cy="581024"/>
          </a:xfrm>
          <a:prstGeom prst="rect">
            <a:avLst/>
          </a:prstGeom>
        </p:spPr>
      </p:pic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1952883" y="443336"/>
            <a:ext cx="13496925" cy="14859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550" spc="-960" dirty="0"/>
              <a:t>¡</a:t>
            </a:r>
            <a:r>
              <a:rPr sz="9550" spc="-10" dirty="0"/>
              <a:t>C</a:t>
            </a:r>
            <a:r>
              <a:rPr sz="9550" spc="-305" dirty="0"/>
              <a:t>o</a:t>
            </a:r>
            <a:r>
              <a:rPr sz="9550" spc="-440" dirty="0"/>
              <a:t>n</a:t>
            </a:r>
            <a:r>
              <a:rPr sz="9550" spc="-370" dirty="0"/>
              <a:t>t</a:t>
            </a:r>
            <a:r>
              <a:rPr sz="9550" spc="120" dirty="0"/>
              <a:t>a</a:t>
            </a:r>
            <a:r>
              <a:rPr sz="9550" spc="-355" dirty="0"/>
              <a:t>c</a:t>
            </a:r>
            <a:r>
              <a:rPr sz="9550" spc="-370" dirty="0"/>
              <a:t>t</a:t>
            </a:r>
            <a:r>
              <a:rPr sz="9550" spc="315" dirty="0"/>
              <a:t>a</a:t>
            </a:r>
            <a:r>
              <a:rPr sz="9550" spc="-490" dirty="0"/>
              <a:t> </a:t>
            </a:r>
            <a:r>
              <a:rPr sz="9550" spc="-355" dirty="0"/>
              <a:t>c</a:t>
            </a:r>
            <a:r>
              <a:rPr sz="9550" spc="-305" dirty="0"/>
              <a:t>o</a:t>
            </a:r>
            <a:r>
              <a:rPr sz="9550" spc="-245" dirty="0"/>
              <a:t>n</a:t>
            </a:r>
            <a:r>
              <a:rPr sz="9550" spc="-490" dirty="0"/>
              <a:t> </a:t>
            </a:r>
            <a:r>
              <a:rPr sz="9550" spc="-440" dirty="0"/>
              <a:t>n</a:t>
            </a:r>
            <a:r>
              <a:rPr sz="9550" spc="-305" dirty="0"/>
              <a:t>o</a:t>
            </a:r>
            <a:r>
              <a:rPr sz="9550" spc="-295" dirty="0"/>
              <a:t>s</a:t>
            </a:r>
            <a:r>
              <a:rPr sz="9550" spc="-305" dirty="0"/>
              <a:t>o</a:t>
            </a:r>
            <a:r>
              <a:rPr sz="9550" spc="-370" dirty="0"/>
              <a:t>t</a:t>
            </a:r>
            <a:r>
              <a:rPr sz="9550" spc="-409" dirty="0"/>
              <a:t>r</a:t>
            </a:r>
            <a:r>
              <a:rPr sz="9550" spc="-305" dirty="0"/>
              <a:t>o</a:t>
            </a:r>
            <a:r>
              <a:rPr sz="9550" spc="-295" dirty="0"/>
              <a:t>s</a:t>
            </a:r>
            <a:r>
              <a:rPr sz="9550" spc="-765" dirty="0"/>
              <a:t>!</a:t>
            </a:r>
            <a:endParaRPr sz="9550" dirty="0"/>
          </a:p>
        </p:txBody>
      </p:sp>
      <p:sp>
        <p:nvSpPr>
          <p:cNvPr id="21" name="object 21"/>
          <p:cNvSpPr txBox="1"/>
          <p:nvPr/>
        </p:nvSpPr>
        <p:spPr>
          <a:xfrm>
            <a:off x="8903971" y="6594804"/>
            <a:ext cx="3973829" cy="332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100"/>
              </a:spcBef>
            </a:pPr>
            <a:r>
              <a:rPr sz="2200" b="1" spc="-20" dirty="0">
                <a:solidFill>
                  <a:srgbClr val="181818"/>
                </a:solidFill>
                <a:latin typeface="Tahoma"/>
                <a:cs typeface="Tahoma"/>
              </a:rPr>
              <a:t>S</a:t>
            </a:r>
            <a:r>
              <a:rPr sz="2200" b="1" spc="-135" dirty="0">
                <a:solidFill>
                  <a:srgbClr val="181818"/>
                </a:solidFill>
                <a:latin typeface="Tahoma"/>
                <a:cs typeface="Tahoma"/>
              </a:rPr>
              <a:t>í</a:t>
            </a:r>
            <a:r>
              <a:rPr sz="2200" b="1" spc="-60" dirty="0">
                <a:solidFill>
                  <a:srgbClr val="181818"/>
                </a:solidFill>
                <a:latin typeface="Tahoma"/>
                <a:cs typeface="Tahoma"/>
              </a:rPr>
              <a:t>g</a:t>
            </a:r>
            <a:r>
              <a:rPr sz="2200" b="1" spc="-150" dirty="0">
                <a:solidFill>
                  <a:srgbClr val="181818"/>
                </a:solidFill>
                <a:latin typeface="Tahoma"/>
                <a:cs typeface="Tahoma"/>
              </a:rPr>
              <a:t>u</a:t>
            </a:r>
            <a:r>
              <a:rPr sz="2200" b="1" spc="-170" dirty="0">
                <a:solidFill>
                  <a:srgbClr val="181818"/>
                </a:solidFill>
                <a:latin typeface="Tahoma"/>
                <a:cs typeface="Tahoma"/>
              </a:rPr>
              <a:t>e</a:t>
            </a:r>
            <a:r>
              <a:rPr sz="2200" b="1" spc="-130" dirty="0">
                <a:solidFill>
                  <a:srgbClr val="181818"/>
                </a:solidFill>
                <a:latin typeface="Tahoma"/>
                <a:cs typeface="Tahoma"/>
              </a:rPr>
              <a:t>n</a:t>
            </a:r>
            <a:r>
              <a:rPr sz="2200" b="1" spc="-100" dirty="0">
                <a:solidFill>
                  <a:srgbClr val="181818"/>
                </a:solidFill>
                <a:latin typeface="Tahoma"/>
                <a:cs typeface="Tahoma"/>
              </a:rPr>
              <a:t>o</a:t>
            </a:r>
            <a:r>
              <a:rPr sz="2200" b="1" spc="-30" dirty="0">
                <a:solidFill>
                  <a:srgbClr val="181818"/>
                </a:solidFill>
                <a:latin typeface="Tahoma"/>
                <a:cs typeface="Tahoma"/>
              </a:rPr>
              <a:t>s</a:t>
            </a:r>
            <a:r>
              <a:rPr sz="2200" b="1" spc="-160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200" b="1" spc="-170" dirty="0">
                <a:solidFill>
                  <a:srgbClr val="181818"/>
                </a:solidFill>
                <a:latin typeface="Tahoma"/>
                <a:cs typeface="Tahoma"/>
              </a:rPr>
              <a:t>e</a:t>
            </a:r>
            <a:r>
              <a:rPr sz="2200" b="1" spc="-60" dirty="0">
                <a:solidFill>
                  <a:srgbClr val="181818"/>
                </a:solidFill>
                <a:latin typeface="Tahoma"/>
                <a:cs typeface="Tahoma"/>
              </a:rPr>
              <a:t>n</a:t>
            </a:r>
            <a:r>
              <a:rPr sz="2200" b="1" spc="-160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200" b="1" spc="-110" dirty="0">
                <a:solidFill>
                  <a:srgbClr val="181818"/>
                </a:solidFill>
                <a:latin typeface="Tahoma"/>
                <a:cs typeface="Tahoma"/>
              </a:rPr>
              <a:t>R</a:t>
            </a:r>
            <a:r>
              <a:rPr sz="2200" b="1" spc="-170" dirty="0">
                <a:solidFill>
                  <a:srgbClr val="181818"/>
                </a:solidFill>
                <a:latin typeface="Tahoma"/>
                <a:cs typeface="Tahoma"/>
              </a:rPr>
              <a:t>e</a:t>
            </a:r>
            <a:r>
              <a:rPr sz="2200" b="1" spc="-70" dirty="0">
                <a:solidFill>
                  <a:srgbClr val="181818"/>
                </a:solidFill>
                <a:latin typeface="Tahoma"/>
                <a:cs typeface="Tahoma"/>
              </a:rPr>
              <a:t>d</a:t>
            </a:r>
            <a:r>
              <a:rPr sz="2200" b="1" spc="-170" dirty="0">
                <a:solidFill>
                  <a:srgbClr val="181818"/>
                </a:solidFill>
                <a:latin typeface="Tahoma"/>
                <a:cs typeface="Tahoma"/>
              </a:rPr>
              <a:t>e</a:t>
            </a:r>
            <a:r>
              <a:rPr sz="2200" b="1" spc="-30" dirty="0">
                <a:solidFill>
                  <a:srgbClr val="181818"/>
                </a:solidFill>
                <a:latin typeface="Tahoma"/>
                <a:cs typeface="Tahoma"/>
              </a:rPr>
              <a:t>s</a:t>
            </a:r>
            <a:r>
              <a:rPr sz="2200" b="1" spc="-160" dirty="0">
                <a:solidFill>
                  <a:srgbClr val="181818"/>
                </a:solidFill>
                <a:latin typeface="Tahoma"/>
                <a:cs typeface="Tahoma"/>
              </a:rPr>
              <a:t> </a:t>
            </a:r>
            <a:r>
              <a:rPr sz="2200" b="1" spc="-100" dirty="0">
                <a:solidFill>
                  <a:srgbClr val="181818"/>
                </a:solidFill>
                <a:latin typeface="Tahoma"/>
                <a:cs typeface="Tahoma"/>
              </a:rPr>
              <a:t>so</a:t>
            </a:r>
            <a:r>
              <a:rPr sz="2200" b="1" spc="-114" dirty="0">
                <a:solidFill>
                  <a:srgbClr val="181818"/>
                </a:solidFill>
                <a:latin typeface="Tahoma"/>
                <a:cs typeface="Tahoma"/>
              </a:rPr>
              <a:t>c</a:t>
            </a:r>
            <a:r>
              <a:rPr sz="2200" b="1" spc="-135" dirty="0">
                <a:solidFill>
                  <a:srgbClr val="181818"/>
                </a:solidFill>
                <a:latin typeface="Tahoma"/>
                <a:cs typeface="Tahoma"/>
              </a:rPr>
              <a:t>i</a:t>
            </a:r>
            <a:r>
              <a:rPr sz="2200" b="1" spc="-5" dirty="0">
                <a:solidFill>
                  <a:srgbClr val="181818"/>
                </a:solidFill>
                <a:latin typeface="Tahoma"/>
                <a:cs typeface="Tahoma"/>
              </a:rPr>
              <a:t>a</a:t>
            </a:r>
            <a:r>
              <a:rPr sz="2200" b="1" spc="-135" dirty="0">
                <a:solidFill>
                  <a:srgbClr val="181818"/>
                </a:solidFill>
                <a:latin typeface="Tahoma"/>
                <a:cs typeface="Tahoma"/>
              </a:rPr>
              <a:t>l</a:t>
            </a:r>
            <a:r>
              <a:rPr sz="2200" b="1" spc="-170" dirty="0">
                <a:solidFill>
                  <a:srgbClr val="181818"/>
                </a:solidFill>
                <a:latin typeface="Tahoma"/>
                <a:cs typeface="Tahoma"/>
              </a:rPr>
              <a:t>e</a:t>
            </a:r>
            <a:r>
              <a:rPr sz="2200" b="1" spc="-30" dirty="0">
                <a:solidFill>
                  <a:srgbClr val="181818"/>
                </a:solidFill>
                <a:latin typeface="Tahoma"/>
                <a:cs typeface="Tahoma"/>
              </a:rPr>
              <a:t>s</a:t>
            </a:r>
            <a:endParaRPr sz="22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050" dirty="0">
              <a:latin typeface="Tahoma"/>
              <a:cs typeface="Tahoma"/>
            </a:endParaRPr>
          </a:p>
          <a:p>
            <a:pPr marL="45720">
              <a:lnSpc>
                <a:spcPct val="100000"/>
              </a:lnSpc>
              <a:spcBef>
                <a:spcPts val="5"/>
              </a:spcBef>
            </a:pPr>
            <a:r>
              <a:rPr sz="2600" spc="-30" dirty="0">
                <a:solidFill>
                  <a:srgbClr val="181818"/>
                </a:solidFill>
                <a:latin typeface="Lucida Sans Unicode"/>
                <a:cs typeface="Lucida Sans Unicode"/>
              </a:rPr>
              <a:t>@idepasturias</a:t>
            </a:r>
            <a:endParaRPr sz="2600" dirty="0">
              <a:latin typeface="Lucida Sans Unicode"/>
              <a:cs typeface="Lucida Sans Unicode"/>
            </a:endParaRPr>
          </a:p>
          <a:p>
            <a:pPr marL="79375" marR="1238885" indent="-67310">
              <a:lnSpc>
                <a:spcPct val="180700"/>
              </a:lnSpc>
              <a:spcBef>
                <a:spcPts val="1025"/>
              </a:spcBef>
            </a:pPr>
            <a:r>
              <a:rPr sz="2600" spc="100" dirty="0">
                <a:solidFill>
                  <a:srgbClr val="181818"/>
                </a:solidFill>
                <a:latin typeface="Lucida Sans Unicode"/>
                <a:cs typeface="Lucida Sans Unicode"/>
              </a:rPr>
              <a:t>@</a:t>
            </a:r>
            <a:r>
              <a:rPr sz="2600" spc="-25" dirty="0">
                <a:solidFill>
                  <a:srgbClr val="181818"/>
                </a:solidFill>
                <a:latin typeface="Lucida Sans Unicode"/>
                <a:cs typeface="Lucida Sans Unicode"/>
              </a:rPr>
              <a:t>I</a:t>
            </a:r>
            <a:r>
              <a:rPr sz="2600" spc="-60" dirty="0">
                <a:solidFill>
                  <a:srgbClr val="181818"/>
                </a:solidFill>
                <a:latin typeface="Lucida Sans Unicode"/>
                <a:cs typeface="Lucida Sans Unicode"/>
              </a:rPr>
              <a:t>D</a:t>
            </a:r>
            <a:r>
              <a:rPr sz="2600" spc="35" dirty="0">
                <a:solidFill>
                  <a:srgbClr val="181818"/>
                </a:solidFill>
                <a:latin typeface="Lucida Sans Unicode"/>
                <a:cs typeface="Lucida Sans Unicode"/>
              </a:rPr>
              <a:t>E</a:t>
            </a:r>
            <a:r>
              <a:rPr sz="2600" spc="125" dirty="0">
                <a:solidFill>
                  <a:srgbClr val="181818"/>
                </a:solidFill>
                <a:latin typeface="Lucida Sans Unicode"/>
                <a:cs typeface="Lucida Sans Unicode"/>
              </a:rPr>
              <a:t>P</a:t>
            </a:r>
            <a:r>
              <a:rPr sz="2600" spc="-150" dirty="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sz="2600" spc="-90" dirty="0">
                <a:solidFill>
                  <a:srgbClr val="181818"/>
                </a:solidFill>
                <a:latin typeface="Lucida Sans Unicode"/>
                <a:cs typeface="Lucida Sans Unicode"/>
              </a:rPr>
              <a:t>s</a:t>
            </a:r>
            <a:r>
              <a:rPr sz="2600" spc="-55" dirty="0">
                <a:solidFill>
                  <a:srgbClr val="181818"/>
                </a:solidFill>
                <a:latin typeface="Lucida Sans Unicode"/>
                <a:cs typeface="Lucida Sans Unicode"/>
              </a:rPr>
              <a:t>t</a:t>
            </a:r>
            <a:r>
              <a:rPr sz="2600" spc="-20" dirty="0">
                <a:solidFill>
                  <a:srgbClr val="181818"/>
                </a:solidFill>
                <a:latin typeface="Lucida Sans Unicode"/>
                <a:cs typeface="Lucida Sans Unicode"/>
              </a:rPr>
              <a:t>u</a:t>
            </a:r>
            <a:r>
              <a:rPr sz="2600" spc="-5" dirty="0">
                <a:solidFill>
                  <a:srgbClr val="181818"/>
                </a:solidFill>
                <a:latin typeface="Lucida Sans Unicode"/>
                <a:cs typeface="Lucida Sans Unicode"/>
              </a:rPr>
              <a:t>r</a:t>
            </a:r>
            <a:r>
              <a:rPr sz="2600" spc="-95" dirty="0">
                <a:solidFill>
                  <a:srgbClr val="181818"/>
                </a:solidFill>
                <a:latin typeface="Lucida Sans Unicode"/>
                <a:cs typeface="Lucida Sans Unicode"/>
              </a:rPr>
              <a:t>i</a:t>
            </a:r>
            <a:r>
              <a:rPr sz="2600" spc="10" dirty="0">
                <a:solidFill>
                  <a:srgbClr val="181818"/>
                </a:solidFill>
                <a:latin typeface="Lucida Sans Unicode"/>
                <a:cs typeface="Lucida Sans Unicode"/>
              </a:rPr>
              <a:t>a</a:t>
            </a:r>
            <a:r>
              <a:rPr sz="2600" spc="-65" dirty="0">
                <a:solidFill>
                  <a:srgbClr val="181818"/>
                </a:solidFill>
                <a:latin typeface="Lucida Sans Unicode"/>
                <a:cs typeface="Lucida Sans Unicode"/>
              </a:rPr>
              <a:t>s  </a:t>
            </a:r>
            <a:r>
              <a:rPr sz="2600" spc="5" dirty="0">
                <a:solidFill>
                  <a:srgbClr val="181818"/>
                </a:solidFill>
                <a:latin typeface="Lucida Sans Unicode"/>
                <a:cs typeface="Lucida Sans Unicode"/>
              </a:rPr>
              <a:t>@IDEPA</a:t>
            </a:r>
            <a:endParaRPr sz="2600" dirty="0">
              <a:latin typeface="Lucida Sans Unicode"/>
              <a:cs typeface="Lucida Sans Unicode"/>
            </a:endParaRPr>
          </a:p>
          <a:p>
            <a:pPr marL="79375">
              <a:lnSpc>
                <a:spcPct val="100000"/>
              </a:lnSpc>
              <a:spcBef>
                <a:spcPts val="2290"/>
              </a:spcBef>
            </a:pPr>
            <a:r>
              <a:rPr sz="2600" spc="-30" dirty="0">
                <a:solidFill>
                  <a:srgbClr val="181818"/>
                </a:solidFill>
                <a:latin typeface="Lucida Sans Unicode"/>
                <a:cs typeface="Lucida Sans Unicode"/>
              </a:rPr>
              <a:t>@idepasturias</a:t>
            </a:r>
            <a:endParaRPr sz="2600" dirty="0">
              <a:latin typeface="Lucida Sans Unicode"/>
              <a:cs typeface="Lucida Sans Unicode"/>
            </a:endParaRPr>
          </a:p>
        </p:txBody>
      </p:sp>
      <p:sp>
        <p:nvSpPr>
          <p:cNvPr id="22" name="object 4">
            <a:extLst>
              <a:ext uri="{FF2B5EF4-FFF2-40B4-BE49-F238E27FC236}">
                <a16:creationId xmlns:a16="http://schemas.microsoft.com/office/drawing/2014/main" id="{39C1517C-23CD-066C-2456-4A9CB4518ED8}"/>
              </a:ext>
            </a:extLst>
          </p:cNvPr>
          <p:cNvSpPr/>
          <p:nvPr/>
        </p:nvSpPr>
        <p:spPr>
          <a:xfrm>
            <a:off x="1600200" y="3162300"/>
            <a:ext cx="5562600" cy="2261298"/>
          </a:xfrm>
          <a:custGeom>
            <a:avLst/>
            <a:gdLst/>
            <a:ahLst/>
            <a:cxnLst/>
            <a:rect l="l" t="t" r="r" b="b"/>
            <a:pathLst>
              <a:path w="5667375" h="4533900">
                <a:moveTo>
                  <a:pt x="5299705" y="4533882"/>
                </a:moveTo>
                <a:lnTo>
                  <a:pt x="367669" y="4533882"/>
                </a:lnTo>
                <a:lnTo>
                  <a:pt x="321641" y="4531007"/>
                </a:lnTo>
                <a:lnTo>
                  <a:pt x="277293" y="4522613"/>
                </a:lnTo>
                <a:lnTo>
                  <a:pt x="234974" y="4509051"/>
                </a:lnTo>
                <a:lnTo>
                  <a:pt x="195031" y="4490667"/>
                </a:lnTo>
                <a:lnTo>
                  <a:pt x="157815" y="4467812"/>
                </a:lnTo>
                <a:lnTo>
                  <a:pt x="123672" y="4440833"/>
                </a:lnTo>
                <a:lnTo>
                  <a:pt x="92951" y="4410081"/>
                </a:lnTo>
                <a:lnTo>
                  <a:pt x="66001" y="4375902"/>
                </a:lnTo>
                <a:lnTo>
                  <a:pt x="43169" y="4338646"/>
                </a:lnTo>
                <a:lnTo>
                  <a:pt x="24805" y="4298663"/>
                </a:lnTo>
                <a:lnTo>
                  <a:pt x="11256" y="4256299"/>
                </a:lnTo>
                <a:lnTo>
                  <a:pt x="2872" y="4211905"/>
                </a:lnTo>
                <a:lnTo>
                  <a:pt x="0" y="4165829"/>
                </a:lnTo>
                <a:lnTo>
                  <a:pt x="0" y="368053"/>
                </a:lnTo>
                <a:lnTo>
                  <a:pt x="2872" y="321977"/>
                </a:lnTo>
                <a:lnTo>
                  <a:pt x="11256" y="277582"/>
                </a:lnTo>
                <a:lnTo>
                  <a:pt x="24805" y="235219"/>
                </a:lnTo>
                <a:lnTo>
                  <a:pt x="43169" y="195235"/>
                </a:lnTo>
                <a:lnTo>
                  <a:pt x="66001" y="157979"/>
                </a:lnTo>
                <a:lnTo>
                  <a:pt x="92951" y="123801"/>
                </a:lnTo>
                <a:lnTo>
                  <a:pt x="123672" y="93048"/>
                </a:lnTo>
                <a:lnTo>
                  <a:pt x="157815" y="66069"/>
                </a:lnTo>
                <a:lnTo>
                  <a:pt x="195031" y="43214"/>
                </a:lnTo>
                <a:lnTo>
                  <a:pt x="234974" y="24831"/>
                </a:lnTo>
                <a:lnTo>
                  <a:pt x="277293" y="11268"/>
                </a:lnTo>
                <a:lnTo>
                  <a:pt x="321641" y="2875"/>
                </a:lnTo>
                <a:lnTo>
                  <a:pt x="367669" y="0"/>
                </a:lnTo>
                <a:lnTo>
                  <a:pt x="5299705" y="0"/>
                </a:lnTo>
                <a:lnTo>
                  <a:pt x="5345733" y="2875"/>
                </a:lnTo>
                <a:lnTo>
                  <a:pt x="5390081" y="11268"/>
                </a:lnTo>
                <a:lnTo>
                  <a:pt x="5432400" y="24831"/>
                </a:lnTo>
                <a:lnTo>
                  <a:pt x="5472342" y="43214"/>
                </a:lnTo>
                <a:lnTo>
                  <a:pt x="5509559" y="66069"/>
                </a:lnTo>
                <a:lnTo>
                  <a:pt x="5543702" y="93048"/>
                </a:lnTo>
                <a:lnTo>
                  <a:pt x="5574423" y="123801"/>
                </a:lnTo>
                <a:lnTo>
                  <a:pt x="5601373" y="157979"/>
                </a:lnTo>
                <a:lnTo>
                  <a:pt x="5624205" y="195235"/>
                </a:lnTo>
                <a:lnTo>
                  <a:pt x="5642569" y="235219"/>
                </a:lnTo>
                <a:lnTo>
                  <a:pt x="5656117" y="277582"/>
                </a:lnTo>
                <a:lnTo>
                  <a:pt x="5664502" y="321977"/>
                </a:lnTo>
                <a:lnTo>
                  <a:pt x="5667374" y="368053"/>
                </a:lnTo>
                <a:lnTo>
                  <a:pt x="5667374" y="4165829"/>
                </a:lnTo>
                <a:lnTo>
                  <a:pt x="5664502" y="4211905"/>
                </a:lnTo>
                <a:lnTo>
                  <a:pt x="5656117" y="4256299"/>
                </a:lnTo>
                <a:lnTo>
                  <a:pt x="5642569" y="4298663"/>
                </a:lnTo>
                <a:lnTo>
                  <a:pt x="5624205" y="4338646"/>
                </a:lnTo>
                <a:lnTo>
                  <a:pt x="5601373" y="4375902"/>
                </a:lnTo>
                <a:lnTo>
                  <a:pt x="5574423" y="4410081"/>
                </a:lnTo>
                <a:lnTo>
                  <a:pt x="5543702" y="4440833"/>
                </a:lnTo>
                <a:lnTo>
                  <a:pt x="5509559" y="4467812"/>
                </a:lnTo>
                <a:lnTo>
                  <a:pt x="5472342" y="4490667"/>
                </a:lnTo>
                <a:lnTo>
                  <a:pt x="5432400" y="4509051"/>
                </a:lnTo>
                <a:lnTo>
                  <a:pt x="5390081" y="4522613"/>
                </a:lnTo>
                <a:lnTo>
                  <a:pt x="5345733" y="4531007"/>
                </a:lnTo>
                <a:lnTo>
                  <a:pt x="5299705" y="4533882"/>
                </a:lnTo>
                <a:close/>
              </a:path>
            </a:pathLst>
          </a:custGeom>
          <a:solidFill>
            <a:srgbClr val="28059D"/>
          </a:solidFill>
        </p:spPr>
        <p:txBody>
          <a:bodyPr wrap="square" lIns="0" tIns="0" rIns="0" bIns="0" rtlCol="0" anchor="ctr"/>
          <a:lstStyle/>
          <a:p>
            <a:pPr marL="45720" algn="ctr">
              <a:lnSpc>
                <a:spcPct val="100000"/>
              </a:lnSpc>
              <a:spcBef>
                <a:spcPts val="5"/>
              </a:spcBef>
            </a:pPr>
            <a:r>
              <a:rPr lang="es-ES" sz="2800" spc="-30" dirty="0">
                <a:solidFill>
                  <a:schemeClr val="bg1"/>
                </a:solidFill>
                <a:latin typeface="Lucida Sans Unicode"/>
                <a:cs typeface="Lucida Sans Unicode"/>
              </a:rPr>
              <a:t>Jaime Fernández Cuesta</a:t>
            </a:r>
          </a:p>
          <a:p>
            <a:pPr marL="45720" algn="ctr">
              <a:lnSpc>
                <a:spcPct val="100000"/>
              </a:lnSpc>
              <a:spcBef>
                <a:spcPts val="5"/>
              </a:spcBef>
            </a:pPr>
            <a:r>
              <a:rPr lang="es-ES" sz="2800" spc="-30" dirty="0">
                <a:solidFill>
                  <a:schemeClr val="bg1"/>
                </a:solidFill>
                <a:latin typeface="Lucida Sans Unicode"/>
                <a:cs typeface="Lucida Sans Unicode"/>
              </a:rPr>
              <a:t>jaime@idepa.es </a:t>
            </a:r>
            <a:endParaRPr lang="es-ES" sz="2800" dirty="0">
              <a:solidFill>
                <a:schemeClr val="bg1"/>
              </a:solidFill>
              <a:latin typeface="Lucida Sans Unicode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886019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C13BAB2D-36A2-E098-21E3-9F4DA135B6E9}"/>
              </a:ext>
            </a:extLst>
          </p:cNvPr>
          <p:cNvSpPr/>
          <p:nvPr/>
        </p:nvSpPr>
        <p:spPr>
          <a:xfrm>
            <a:off x="914400" y="1866899"/>
            <a:ext cx="11353800" cy="6553201"/>
          </a:xfrm>
          <a:prstGeom prst="roundRect">
            <a:avLst>
              <a:gd name="adj" fmla="val 507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506" name="4 Marcador de contenido">
            <a:extLst>
              <a:ext uri="{FF2B5EF4-FFF2-40B4-BE49-F238E27FC236}">
                <a16:creationId xmlns:a16="http://schemas.microsoft.com/office/drawing/2014/main" id="{1287B146-0FC3-FBD2-F886-CEAB68A84485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219199" y="2247900"/>
            <a:ext cx="10820400" cy="60016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  <a:spcAft>
                <a:spcPts val="3600"/>
              </a:spcAft>
            </a:pPr>
            <a:r>
              <a:rPr lang="es-ES" altLang="es-ES" sz="3200" dirty="0">
                <a:latin typeface="Calibri" panose="020F0502020204030204" pitchFamily="34" charset="0"/>
              </a:rPr>
              <a:t>Bases Reguladoras: </a:t>
            </a:r>
            <a:r>
              <a:rPr lang="es-ES" altLang="es-ES" sz="3200" b="0" dirty="0">
                <a:latin typeface="Calibri" panose="020F0502020204030204" pitchFamily="34" charset="0"/>
              </a:rPr>
              <a:t>Resolución de 29 de agosto de 2022 </a:t>
            </a:r>
            <a:r>
              <a:rPr lang="es-ES" altLang="es-ES" sz="3200" b="0" dirty="0">
                <a:solidFill>
                  <a:schemeClr val="tx2"/>
                </a:solidFill>
                <a:latin typeface="Calibri" panose="020F0502020204030204" pitchFamily="34" charset="0"/>
              </a:rPr>
              <a:t>(</a:t>
            </a:r>
            <a:r>
              <a:rPr lang="es-ES" altLang="es-ES" sz="3200" b="0" dirty="0">
                <a:solidFill>
                  <a:srgbClr val="000099"/>
                </a:solidFill>
                <a:latin typeface="Calibri" panose="020F0502020204030204" pitchFamily="34" charset="0"/>
              </a:rPr>
              <a:t>BOPA 174 de 9 de septiembre de 2022)</a:t>
            </a:r>
          </a:p>
          <a:p>
            <a:pPr>
              <a:spcBef>
                <a:spcPct val="0"/>
              </a:spcBef>
              <a:spcAft>
                <a:spcPts val="3600"/>
              </a:spcAft>
            </a:pPr>
            <a:r>
              <a:rPr lang="es-ES" altLang="es-ES" sz="3200" dirty="0">
                <a:latin typeface="Calibri" panose="020F0502020204030204" pitchFamily="34" charset="0"/>
              </a:rPr>
              <a:t>Convocatoria 2022: </a:t>
            </a:r>
            <a:r>
              <a:rPr lang="es-ES" altLang="es-ES" sz="3200" b="0" dirty="0">
                <a:latin typeface="Calibri" panose="020F0502020204030204" pitchFamily="34" charset="0"/>
              </a:rPr>
              <a:t>Resolución de 14 de octubre de 2022 </a:t>
            </a:r>
            <a:r>
              <a:rPr lang="es-ES" altLang="es-ES" sz="3200" b="0" dirty="0">
                <a:solidFill>
                  <a:srgbClr val="000099"/>
                </a:solidFill>
                <a:latin typeface="Calibri" panose="020F0502020204030204" pitchFamily="34" charset="0"/>
              </a:rPr>
              <a:t>(BOPA Nº 210 del 2 de noviembre de 2022)</a:t>
            </a:r>
          </a:p>
          <a:p>
            <a:pPr>
              <a:spcBef>
                <a:spcPct val="0"/>
              </a:spcBef>
              <a:spcAft>
                <a:spcPts val="3600"/>
              </a:spcAft>
            </a:pPr>
            <a:r>
              <a:rPr lang="es-ES" altLang="es-ES" sz="3200" dirty="0">
                <a:latin typeface="Calibri" panose="020F0502020204030204" pitchFamily="34" charset="0"/>
              </a:rPr>
              <a:t>Marco normativo: </a:t>
            </a:r>
            <a:r>
              <a:rPr lang="es-ES" altLang="es-ES" sz="3200" b="0" dirty="0">
                <a:solidFill>
                  <a:srgbClr val="000099"/>
                </a:solidFill>
                <a:latin typeface="Calibri" panose="020F0502020204030204" pitchFamily="34" charset="0"/>
              </a:rPr>
              <a:t>Artículos 38 y 47 del Reglamento General de Exención por Categorías (CE) 651/2014</a:t>
            </a:r>
            <a:r>
              <a:rPr lang="es-ES" altLang="es-ES" sz="3200" b="0" dirty="0">
                <a:latin typeface="Calibri" panose="020F0502020204030204" pitchFamily="34" charset="0"/>
              </a:rPr>
              <a:t>, de 17 de junio de 2014 (DOCE L 187/1 - 26.06.2014)</a:t>
            </a:r>
          </a:p>
          <a:p>
            <a:pPr>
              <a:spcBef>
                <a:spcPct val="0"/>
              </a:spcBef>
              <a:spcAft>
                <a:spcPts val="2700"/>
              </a:spcAft>
            </a:pPr>
            <a:r>
              <a:rPr lang="es-ES" altLang="es-ES" sz="3200" dirty="0">
                <a:latin typeface="Calibri" panose="020F0502020204030204" pitchFamily="34" charset="0"/>
              </a:rPr>
              <a:t>Financiación: </a:t>
            </a:r>
            <a:r>
              <a:rPr lang="es-ES" altLang="es-ES" sz="3200" b="0" dirty="0">
                <a:latin typeface="Calibri" panose="020F0502020204030204" pitchFamily="34" charset="0"/>
              </a:rPr>
              <a:t>Reglamento (CE) 2021/1056, de 24 de junio de 2021 </a:t>
            </a:r>
            <a:r>
              <a:rPr lang="es-ES" altLang="es-ES" sz="3200" dirty="0">
                <a:solidFill>
                  <a:srgbClr val="000099"/>
                </a:solidFill>
                <a:latin typeface="Calibri" panose="020F0502020204030204" pitchFamily="34" charset="0"/>
              </a:rPr>
              <a:t>Fondo de Transición Justa (FTJ)</a:t>
            </a:r>
          </a:p>
        </p:txBody>
      </p:sp>
      <p:sp>
        <p:nvSpPr>
          <p:cNvPr id="6" name="object 14">
            <a:extLst>
              <a:ext uri="{FF2B5EF4-FFF2-40B4-BE49-F238E27FC236}">
                <a16:creationId xmlns:a16="http://schemas.microsoft.com/office/drawing/2014/main" id="{2648615F-7888-3C86-46DE-2924E7A72B0F}"/>
              </a:ext>
            </a:extLst>
          </p:cNvPr>
          <p:cNvSpPr/>
          <p:nvPr/>
        </p:nvSpPr>
        <p:spPr>
          <a:xfrm>
            <a:off x="-1" y="0"/>
            <a:ext cx="18288001" cy="1028700"/>
          </a:xfrm>
          <a:custGeom>
            <a:avLst/>
            <a:gdLst/>
            <a:ahLst/>
            <a:cxnLst/>
            <a:rect l="l" t="t" r="r" b="b"/>
            <a:pathLst>
              <a:path w="16230600" h="1028700">
                <a:moveTo>
                  <a:pt x="16036012" y="1028699"/>
                </a:moveTo>
                <a:lnTo>
                  <a:pt x="194431" y="1028699"/>
                </a:lnTo>
                <a:lnTo>
                  <a:pt x="149927" y="1023566"/>
                </a:lnTo>
                <a:lnTo>
                  <a:pt x="109032" y="1008951"/>
                </a:lnTo>
                <a:lnTo>
                  <a:pt x="72927" y="986031"/>
                </a:lnTo>
                <a:lnTo>
                  <a:pt x="42791" y="955982"/>
                </a:lnTo>
                <a:lnTo>
                  <a:pt x="19805" y="919981"/>
                </a:lnTo>
                <a:lnTo>
                  <a:pt x="5147" y="879205"/>
                </a:lnTo>
                <a:lnTo>
                  <a:pt x="0" y="834829"/>
                </a:lnTo>
                <a:lnTo>
                  <a:pt x="0" y="193870"/>
                </a:lnTo>
                <a:lnTo>
                  <a:pt x="5147" y="149494"/>
                </a:lnTo>
                <a:lnTo>
                  <a:pt x="19805" y="108718"/>
                </a:lnTo>
                <a:lnTo>
                  <a:pt x="42791" y="72717"/>
                </a:lnTo>
                <a:lnTo>
                  <a:pt x="72927" y="42668"/>
                </a:lnTo>
                <a:lnTo>
                  <a:pt x="109032" y="19748"/>
                </a:lnTo>
                <a:lnTo>
                  <a:pt x="149927" y="5133"/>
                </a:lnTo>
                <a:lnTo>
                  <a:pt x="194431" y="0"/>
                </a:lnTo>
                <a:lnTo>
                  <a:pt x="16036012" y="0"/>
                </a:lnTo>
                <a:lnTo>
                  <a:pt x="16080516" y="5133"/>
                </a:lnTo>
                <a:lnTo>
                  <a:pt x="16121410" y="19748"/>
                </a:lnTo>
                <a:lnTo>
                  <a:pt x="16157516" y="42668"/>
                </a:lnTo>
                <a:lnTo>
                  <a:pt x="16187651" y="72717"/>
                </a:lnTo>
                <a:lnTo>
                  <a:pt x="16210638" y="108718"/>
                </a:lnTo>
                <a:lnTo>
                  <a:pt x="16225295" y="149494"/>
                </a:lnTo>
                <a:lnTo>
                  <a:pt x="16230443" y="193870"/>
                </a:lnTo>
                <a:lnTo>
                  <a:pt x="16230443" y="834829"/>
                </a:lnTo>
                <a:lnTo>
                  <a:pt x="16225295" y="879205"/>
                </a:lnTo>
                <a:lnTo>
                  <a:pt x="16210638" y="919981"/>
                </a:lnTo>
                <a:lnTo>
                  <a:pt x="16187651" y="955982"/>
                </a:lnTo>
                <a:lnTo>
                  <a:pt x="16157516" y="986031"/>
                </a:lnTo>
                <a:lnTo>
                  <a:pt x="16121410" y="1008951"/>
                </a:lnTo>
                <a:lnTo>
                  <a:pt x="16080516" y="1023566"/>
                </a:lnTo>
                <a:lnTo>
                  <a:pt x="16036012" y="1028699"/>
                </a:lnTo>
                <a:close/>
              </a:path>
            </a:pathLst>
          </a:custGeom>
          <a:solidFill>
            <a:srgbClr val="28059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9DC3B9CF-09AE-A594-817E-2742DCD56C62}"/>
              </a:ext>
            </a:extLst>
          </p:cNvPr>
          <p:cNvSpPr txBox="1">
            <a:spLocks/>
          </p:cNvSpPr>
          <p:nvPr/>
        </p:nvSpPr>
        <p:spPr>
          <a:xfrm>
            <a:off x="1219200" y="114300"/>
            <a:ext cx="12003881" cy="757240"/>
          </a:xfrm>
          <a:prstGeom prst="rect">
            <a:avLst/>
          </a:prstGeom>
        </p:spPr>
        <p:txBody>
          <a:bodyPr lIns="0" rIns="0" bIns="0" anchor="b">
            <a:normAutofit lnSpcReduction="10000"/>
          </a:bodyPr>
          <a:lstStyle/>
          <a:p>
            <a:pPr>
              <a:defRPr/>
            </a:pPr>
            <a:r>
              <a:rPr lang="es-ES" sz="4800" b="1" dirty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Legislación</a:t>
            </a:r>
          </a:p>
        </p:txBody>
      </p:sp>
      <p:grpSp>
        <p:nvGrpSpPr>
          <p:cNvPr id="8" name="object 5">
            <a:extLst>
              <a:ext uri="{FF2B5EF4-FFF2-40B4-BE49-F238E27FC236}">
                <a16:creationId xmlns:a16="http://schemas.microsoft.com/office/drawing/2014/main" id="{5894AAAB-E673-28E4-BB91-BEE6A277E669}"/>
              </a:ext>
            </a:extLst>
          </p:cNvPr>
          <p:cNvGrpSpPr/>
          <p:nvPr/>
        </p:nvGrpSpPr>
        <p:grpSpPr>
          <a:xfrm>
            <a:off x="12951047" y="2813065"/>
            <a:ext cx="5213285" cy="5281335"/>
            <a:chOff x="10775885" y="2071410"/>
            <a:chExt cx="6172200" cy="6143625"/>
          </a:xfrm>
        </p:grpSpPr>
        <p:sp>
          <p:nvSpPr>
            <p:cNvPr id="9" name="object 6">
              <a:extLst>
                <a:ext uri="{FF2B5EF4-FFF2-40B4-BE49-F238E27FC236}">
                  <a16:creationId xmlns:a16="http://schemas.microsoft.com/office/drawing/2014/main" id="{CCB33757-40CF-F7AF-5DD5-0EAD3F80649C}"/>
                </a:ext>
              </a:extLst>
            </p:cNvPr>
            <p:cNvSpPr/>
            <p:nvPr/>
          </p:nvSpPr>
          <p:spPr>
            <a:xfrm>
              <a:off x="10775885" y="2071410"/>
              <a:ext cx="6172200" cy="6143625"/>
            </a:xfrm>
            <a:custGeom>
              <a:avLst/>
              <a:gdLst/>
              <a:ahLst/>
              <a:cxnLst/>
              <a:rect l="l" t="t" r="r" b="b"/>
              <a:pathLst>
                <a:path w="6172200" h="6143625">
                  <a:moveTo>
                    <a:pt x="5843349" y="6143624"/>
                  </a:moveTo>
                  <a:lnTo>
                    <a:pt x="328843" y="6143624"/>
                  </a:lnTo>
                  <a:lnTo>
                    <a:pt x="280343" y="6140051"/>
                  </a:lnTo>
                  <a:lnTo>
                    <a:pt x="234020" y="6129674"/>
                  </a:lnTo>
                  <a:lnTo>
                    <a:pt x="190391" y="6113008"/>
                  </a:lnTo>
                  <a:lnTo>
                    <a:pt x="149968" y="6090566"/>
                  </a:lnTo>
                  <a:lnTo>
                    <a:pt x="113266" y="6062863"/>
                  </a:lnTo>
                  <a:lnTo>
                    <a:pt x="80800" y="6030412"/>
                  </a:lnTo>
                  <a:lnTo>
                    <a:pt x="53083" y="5993728"/>
                  </a:lnTo>
                  <a:lnTo>
                    <a:pt x="30631" y="5953325"/>
                  </a:lnTo>
                  <a:lnTo>
                    <a:pt x="13956" y="5909716"/>
                  </a:lnTo>
                  <a:lnTo>
                    <a:pt x="3574" y="5863416"/>
                  </a:lnTo>
                  <a:lnTo>
                    <a:pt x="0" y="5814939"/>
                  </a:lnTo>
                  <a:lnTo>
                    <a:pt x="0" y="328684"/>
                  </a:lnTo>
                  <a:lnTo>
                    <a:pt x="3574" y="280207"/>
                  </a:lnTo>
                  <a:lnTo>
                    <a:pt x="13956" y="233907"/>
                  </a:lnTo>
                  <a:lnTo>
                    <a:pt x="30631" y="190299"/>
                  </a:lnTo>
                  <a:lnTo>
                    <a:pt x="53083" y="149896"/>
                  </a:lnTo>
                  <a:lnTo>
                    <a:pt x="80800" y="113212"/>
                  </a:lnTo>
                  <a:lnTo>
                    <a:pt x="113266" y="80761"/>
                  </a:lnTo>
                  <a:lnTo>
                    <a:pt x="149968" y="53058"/>
                  </a:lnTo>
                  <a:lnTo>
                    <a:pt x="190391" y="30616"/>
                  </a:lnTo>
                  <a:lnTo>
                    <a:pt x="234020" y="13949"/>
                  </a:lnTo>
                  <a:lnTo>
                    <a:pt x="280343" y="3573"/>
                  </a:lnTo>
                  <a:lnTo>
                    <a:pt x="328843" y="0"/>
                  </a:lnTo>
                  <a:lnTo>
                    <a:pt x="5843349" y="0"/>
                  </a:lnTo>
                  <a:lnTo>
                    <a:pt x="5891850" y="3573"/>
                  </a:lnTo>
                  <a:lnTo>
                    <a:pt x="5938172" y="13949"/>
                  </a:lnTo>
                  <a:lnTo>
                    <a:pt x="5981802" y="30616"/>
                  </a:lnTo>
                  <a:lnTo>
                    <a:pt x="6022224" y="53058"/>
                  </a:lnTo>
                  <a:lnTo>
                    <a:pt x="6058926" y="80761"/>
                  </a:lnTo>
                  <a:lnTo>
                    <a:pt x="6091392" y="113212"/>
                  </a:lnTo>
                  <a:lnTo>
                    <a:pt x="6119109" y="149896"/>
                  </a:lnTo>
                  <a:lnTo>
                    <a:pt x="6141562" y="190299"/>
                  </a:lnTo>
                  <a:lnTo>
                    <a:pt x="6158236" y="233907"/>
                  </a:lnTo>
                  <a:lnTo>
                    <a:pt x="6168618" y="280207"/>
                  </a:lnTo>
                  <a:lnTo>
                    <a:pt x="6172193" y="328684"/>
                  </a:lnTo>
                  <a:lnTo>
                    <a:pt x="6172193" y="5814939"/>
                  </a:lnTo>
                  <a:lnTo>
                    <a:pt x="6168618" y="5863416"/>
                  </a:lnTo>
                  <a:lnTo>
                    <a:pt x="6158236" y="5909716"/>
                  </a:lnTo>
                  <a:lnTo>
                    <a:pt x="6141562" y="5953325"/>
                  </a:lnTo>
                  <a:lnTo>
                    <a:pt x="6119109" y="5993728"/>
                  </a:lnTo>
                  <a:lnTo>
                    <a:pt x="6091392" y="6030412"/>
                  </a:lnTo>
                  <a:lnTo>
                    <a:pt x="6058926" y="6062863"/>
                  </a:lnTo>
                  <a:lnTo>
                    <a:pt x="6022224" y="6090566"/>
                  </a:lnTo>
                  <a:lnTo>
                    <a:pt x="5981802" y="6113008"/>
                  </a:lnTo>
                  <a:lnTo>
                    <a:pt x="5938172" y="6129674"/>
                  </a:lnTo>
                  <a:lnTo>
                    <a:pt x="5891850" y="6140051"/>
                  </a:lnTo>
                  <a:lnTo>
                    <a:pt x="5843349" y="6143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0" name="object 7">
              <a:extLst>
                <a:ext uri="{FF2B5EF4-FFF2-40B4-BE49-F238E27FC236}">
                  <a16:creationId xmlns:a16="http://schemas.microsoft.com/office/drawing/2014/main" id="{7AA84033-C771-B104-F790-4638E6B97313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97329" y="2370855"/>
              <a:ext cx="5526875" cy="5526874"/>
            </a:xfrm>
            <a:prstGeom prst="rect">
              <a:avLst/>
            </a:prstGeom>
          </p:spPr>
        </p:pic>
      </p:grpSp>
      <p:grpSp>
        <p:nvGrpSpPr>
          <p:cNvPr id="11" name="object 5">
            <a:extLst>
              <a:ext uri="{FF2B5EF4-FFF2-40B4-BE49-F238E27FC236}">
                <a16:creationId xmlns:a16="http://schemas.microsoft.com/office/drawing/2014/main" id="{27063395-DBA9-A507-B167-5A27EE4F581C}"/>
              </a:ext>
            </a:extLst>
          </p:cNvPr>
          <p:cNvGrpSpPr/>
          <p:nvPr/>
        </p:nvGrpSpPr>
        <p:grpSpPr>
          <a:xfrm>
            <a:off x="12951047" y="2813065"/>
            <a:ext cx="5213285" cy="5281335"/>
            <a:chOff x="10775885" y="2071410"/>
            <a:chExt cx="6172200" cy="6143625"/>
          </a:xfrm>
        </p:grpSpPr>
        <p:sp>
          <p:nvSpPr>
            <p:cNvPr id="12" name="object 6">
              <a:extLst>
                <a:ext uri="{FF2B5EF4-FFF2-40B4-BE49-F238E27FC236}">
                  <a16:creationId xmlns:a16="http://schemas.microsoft.com/office/drawing/2014/main" id="{5A129DC8-ADED-14A3-4605-64FA124D2D70}"/>
                </a:ext>
              </a:extLst>
            </p:cNvPr>
            <p:cNvSpPr/>
            <p:nvPr/>
          </p:nvSpPr>
          <p:spPr>
            <a:xfrm>
              <a:off x="10775885" y="2071410"/>
              <a:ext cx="6172200" cy="6143625"/>
            </a:xfrm>
            <a:custGeom>
              <a:avLst/>
              <a:gdLst/>
              <a:ahLst/>
              <a:cxnLst/>
              <a:rect l="l" t="t" r="r" b="b"/>
              <a:pathLst>
                <a:path w="6172200" h="6143625">
                  <a:moveTo>
                    <a:pt x="5843349" y="6143624"/>
                  </a:moveTo>
                  <a:lnTo>
                    <a:pt x="328843" y="6143624"/>
                  </a:lnTo>
                  <a:lnTo>
                    <a:pt x="280343" y="6140051"/>
                  </a:lnTo>
                  <a:lnTo>
                    <a:pt x="234020" y="6129674"/>
                  </a:lnTo>
                  <a:lnTo>
                    <a:pt x="190391" y="6113008"/>
                  </a:lnTo>
                  <a:lnTo>
                    <a:pt x="149968" y="6090566"/>
                  </a:lnTo>
                  <a:lnTo>
                    <a:pt x="113266" y="6062863"/>
                  </a:lnTo>
                  <a:lnTo>
                    <a:pt x="80800" y="6030412"/>
                  </a:lnTo>
                  <a:lnTo>
                    <a:pt x="53083" y="5993728"/>
                  </a:lnTo>
                  <a:lnTo>
                    <a:pt x="30631" y="5953325"/>
                  </a:lnTo>
                  <a:lnTo>
                    <a:pt x="13956" y="5909716"/>
                  </a:lnTo>
                  <a:lnTo>
                    <a:pt x="3574" y="5863416"/>
                  </a:lnTo>
                  <a:lnTo>
                    <a:pt x="0" y="5814939"/>
                  </a:lnTo>
                  <a:lnTo>
                    <a:pt x="0" y="328684"/>
                  </a:lnTo>
                  <a:lnTo>
                    <a:pt x="3574" y="280207"/>
                  </a:lnTo>
                  <a:lnTo>
                    <a:pt x="13956" y="233907"/>
                  </a:lnTo>
                  <a:lnTo>
                    <a:pt x="30631" y="190299"/>
                  </a:lnTo>
                  <a:lnTo>
                    <a:pt x="53083" y="149896"/>
                  </a:lnTo>
                  <a:lnTo>
                    <a:pt x="80800" y="113212"/>
                  </a:lnTo>
                  <a:lnTo>
                    <a:pt x="113266" y="80761"/>
                  </a:lnTo>
                  <a:lnTo>
                    <a:pt x="149968" y="53058"/>
                  </a:lnTo>
                  <a:lnTo>
                    <a:pt x="190391" y="30616"/>
                  </a:lnTo>
                  <a:lnTo>
                    <a:pt x="234020" y="13949"/>
                  </a:lnTo>
                  <a:lnTo>
                    <a:pt x="280343" y="3573"/>
                  </a:lnTo>
                  <a:lnTo>
                    <a:pt x="328843" y="0"/>
                  </a:lnTo>
                  <a:lnTo>
                    <a:pt x="5843349" y="0"/>
                  </a:lnTo>
                  <a:lnTo>
                    <a:pt x="5891850" y="3573"/>
                  </a:lnTo>
                  <a:lnTo>
                    <a:pt x="5938172" y="13949"/>
                  </a:lnTo>
                  <a:lnTo>
                    <a:pt x="5981802" y="30616"/>
                  </a:lnTo>
                  <a:lnTo>
                    <a:pt x="6022224" y="53058"/>
                  </a:lnTo>
                  <a:lnTo>
                    <a:pt x="6058926" y="80761"/>
                  </a:lnTo>
                  <a:lnTo>
                    <a:pt x="6091392" y="113212"/>
                  </a:lnTo>
                  <a:lnTo>
                    <a:pt x="6119109" y="149896"/>
                  </a:lnTo>
                  <a:lnTo>
                    <a:pt x="6141562" y="190299"/>
                  </a:lnTo>
                  <a:lnTo>
                    <a:pt x="6158236" y="233907"/>
                  </a:lnTo>
                  <a:lnTo>
                    <a:pt x="6168618" y="280207"/>
                  </a:lnTo>
                  <a:lnTo>
                    <a:pt x="6172193" y="328684"/>
                  </a:lnTo>
                  <a:lnTo>
                    <a:pt x="6172193" y="5814939"/>
                  </a:lnTo>
                  <a:lnTo>
                    <a:pt x="6168618" y="5863416"/>
                  </a:lnTo>
                  <a:lnTo>
                    <a:pt x="6158236" y="5909716"/>
                  </a:lnTo>
                  <a:lnTo>
                    <a:pt x="6141562" y="5953325"/>
                  </a:lnTo>
                  <a:lnTo>
                    <a:pt x="6119109" y="5993728"/>
                  </a:lnTo>
                  <a:lnTo>
                    <a:pt x="6091392" y="6030412"/>
                  </a:lnTo>
                  <a:lnTo>
                    <a:pt x="6058926" y="6062863"/>
                  </a:lnTo>
                  <a:lnTo>
                    <a:pt x="6022224" y="6090566"/>
                  </a:lnTo>
                  <a:lnTo>
                    <a:pt x="5981802" y="6113008"/>
                  </a:lnTo>
                  <a:lnTo>
                    <a:pt x="5938172" y="6129674"/>
                  </a:lnTo>
                  <a:lnTo>
                    <a:pt x="5891850" y="6140051"/>
                  </a:lnTo>
                  <a:lnTo>
                    <a:pt x="5843349" y="6143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3" name="object 7">
              <a:extLst>
                <a:ext uri="{FF2B5EF4-FFF2-40B4-BE49-F238E27FC236}">
                  <a16:creationId xmlns:a16="http://schemas.microsoft.com/office/drawing/2014/main" id="{D5E93201-EA75-BF55-757F-5F203D0D57AE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97329" y="2370855"/>
              <a:ext cx="5526875" cy="552687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>
            <a:extLst>
              <a:ext uri="{FF2B5EF4-FFF2-40B4-BE49-F238E27FC236}">
                <a16:creationId xmlns:a16="http://schemas.microsoft.com/office/drawing/2014/main" id="{FC906291-3372-565B-5925-9BC23C294046}"/>
              </a:ext>
            </a:extLst>
          </p:cNvPr>
          <p:cNvSpPr/>
          <p:nvPr/>
        </p:nvSpPr>
        <p:spPr>
          <a:xfrm>
            <a:off x="23586" y="3162300"/>
            <a:ext cx="5081814" cy="3581400"/>
          </a:xfrm>
          <a:custGeom>
            <a:avLst/>
            <a:gdLst/>
            <a:ahLst/>
            <a:cxnLst/>
            <a:rect l="l" t="t" r="r" b="b"/>
            <a:pathLst>
              <a:path w="6172200" h="6143625">
                <a:moveTo>
                  <a:pt x="5843349" y="6143624"/>
                </a:moveTo>
                <a:lnTo>
                  <a:pt x="328843" y="6143624"/>
                </a:lnTo>
                <a:lnTo>
                  <a:pt x="280343" y="6140051"/>
                </a:lnTo>
                <a:lnTo>
                  <a:pt x="234020" y="6129674"/>
                </a:lnTo>
                <a:lnTo>
                  <a:pt x="190391" y="6113008"/>
                </a:lnTo>
                <a:lnTo>
                  <a:pt x="149968" y="6090566"/>
                </a:lnTo>
                <a:lnTo>
                  <a:pt x="113266" y="6062863"/>
                </a:lnTo>
                <a:lnTo>
                  <a:pt x="80800" y="6030412"/>
                </a:lnTo>
                <a:lnTo>
                  <a:pt x="53083" y="5993728"/>
                </a:lnTo>
                <a:lnTo>
                  <a:pt x="30631" y="5953325"/>
                </a:lnTo>
                <a:lnTo>
                  <a:pt x="13956" y="5909716"/>
                </a:lnTo>
                <a:lnTo>
                  <a:pt x="3574" y="5863416"/>
                </a:lnTo>
                <a:lnTo>
                  <a:pt x="0" y="5814939"/>
                </a:lnTo>
                <a:lnTo>
                  <a:pt x="0" y="328684"/>
                </a:lnTo>
                <a:lnTo>
                  <a:pt x="3574" y="280207"/>
                </a:lnTo>
                <a:lnTo>
                  <a:pt x="13956" y="233907"/>
                </a:lnTo>
                <a:lnTo>
                  <a:pt x="30631" y="190299"/>
                </a:lnTo>
                <a:lnTo>
                  <a:pt x="53083" y="149896"/>
                </a:lnTo>
                <a:lnTo>
                  <a:pt x="80800" y="113212"/>
                </a:lnTo>
                <a:lnTo>
                  <a:pt x="113266" y="80761"/>
                </a:lnTo>
                <a:lnTo>
                  <a:pt x="149968" y="53058"/>
                </a:lnTo>
                <a:lnTo>
                  <a:pt x="190391" y="30616"/>
                </a:lnTo>
                <a:lnTo>
                  <a:pt x="234020" y="13949"/>
                </a:lnTo>
                <a:lnTo>
                  <a:pt x="280343" y="3573"/>
                </a:lnTo>
                <a:lnTo>
                  <a:pt x="328843" y="0"/>
                </a:lnTo>
                <a:lnTo>
                  <a:pt x="5843349" y="0"/>
                </a:lnTo>
                <a:lnTo>
                  <a:pt x="5891850" y="3573"/>
                </a:lnTo>
                <a:lnTo>
                  <a:pt x="5938172" y="13949"/>
                </a:lnTo>
                <a:lnTo>
                  <a:pt x="5981802" y="30616"/>
                </a:lnTo>
                <a:lnTo>
                  <a:pt x="6022224" y="53058"/>
                </a:lnTo>
                <a:lnTo>
                  <a:pt x="6058926" y="80761"/>
                </a:lnTo>
                <a:lnTo>
                  <a:pt x="6091392" y="113212"/>
                </a:lnTo>
                <a:lnTo>
                  <a:pt x="6119109" y="149896"/>
                </a:lnTo>
                <a:lnTo>
                  <a:pt x="6141562" y="190299"/>
                </a:lnTo>
                <a:lnTo>
                  <a:pt x="6158236" y="233907"/>
                </a:lnTo>
                <a:lnTo>
                  <a:pt x="6168618" y="280207"/>
                </a:lnTo>
                <a:lnTo>
                  <a:pt x="6172193" y="328684"/>
                </a:lnTo>
                <a:lnTo>
                  <a:pt x="6172193" y="5814939"/>
                </a:lnTo>
                <a:lnTo>
                  <a:pt x="6168618" y="5863416"/>
                </a:lnTo>
                <a:lnTo>
                  <a:pt x="6158236" y="5909716"/>
                </a:lnTo>
                <a:lnTo>
                  <a:pt x="6141562" y="5953325"/>
                </a:lnTo>
                <a:lnTo>
                  <a:pt x="6119109" y="5993728"/>
                </a:lnTo>
                <a:lnTo>
                  <a:pt x="6091392" y="6030412"/>
                </a:lnTo>
                <a:lnTo>
                  <a:pt x="6058926" y="6062863"/>
                </a:lnTo>
                <a:lnTo>
                  <a:pt x="6022224" y="6090566"/>
                </a:lnTo>
                <a:lnTo>
                  <a:pt x="5981802" y="6113008"/>
                </a:lnTo>
                <a:lnTo>
                  <a:pt x="5938172" y="6129674"/>
                </a:lnTo>
                <a:lnTo>
                  <a:pt x="5891850" y="6140051"/>
                </a:lnTo>
                <a:lnTo>
                  <a:pt x="5843349" y="61436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1CA65A28-1BA2-E7E1-AC41-9E6A33D7C05B}"/>
              </a:ext>
            </a:extLst>
          </p:cNvPr>
          <p:cNvSpPr/>
          <p:nvPr/>
        </p:nvSpPr>
        <p:spPr>
          <a:xfrm>
            <a:off x="5562600" y="1278732"/>
            <a:ext cx="12191999" cy="7608093"/>
          </a:xfrm>
          <a:prstGeom prst="roundRect">
            <a:avLst>
              <a:gd name="adj" fmla="val 507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170" name="Rectangle 3">
            <a:extLst>
              <a:ext uri="{FF2B5EF4-FFF2-40B4-BE49-F238E27FC236}">
                <a16:creationId xmlns:a16="http://schemas.microsoft.com/office/drawing/2014/main" id="{FEE10439-93BC-5A49-99AE-29A2ADDDD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399" y="1534174"/>
            <a:ext cx="11658601" cy="7038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0000"/>
              </a:lnSpc>
              <a:spcBef>
                <a:spcPts val="900"/>
              </a:spcBef>
              <a:spcAft>
                <a:spcPts val="900"/>
              </a:spcAft>
              <a:buClr>
                <a:schemeClr val="tx1"/>
              </a:buClr>
              <a:buSzPct val="95000"/>
              <a:defRPr/>
            </a:pPr>
            <a:r>
              <a:rPr lang="es-ES" sz="3200" b="1" dirty="0">
                <a:solidFill>
                  <a:srgbClr val="000099"/>
                </a:solidFill>
                <a:latin typeface="Calibri" panose="020F0502020204030204" pitchFamily="34" charset="0"/>
              </a:rPr>
              <a:t>Objeto: </a:t>
            </a:r>
          </a:p>
          <a:p>
            <a:pPr lvl="1">
              <a:lnSpc>
                <a:spcPct val="110000"/>
              </a:lnSpc>
              <a:spcBef>
                <a:spcPts val="900"/>
              </a:spcBef>
              <a:spcAft>
                <a:spcPts val="900"/>
              </a:spcAft>
              <a:buClr>
                <a:schemeClr val="tx1"/>
              </a:buClr>
              <a:buSzPct val="95000"/>
              <a:defRPr/>
            </a:pPr>
            <a:r>
              <a:rPr lang="es-ES" sz="2800" dirty="0">
                <a:latin typeface="Calibri" pitchFamily="34" charset="0"/>
              </a:rPr>
              <a:t>Proyectos de</a:t>
            </a:r>
            <a:r>
              <a:rPr lang="es-ES" sz="2800" b="1" kern="0" dirty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es-ES" sz="2800" b="1" kern="0" dirty="0">
                <a:latin typeface="Calibri" pitchFamily="34" charset="0"/>
              </a:rPr>
              <a:t>inversión </a:t>
            </a:r>
            <a:r>
              <a:rPr lang="es-ES" sz="2800" dirty="0">
                <a:latin typeface="Calibri" pitchFamily="34" charset="0"/>
              </a:rPr>
              <a:t>que faciliten la transición de la actividad industrial hacia una economía circular y descarbonizada, </a:t>
            </a:r>
          </a:p>
          <a:p>
            <a:pPr lvl="1">
              <a:lnSpc>
                <a:spcPct val="110000"/>
              </a:lnSpc>
              <a:spcBef>
                <a:spcPts val="900"/>
              </a:spcBef>
              <a:spcAft>
                <a:spcPts val="900"/>
              </a:spcAft>
              <a:buClr>
                <a:schemeClr val="tx1"/>
              </a:buClr>
              <a:buSzPct val="95000"/>
              <a:defRPr/>
            </a:pPr>
            <a:r>
              <a:rPr lang="es-ES" sz="2800" dirty="0">
                <a:latin typeface="Calibri" pitchFamily="34" charset="0"/>
              </a:rPr>
              <a:t>a través de </a:t>
            </a:r>
            <a:r>
              <a:rPr lang="es-ES" sz="2800" b="1" kern="0" dirty="0">
                <a:latin typeface="Calibri" pitchFamily="34" charset="0"/>
              </a:rPr>
              <a:t>medidas de eficiencia en el uso de los recursos y eficiencia energética</a:t>
            </a:r>
            <a:r>
              <a:rPr lang="es-ES" sz="2800" dirty="0">
                <a:latin typeface="Calibri" pitchFamily="34" charset="0"/>
              </a:rPr>
              <a:t> en condiciones competitivas, </a:t>
            </a:r>
          </a:p>
          <a:p>
            <a:pPr lvl="1">
              <a:lnSpc>
                <a:spcPct val="110000"/>
              </a:lnSpc>
              <a:spcBef>
                <a:spcPts val="2400"/>
              </a:spcBef>
              <a:spcAft>
                <a:spcPts val="2400"/>
              </a:spcAft>
              <a:buClr>
                <a:schemeClr val="tx1"/>
              </a:buClr>
              <a:buSzPct val="95000"/>
              <a:defRPr/>
            </a:pPr>
            <a:r>
              <a:rPr lang="es-ES" sz="2800" dirty="0">
                <a:latin typeface="Calibri" pitchFamily="34" charset="0"/>
              </a:rPr>
              <a:t>con especial atención a las iniciativas resultantes de </a:t>
            </a:r>
            <a:r>
              <a:rPr lang="es-ES" sz="2800" b="1" kern="0" dirty="0">
                <a:latin typeface="Calibri" pitchFamily="34" charset="0"/>
              </a:rPr>
              <a:t>modelos colaborativos de simbiosis industrial o simbiosis industrial urbana.</a:t>
            </a:r>
          </a:p>
          <a:p>
            <a:pPr marL="264320" indent="-264320" algn="just">
              <a:lnSpc>
                <a:spcPct val="110000"/>
              </a:lnSpc>
              <a:spcBef>
                <a:spcPts val="3000"/>
              </a:spcBef>
              <a:spcAft>
                <a:spcPts val="3000"/>
              </a:spcAft>
              <a:buClr>
                <a:schemeClr val="tx1"/>
              </a:buClr>
              <a:buSzPct val="95000"/>
              <a:buFont typeface="Arial" pitchFamily="34" charset="0"/>
              <a:buChar char="•"/>
              <a:defRPr/>
            </a:pPr>
            <a:r>
              <a:rPr lang="es-ES" sz="3000" b="1" kern="0" dirty="0">
                <a:solidFill>
                  <a:srgbClr val="000099"/>
                </a:solidFill>
                <a:latin typeface="Calibri" pitchFamily="34" charset="0"/>
              </a:rPr>
              <a:t>Presupuesto: </a:t>
            </a:r>
            <a:r>
              <a:rPr lang="es-ES" sz="3000" b="1" kern="0" dirty="0">
                <a:latin typeface="Calibri" pitchFamily="34" charset="0"/>
              </a:rPr>
              <a:t>1.000.000 €, </a:t>
            </a:r>
            <a:r>
              <a:rPr lang="es-ES" sz="3000" dirty="0">
                <a:latin typeface="Calibri" pitchFamily="34" charset="0"/>
              </a:rPr>
              <a:t>ampliable en 1.000.000 €</a:t>
            </a:r>
          </a:p>
          <a:p>
            <a:pPr marL="264320" indent="-264320" algn="just">
              <a:lnSpc>
                <a:spcPct val="110000"/>
              </a:lnSpc>
              <a:spcBef>
                <a:spcPts val="3000"/>
              </a:spcBef>
              <a:spcAft>
                <a:spcPts val="3000"/>
              </a:spcAft>
              <a:buClr>
                <a:schemeClr val="tx1"/>
              </a:buClr>
              <a:buSzPct val="95000"/>
              <a:buFont typeface="Arial" pitchFamily="34" charset="0"/>
              <a:buChar char="•"/>
              <a:defRPr/>
            </a:pPr>
            <a:r>
              <a:rPr lang="es-ES" sz="3000" b="1" kern="0" dirty="0">
                <a:solidFill>
                  <a:srgbClr val="000099"/>
                </a:solidFill>
                <a:latin typeface="Calibri" pitchFamily="34" charset="0"/>
              </a:rPr>
              <a:t>Fin de plazo: </a:t>
            </a:r>
            <a:r>
              <a:rPr lang="es-ES" sz="3000" b="1" kern="0" dirty="0">
                <a:latin typeface="Calibri" pitchFamily="34" charset="0"/>
              </a:rPr>
              <a:t>18 de noviembre del 2022 </a:t>
            </a:r>
            <a:r>
              <a:rPr lang="es-ES" sz="3000" dirty="0">
                <a:latin typeface="Calibri" pitchFamily="34" charset="0"/>
              </a:rPr>
              <a:t>a las 14:00 horas  </a:t>
            </a:r>
          </a:p>
          <a:p>
            <a:pPr marL="264320" indent="-264320" algn="just">
              <a:lnSpc>
                <a:spcPct val="110000"/>
              </a:lnSpc>
              <a:spcBef>
                <a:spcPts val="2700"/>
              </a:spcBef>
              <a:spcAft>
                <a:spcPts val="1800"/>
              </a:spcAft>
              <a:buClr>
                <a:schemeClr val="tx1"/>
              </a:buClr>
              <a:buSzPct val="95000"/>
              <a:buFont typeface="Arial" pitchFamily="34" charset="0"/>
              <a:buChar char="•"/>
              <a:defRPr/>
            </a:pPr>
            <a:endParaRPr lang="es-ES" sz="3000" dirty="0">
              <a:latin typeface="Calibri" pitchFamily="34" charset="0"/>
            </a:endParaRPr>
          </a:p>
        </p:txBody>
      </p:sp>
      <p:sp>
        <p:nvSpPr>
          <p:cNvPr id="7" name="object 14">
            <a:extLst>
              <a:ext uri="{FF2B5EF4-FFF2-40B4-BE49-F238E27FC236}">
                <a16:creationId xmlns:a16="http://schemas.microsoft.com/office/drawing/2014/main" id="{6621CB09-6099-4E33-7835-A95062DC25A0}"/>
              </a:ext>
            </a:extLst>
          </p:cNvPr>
          <p:cNvSpPr/>
          <p:nvPr/>
        </p:nvSpPr>
        <p:spPr>
          <a:xfrm>
            <a:off x="-1" y="0"/>
            <a:ext cx="18288001" cy="1028700"/>
          </a:xfrm>
          <a:custGeom>
            <a:avLst/>
            <a:gdLst/>
            <a:ahLst/>
            <a:cxnLst/>
            <a:rect l="l" t="t" r="r" b="b"/>
            <a:pathLst>
              <a:path w="16230600" h="1028700">
                <a:moveTo>
                  <a:pt x="16036012" y="1028699"/>
                </a:moveTo>
                <a:lnTo>
                  <a:pt x="194431" y="1028699"/>
                </a:lnTo>
                <a:lnTo>
                  <a:pt x="149927" y="1023566"/>
                </a:lnTo>
                <a:lnTo>
                  <a:pt x="109032" y="1008951"/>
                </a:lnTo>
                <a:lnTo>
                  <a:pt x="72927" y="986031"/>
                </a:lnTo>
                <a:lnTo>
                  <a:pt x="42791" y="955982"/>
                </a:lnTo>
                <a:lnTo>
                  <a:pt x="19805" y="919981"/>
                </a:lnTo>
                <a:lnTo>
                  <a:pt x="5147" y="879205"/>
                </a:lnTo>
                <a:lnTo>
                  <a:pt x="0" y="834829"/>
                </a:lnTo>
                <a:lnTo>
                  <a:pt x="0" y="193870"/>
                </a:lnTo>
                <a:lnTo>
                  <a:pt x="5147" y="149494"/>
                </a:lnTo>
                <a:lnTo>
                  <a:pt x="19805" y="108718"/>
                </a:lnTo>
                <a:lnTo>
                  <a:pt x="42791" y="72717"/>
                </a:lnTo>
                <a:lnTo>
                  <a:pt x="72927" y="42668"/>
                </a:lnTo>
                <a:lnTo>
                  <a:pt x="109032" y="19748"/>
                </a:lnTo>
                <a:lnTo>
                  <a:pt x="149927" y="5133"/>
                </a:lnTo>
                <a:lnTo>
                  <a:pt x="194431" y="0"/>
                </a:lnTo>
                <a:lnTo>
                  <a:pt x="16036012" y="0"/>
                </a:lnTo>
                <a:lnTo>
                  <a:pt x="16080516" y="5133"/>
                </a:lnTo>
                <a:lnTo>
                  <a:pt x="16121410" y="19748"/>
                </a:lnTo>
                <a:lnTo>
                  <a:pt x="16157516" y="42668"/>
                </a:lnTo>
                <a:lnTo>
                  <a:pt x="16187651" y="72717"/>
                </a:lnTo>
                <a:lnTo>
                  <a:pt x="16210638" y="108718"/>
                </a:lnTo>
                <a:lnTo>
                  <a:pt x="16225295" y="149494"/>
                </a:lnTo>
                <a:lnTo>
                  <a:pt x="16230443" y="193870"/>
                </a:lnTo>
                <a:lnTo>
                  <a:pt x="16230443" y="834829"/>
                </a:lnTo>
                <a:lnTo>
                  <a:pt x="16225295" y="879205"/>
                </a:lnTo>
                <a:lnTo>
                  <a:pt x="16210638" y="919981"/>
                </a:lnTo>
                <a:lnTo>
                  <a:pt x="16187651" y="955982"/>
                </a:lnTo>
                <a:lnTo>
                  <a:pt x="16157516" y="986031"/>
                </a:lnTo>
                <a:lnTo>
                  <a:pt x="16121410" y="1008951"/>
                </a:lnTo>
                <a:lnTo>
                  <a:pt x="16080516" y="1023566"/>
                </a:lnTo>
                <a:lnTo>
                  <a:pt x="16036012" y="1028699"/>
                </a:lnTo>
                <a:close/>
              </a:path>
            </a:pathLst>
          </a:custGeom>
          <a:solidFill>
            <a:srgbClr val="28059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1 Título">
            <a:extLst>
              <a:ext uri="{FF2B5EF4-FFF2-40B4-BE49-F238E27FC236}">
                <a16:creationId xmlns:a16="http://schemas.microsoft.com/office/drawing/2014/main" id="{7285BF96-4A4F-F4D1-E57E-3FBDF431493B}"/>
              </a:ext>
            </a:extLst>
          </p:cNvPr>
          <p:cNvSpPr txBox="1">
            <a:spLocks/>
          </p:cNvSpPr>
          <p:nvPr/>
        </p:nvSpPr>
        <p:spPr>
          <a:xfrm>
            <a:off x="1219200" y="114300"/>
            <a:ext cx="12003881" cy="757240"/>
          </a:xfrm>
          <a:prstGeom prst="rect">
            <a:avLst/>
          </a:prstGeom>
        </p:spPr>
        <p:txBody>
          <a:bodyPr lIns="0" rIns="0" bIns="0" anchor="b">
            <a:normAutofit lnSpcReduction="10000"/>
          </a:bodyPr>
          <a:lstStyle/>
          <a:p>
            <a:pPr>
              <a:defRPr/>
            </a:pPr>
            <a:r>
              <a:rPr lang="es-ES" sz="4800" b="1" dirty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Características del programa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AF69D18-9221-8D4E-7F39-63FCA9AA5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3314700"/>
            <a:ext cx="4762500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">
            <a:extLst>
              <a:ext uri="{FF2B5EF4-FFF2-40B4-BE49-F238E27FC236}">
                <a16:creationId xmlns:a16="http://schemas.microsoft.com/office/drawing/2014/main" id="{6F58C484-AF29-F3CD-AFDB-2F5F332AC90A}"/>
              </a:ext>
            </a:extLst>
          </p:cNvPr>
          <p:cNvSpPr/>
          <p:nvPr/>
        </p:nvSpPr>
        <p:spPr>
          <a:xfrm>
            <a:off x="76200" y="2705100"/>
            <a:ext cx="4495799" cy="3962400"/>
          </a:xfrm>
          <a:custGeom>
            <a:avLst/>
            <a:gdLst/>
            <a:ahLst/>
            <a:cxnLst/>
            <a:rect l="l" t="t" r="r" b="b"/>
            <a:pathLst>
              <a:path w="6172200" h="6143625">
                <a:moveTo>
                  <a:pt x="5843349" y="6143624"/>
                </a:moveTo>
                <a:lnTo>
                  <a:pt x="328843" y="6143624"/>
                </a:lnTo>
                <a:lnTo>
                  <a:pt x="280343" y="6140051"/>
                </a:lnTo>
                <a:lnTo>
                  <a:pt x="234020" y="6129674"/>
                </a:lnTo>
                <a:lnTo>
                  <a:pt x="190391" y="6113008"/>
                </a:lnTo>
                <a:lnTo>
                  <a:pt x="149968" y="6090566"/>
                </a:lnTo>
                <a:lnTo>
                  <a:pt x="113266" y="6062863"/>
                </a:lnTo>
                <a:lnTo>
                  <a:pt x="80800" y="6030412"/>
                </a:lnTo>
                <a:lnTo>
                  <a:pt x="53083" y="5993728"/>
                </a:lnTo>
                <a:lnTo>
                  <a:pt x="30631" y="5953325"/>
                </a:lnTo>
                <a:lnTo>
                  <a:pt x="13956" y="5909716"/>
                </a:lnTo>
                <a:lnTo>
                  <a:pt x="3574" y="5863416"/>
                </a:lnTo>
                <a:lnTo>
                  <a:pt x="0" y="5814939"/>
                </a:lnTo>
                <a:lnTo>
                  <a:pt x="0" y="328684"/>
                </a:lnTo>
                <a:lnTo>
                  <a:pt x="3574" y="280207"/>
                </a:lnTo>
                <a:lnTo>
                  <a:pt x="13956" y="233907"/>
                </a:lnTo>
                <a:lnTo>
                  <a:pt x="30631" y="190299"/>
                </a:lnTo>
                <a:lnTo>
                  <a:pt x="53083" y="149896"/>
                </a:lnTo>
                <a:lnTo>
                  <a:pt x="80800" y="113212"/>
                </a:lnTo>
                <a:lnTo>
                  <a:pt x="113266" y="80761"/>
                </a:lnTo>
                <a:lnTo>
                  <a:pt x="149968" y="53058"/>
                </a:lnTo>
                <a:lnTo>
                  <a:pt x="190391" y="30616"/>
                </a:lnTo>
                <a:lnTo>
                  <a:pt x="234020" y="13949"/>
                </a:lnTo>
                <a:lnTo>
                  <a:pt x="280343" y="3573"/>
                </a:lnTo>
                <a:lnTo>
                  <a:pt x="328843" y="0"/>
                </a:lnTo>
                <a:lnTo>
                  <a:pt x="5843349" y="0"/>
                </a:lnTo>
                <a:lnTo>
                  <a:pt x="5891850" y="3573"/>
                </a:lnTo>
                <a:lnTo>
                  <a:pt x="5938172" y="13949"/>
                </a:lnTo>
                <a:lnTo>
                  <a:pt x="5981802" y="30616"/>
                </a:lnTo>
                <a:lnTo>
                  <a:pt x="6022224" y="53058"/>
                </a:lnTo>
                <a:lnTo>
                  <a:pt x="6058926" y="80761"/>
                </a:lnTo>
                <a:lnTo>
                  <a:pt x="6091392" y="113212"/>
                </a:lnTo>
                <a:lnTo>
                  <a:pt x="6119109" y="149896"/>
                </a:lnTo>
                <a:lnTo>
                  <a:pt x="6141562" y="190299"/>
                </a:lnTo>
                <a:lnTo>
                  <a:pt x="6158236" y="233907"/>
                </a:lnTo>
                <a:lnTo>
                  <a:pt x="6168618" y="280207"/>
                </a:lnTo>
                <a:lnTo>
                  <a:pt x="6172193" y="328684"/>
                </a:lnTo>
                <a:lnTo>
                  <a:pt x="6172193" y="5814939"/>
                </a:lnTo>
                <a:lnTo>
                  <a:pt x="6168618" y="5863416"/>
                </a:lnTo>
                <a:lnTo>
                  <a:pt x="6158236" y="5909716"/>
                </a:lnTo>
                <a:lnTo>
                  <a:pt x="6141562" y="5953325"/>
                </a:lnTo>
                <a:lnTo>
                  <a:pt x="6119109" y="5993728"/>
                </a:lnTo>
                <a:lnTo>
                  <a:pt x="6091392" y="6030412"/>
                </a:lnTo>
                <a:lnTo>
                  <a:pt x="6058926" y="6062863"/>
                </a:lnTo>
                <a:lnTo>
                  <a:pt x="6022224" y="6090566"/>
                </a:lnTo>
                <a:lnTo>
                  <a:pt x="5981802" y="6113008"/>
                </a:lnTo>
                <a:lnTo>
                  <a:pt x="5938172" y="6129674"/>
                </a:lnTo>
                <a:lnTo>
                  <a:pt x="5891850" y="6140051"/>
                </a:lnTo>
                <a:lnTo>
                  <a:pt x="5843349" y="61436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4CA3348E-00F8-64B4-F47E-550D7AF7CF97}"/>
              </a:ext>
            </a:extLst>
          </p:cNvPr>
          <p:cNvSpPr/>
          <p:nvPr/>
        </p:nvSpPr>
        <p:spPr>
          <a:xfrm>
            <a:off x="4724400" y="1181100"/>
            <a:ext cx="13335000" cy="7703347"/>
          </a:xfrm>
          <a:prstGeom prst="roundRect">
            <a:avLst>
              <a:gd name="adj" fmla="val 507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290" name="Rectangle 3">
            <a:extLst>
              <a:ext uri="{FF2B5EF4-FFF2-40B4-BE49-F238E27FC236}">
                <a16:creationId xmlns:a16="http://schemas.microsoft.com/office/drawing/2014/main" id="{834949A9-28E0-1B88-F35D-1CC528DE3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1493047"/>
            <a:ext cx="12877800" cy="701040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6213" indent="-176213">
              <a:defRPr sz="6000" i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6000" i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6000" i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6000" i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6000" i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 i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 i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 i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 i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SzPct val="95000"/>
              <a:defRPr/>
            </a:pPr>
            <a:r>
              <a:rPr lang="es-ES" altLang="es-ES" sz="3200" b="1" i="0" dirty="0">
                <a:solidFill>
                  <a:srgbClr val="000099"/>
                </a:solidFill>
                <a:latin typeface="Calibri" panose="020F0502020204030204" pitchFamily="34" charset="0"/>
              </a:rPr>
              <a:t>Tipo A:  Proyectos de aprovechamiento de corrientes residuales para promover simbiosis industrial o simbiosis industrial urbana: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SzPct val="95000"/>
              <a:buFont typeface="Arial" panose="020B0604020202020204" pitchFamily="34" charset="0"/>
              <a:buChar char="•"/>
              <a:defRPr/>
            </a:pPr>
            <a:r>
              <a:rPr lang="es-ES" altLang="es-ES" sz="3200" i="0" dirty="0">
                <a:latin typeface="Calibri" panose="020F0502020204030204" pitchFamily="34" charset="0"/>
              </a:rPr>
              <a:t>Inversiones destinadas al </a:t>
            </a:r>
            <a:r>
              <a:rPr lang="es-ES" altLang="es-ES" sz="3200" b="1" i="0" dirty="0">
                <a:latin typeface="Calibri" panose="020F0502020204030204" pitchFamily="34" charset="0"/>
              </a:rPr>
              <a:t>reciclado y la reutilización de residuos generados por otras empresas para su utilización en el propio proceso y/o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SzPct val="95000"/>
              <a:buFont typeface="Arial" panose="020B0604020202020204" pitchFamily="34" charset="0"/>
              <a:buChar char="•"/>
              <a:defRPr/>
            </a:pPr>
            <a:r>
              <a:rPr lang="es-ES" altLang="es-ES" sz="3200" i="0" dirty="0">
                <a:latin typeface="Calibri" panose="020F0502020204030204" pitchFamily="34" charset="0"/>
              </a:rPr>
              <a:t>Inversiones destinadas a la adaptación de los procesos para la </a:t>
            </a:r>
            <a:r>
              <a:rPr lang="es-ES" altLang="es-ES" sz="3200" b="1" i="0" dirty="0">
                <a:latin typeface="Calibri" panose="020F0502020204030204" pitchFamily="34" charset="0"/>
              </a:rPr>
              <a:t>sustitución de materias primas primarias por materias primas secundarias (reutilizadas o recicladas).</a:t>
            </a:r>
          </a:p>
          <a:p>
            <a:pPr marL="0" indent="0">
              <a:spcBef>
                <a:spcPts val="3600"/>
              </a:spcBef>
              <a:spcAft>
                <a:spcPts val="1200"/>
              </a:spcAft>
              <a:buClr>
                <a:schemeClr val="tx1"/>
              </a:buClr>
              <a:buSzPct val="95000"/>
              <a:defRPr/>
            </a:pPr>
            <a:r>
              <a:rPr lang="es-ES" altLang="es-ES" sz="3200" b="1" i="0" dirty="0">
                <a:solidFill>
                  <a:srgbClr val="000099"/>
                </a:solidFill>
                <a:latin typeface="Calibri" panose="020F0502020204030204" pitchFamily="34" charset="0"/>
              </a:rPr>
              <a:t>Tipo B: Proyectos para la descarbonización de la industria: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SzPct val="95000"/>
              <a:buFont typeface="Arial" panose="020B0604020202020204" pitchFamily="34" charset="0"/>
              <a:buChar char="•"/>
              <a:defRPr/>
            </a:pPr>
            <a:r>
              <a:rPr lang="es-ES" altLang="es-ES" sz="3200" i="0" dirty="0">
                <a:latin typeface="Calibri" panose="020F0502020204030204" pitchFamily="34" charset="0"/>
              </a:rPr>
              <a:t>Inversiones destinadas a medidas de eficiencia energética a través del </a:t>
            </a:r>
            <a:r>
              <a:rPr lang="es-ES" altLang="es-ES" sz="3200" b="1" i="0" dirty="0">
                <a:latin typeface="Calibri" panose="020F0502020204030204" pitchFamily="34" charset="0"/>
              </a:rPr>
              <a:t>aprovechamiento de calores residuales en la industria. </a:t>
            </a:r>
          </a:p>
        </p:txBody>
      </p:sp>
      <p:sp>
        <p:nvSpPr>
          <p:cNvPr id="6" name="object 14">
            <a:extLst>
              <a:ext uri="{FF2B5EF4-FFF2-40B4-BE49-F238E27FC236}">
                <a16:creationId xmlns:a16="http://schemas.microsoft.com/office/drawing/2014/main" id="{24FE34DB-D679-EE88-3603-15543A0C77C8}"/>
              </a:ext>
            </a:extLst>
          </p:cNvPr>
          <p:cNvSpPr/>
          <p:nvPr/>
        </p:nvSpPr>
        <p:spPr>
          <a:xfrm>
            <a:off x="-1" y="0"/>
            <a:ext cx="18288001" cy="1028700"/>
          </a:xfrm>
          <a:custGeom>
            <a:avLst/>
            <a:gdLst/>
            <a:ahLst/>
            <a:cxnLst/>
            <a:rect l="l" t="t" r="r" b="b"/>
            <a:pathLst>
              <a:path w="16230600" h="1028700">
                <a:moveTo>
                  <a:pt x="16036012" y="1028699"/>
                </a:moveTo>
                <a:lnTo>
                  <a:pt x="194431" y="1028699"/>
                </a:lnTo>
                <a:lnTo>
                  <a:pt x="149927" y="1023566"/>
                </a:lnTo>
                <a:lnTo>
                  <a:pt x="109032" y="1008951"/>
                </a:lnTo>
                <a:lnTo>
                  <a:pt x="72927" y="986031"/>
                </a:lnTo>
                <a:lnTo>
                  <a:pt x="42791" y="955982"/>
                </a:lnTo>
                <a:lnTo>
                  <a:pt x="19805" y="919981"/>
                </a:lnTo>
                <a:lnTo>
                  <a:pt x="5147" y="879205"/>
                </a:lnTo>
                <a:lnTo>
                  <a:pt x="0" y="834829"/>
                </a:lnTo>
                <a:lnTo>
                  <a:pt x="0" y="193870"/>
                </a:lnTo>
                <a:lnTo>
                  <a:pt x="5147" y="149494"/>
                </a:lnTo>
                <a:lnTo>
                  <a:pt x="19805" y="108718"/>
                </a:lnTo>
                <a:lnTo>
                  <a:pt x="42791" y="72717"/>
                </a:lnTo>
                <a:lnTo>
                  <a:pt x="72927" y="42668"/>
                </a:lnTo>
                <a:lnTo>
                  <a:pt x="109032" y="19748"/>
                </a:lnTo>
                <a:lnTo>
                  <a:pt x="149927" y="5133"/>
                </a:lnTo>
                <a:lnTo>
                  <a:pt x="194431" y="0"/>
                </a:lnTo>
                <a:lnTo>
                  <a:pt x="16036012" y="0"/>
                </a:lnTo>
                <a:lnTo>
                  <a:pt x="16080516" y="5133"/>
                </a:lnTo>
                <a:lnTo>
                  <a:pt x="16121410" y="19748"/>
                </a:lnTo>
                <a:lnTo>
                  <a:pt x="16157516" y="42668"/>
                </a:lnTo>
                <a:lnTo>
                  <a:pt x="16187651" y="72717"/>
                </a:lnTo>
                <a:lnTo>
                  <a:pt x="16210638" y="108718"/>
                </a:lnTo>
                <a:lnTo>
                  <a:pt x="16225295" y="149494"/>
                </a:lnTo>
                <a:lnTo>
                  <a:pt x="16230443" y="193870"/>
                </a:lnTo>
                <a:lnTo>
                  <a:pt x="16230443" y="834829"/>
                </a:lnTo>
                <a:lnTo>
                  <a:pt x="16225295" y="879205"/>
                </a:lnTo>
                <a:lnTo>
                  <a:pt x="16210638" y="919981"/>
                </a:lnTo>
                <a:lnTo>
                  <a:pt x="16187651" y="955982"/>
                </a:lnTo>
                <a:lnTo>
                  <a:pt x="16157516" y="986031"/>
                </a:lnTo>
                <a:lnTo>
                  <a:pt x="16121410" y="1008951"/>
                </a:lnTo>
                <a:lnTo>
                  <a:pt x="16080516" y="1023566"/>
                </a:lnTo>
                <a:lnTo>
                  <a:pt x="16036012" y="1028699"/>
                </a:lnTo>
                <a:close/>
              </a:path>
            </a:pathLst>
          </a:custGeom>
          <a:solidFill>
            <a:srgbClr val="28059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90A9D2EF-4B78-D913-8672-3520DB75C411}"/>
              </a:ext>
            </a:extLst>
          </p:cNvPr>
          <p:cNvSpPr txBox="1">
            <a:spLocks/>
          </p:cNvSpPr>
          <p:nvPr/>
        </p:nvSpPr>
        <p:spPr>
          <a:xfrm>
            <a:off x="1219200" y="114300"/>
            <a:ext cx="12003881" cy="757240"/>
          </a:xfrm>
          <a:prstGeom prst="rect">
            <a:avLst/>
          </a:prstGeom>
        </p:spPr>
        <p:txBody>
          <a:bodyPr lIns="0" rIns="0" bIns="0" anchor="b">
            <a:normAutofit lnSpcReduction="10000"/>
          </a:bodyPr>
          <a:lstStyle/>
          <a:p>
            <a:pPr>
              <a:defRPr/>
            </a:pPr>
            <a:r>
              <a:rPr lang="es-ES" sz="4800" b="1" dirty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Acciones</a:t>
            </a:r>
            <a:r>
              <a:rPr lang="en-US" sz="4800" b="1" dirty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 </a:t>
            </a:r>
            <a:r>
              <a:rPr lang="es-ES" sz="4800" b="1" dirty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subvencionables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E89F307-C68F-7C5A-586A-8680F4E36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42" y="2933700"/>
            <a:ext cx="4198257" cy="349110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286C9C92-4E95-0615-AABB-3A8DA965B9F3}"/>
              </a:ext>
            </a:extLst>
          </p:cNvPr>
          <p:cNvSpPr/>
          <p:nvPr/>
        </p:nvSpPr>
        <p:spPr>
          <a:xfrm>
            <a:off x="260324" y="1562100"/>
            <a:ext cx="12769876" cy="6477000"/>
          </a:xfrm>
          <a:prstGeom prst="roundRect">
            <a:avLst>
              <a:gd name="adj" fmla="val 507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object 14">
            <a:extLst>
              <a:ext uri="{FF2B5EF4-FFF2-40B4-BE49-F238E27FC236}">
                <a16:creationId xmlns:a16="http://schemas.microsoft.com/office/drawing/2014/main" id="{35F5E6DE-5558-F68F-C991-1BB4ADDB1831}"/>
              </a:ext>
            </a:extLst>
          </p:cNvPr>
          <p:cNvSpPr/>
          <p:nvPr/>
        </p:nvSpPr>
        <p:spPr>
          <a:xfrm>
            <a:off x="-1" y="0"/>
            <a:ext cx="18288001" cy="1028700"/>
          </a:xfrm>
          <a:custGeom>
            <a:avLst/>
            <a:gdLst/>
            <a:ahLst/>
            <a:cxnLst/>
            <a:rect l="l" t="t" r="r" b="b"/>
            <a:pathLst>
              <a:path w="16230600" h="1028700">
                <a:moveTo>
                  <a:pt x="16036012" y="1028699"/>
                </a:moveTo>
                <a:lnTo>
                  <a:pt x="194431" y="1028699"/>
                </a:lnTo>
                <a:lnTo>
                  <a:pt x="149927" y="1023566"/>
                </a:lnTo>
                <a:lnTo>
                  <a:pt x="109032" y="1008951"/>
                </a:lnTo>
                <a:lnTo>
                  <a:pt x="72927" y="986031"/>
                </a:lnTo>
                <a:lnTo>
                  <a:pt x="42791" y="955982"/>
                </a:lnTo>
                <a:lnTo>
                  <a:pt x="19805" y="919981"/>
                </a:lnTo>
                <a:lnTo>
                  <a:pt x="5147" y="879205"/>
                </a:lnTo>
                <a:lnTo>
                  <a:pt x="0" y="834829"/>
                </a:lnTo>
                <a:lnTo>
                  <a:pt x="0" y="193870"/>
                </a:lnTo>
                <a:lnTo>
                  <a:pt x="5147" y="149494"/>
                </a:lnTo>
                <a:lnTo>
                  <a:pt x="19805" y="108718"/>
                </a:lnTo>
                <a:lnTo>
                  <a:pt x="42791" y="72717"/>
                </a:lnTo>
                <a:lnTo>
                  <a:pt x="72927" y="42668"/>
                </a:lnTo>
                <a:lnTo>
                  <a:pt x="109032" y="19748"/>
                </a:lnTo>
                <a:lnTo>
                  <a:pt x="149927" y="5133"/>
                </a:lnTo>
                <a:lnTo>
                  <a:pt x="194431" y="0"/>
                </a:lnTo>
                <a:lnTo>
                  <a:pt x="16036012" y="0"/>
                </a:lnTo>
                <a:lnTo>
                  <a:pt x="16080516" y="5133"/>
                </a:lnTo>
                <a:lnTo>
                  <a:pt x="16121410" y="19748"/>
                </a:lnTo>
                <a:lnTo>
                  <a:pt x="16157516" y="42668"/>
                </a:lnTo>
                <a:lnTo>
                  <a:pt x="16187651" y="72717"/>
                </a:lnTo>
                <a:lnTo>
                  <a:pt x="16210638" y="108718"/>
                </a:lnTo>
                <a:lnTo>
                  <a:pt x="16225295" y="149494"/>
                </a:lnTo>
                <a:lnTo>
                  <a:pt x="16230443" y="193870"/>
                </a:lnTo>
                <a:lnTo>
                  <a:pt x="16230443" y="834829"/>
                </a:lnTo>
                <a:lnTo>
                  <a:pt x="16225295" y="879205"/>
                </a:lnTo>
                <a:lnTo>
                  <a:pt x="16210638" y="919981"/>
                </a:lnTo>
                <a:lnTo>
                  <a:pt x="16187651" y="955982"/>
                </a:lnTo>
                <a:lnTo>
                  <a:pt x="16157516" y="986031"/>
                </a:lnTo>
                <a:lnTo>
                  <a:pt x="16121410" y="1008951"/>
                </a:lnTo>
                <a:lnTo>
                  <a:pt x="16080516" y="1023566"/>
                </a:lnTo>
                <a:lnTo>
                  <a:pt x="16036012" y="1028699"/>
                </a:lnTo>
                <a:close/>
              </a:path>
            </a:pathLst>
          </a:custGeom>
          <a:solidFill>
            <a:srgbClr val="28059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554" name="4 Marcador de contenido">
            <a:extLst>
              <a:ext uri="{FF2B5EF4-FFF2-40B4-BE49-F238E27FC236}">
                <a16:creationId xmlns:a16="http://schemas.microsoft.com/office/drawing/2014/main" id="{2C49A7C8-7EC0-8CB1-AC38-0F1C035A3B63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457200" y="1798836"/>
            <a:ext cx="12573000" cy="605806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450"/>
              </a:spcBef>
              <a:spcAft>
                <a:spcPts val="1800"/>
              </a:spcAft>
            </a:pPr>
            <a:r>
              <a:rPr lang="es-ES" altLang="es-ES" sz="3200" kern="1200" dirty="0">
                <a:solidFill>
                  <a:srgbClr val="000099"/>
                </a:solidFill>
                <a:latin typeface="Calibri" panose="020F0502020204030204" pitchFamily="34" charset="0"/>
                <a:cs typeface="+mn-cs"/>
              </a:rPr>
              <a:t>Sólo serán subvencionables los costes de inversión suplementarios.</a:t>
            </a:r>
          </a:p>
          <a:p>
            <a:pPr>
              <a:spcBef>
                <a:spcPts val="450"/>
              </a:spcBef>
              <a:spcAft>
                <a:spcPts val="1800"/>
              </a:spcAft>
            </a:pPr>
            <a:r>
              <a:rPr lang="es-ES" altLang="es-ES" sz="3200" kern="1200" dirty="0">
                <a:solidFill>
                  <a:srgbClr val="000099"/>
                </a:solidFill>
                <a:latin typeface="Calibri" panose="020F0502020204030204" pitchFamily="34" charset="0"/>
                <a:cs typeface="+mn-cs"/>
              </a:rPr>
              <a:t>Atender al principio DNSH </a:t>
            </a:r>
            <a:r>
              <a:rPr lang="es-ES" altLang="es-ES" sz="3200" b="0" kern="1200" dirty="0">
                <a:solidFill>
                  <a:schemeClr val="tx1"/>
                </a:solidFill>
                <a:latin typeface="Calibri" panose="020F0502020204030204" pitchFamily="34" charset="0"/>
                <a:cs typeface="+mn-cs"/>
              </a:rPr>
              <a:t>(no causar daño significativo al MA)</a:t>
            </a:r>
          </a:p>
          <a:p>
            <a:pPr>
              <a:spcBef>
                <a:spcPts val="3000"/>
              </a:spcBef>
              <a:spcAft>
                <a:spcPts val="1800"/>
              </a:spcAft>
            </a:pPr>
            <a:r>
              <a:rPr lang="es-ES" altLang="es-ES" sz="3200" kern="1200" dirty="0">
                <a:solidFill>
                  <a:srgbClr val="000099"/>
                </a:solidFill>
                <a:latin typeface="Calibri" panose="020F0502020204030204" pitchFamily="34" charset="0"/>
                <a:cs typeface="+mn-cs"/>
              </a:rPr>
              <a:t>Tipo A:</a:t>
            </a:r>
          </a:p>
          <a:p>
            <a:pPr lvl="1">
              <a:spcBef>
                <a:spcPts val="450"/>
              </a:spcBef>
              <a:spcAft>
                <a:spcPts val="1800"/>
              </a:spcAft>
            </a:pPr>
            <a:r>
              <a:rPr lang="es-ES" altLang="es-ES" sz="2800" dirty="0">
                <a:solidFill>
                  <a:srgbClr val="181818"/>
                </a:solidFill>
                <a:latin typeface="Calibri" panose="020F0502020204030204" pitchFamily="34" charset="0"/>
                <a:cs typeface="Tahoma"/>
              </a:rPr>
              <a:t>Sólo </a:t>
            </a:r>
            <a:r>
              <a:rPr lang="es-ES" altLang="es-ES" sz="3200" b="1" kern="1200" dirty="0">
                <a:solidFill>
                  <a:srgbClr val="000099"/>
                </a:solidFill>
                <a:latin typeface="Calibri" panose="020F0502020204030204" pitchFamily="34" charset="0"/>
              </a:rPr>
              <a:t>RESIDUOS de terceros</a:t>
            </a:r>
            <a:r>
              <a:rPr lang="es-ES" altLang="es-ES" sz="2800" b="1" dirty="0">
                <a:solidFill>
                  <a:srgbClr val="181818"/>
                </a:solidFill>
                <a:latin typeface="Calibri" panose="020F0502020204030204" pitchFamily="34" charset="0"/>
                <a:cs typeface="Tahoma"/>
              </a:rPr>
              <a:t>.</a:t>
            </a:r>
          </a:p>
          <a:p>
            <a:pPr lvl="1">
              <a:spcBef>
                <a:spcPts val="450"/>
              </a:spcBef>
              <a:spcAft>
                <a:spcPts val="1800"/>
              </a:spcAft>
            </a:pPr>
            <a:r>
              <a:rPr lang="es-ES" altLang="es-ES" sz="2800" dirty="0">
                <a:solidFill>
                  <a:srgbClr val="181818"/>
                </a:solidFill>
                <a:latin typeface="Calibri" panose="020F0502020204030204" pitchFamily="34" charset="0"/>
                <a:cs typeface="Tahoma"/>
              </a:rPr>
              <a:t>Más allá del </a:t>
            </a:r>
            <a:r>
              <a:rPr lang="es-ES" altLang="es-ES" sz="2800" b="1" dirty="0">
                <a:solidFill>
                  <a:schemeClr val="tx1"/>
                </a:solidFill>
                <a:latin typeface="Calibri" panose="020F0502020204030204" pitchFamily="34" charset="0"/>
                <a:cs typeface="Tahoma"/>
              </a:rPr>
              <a:t>estado actual de la técnica</a:t>
            </a:r>
            <a:r>
              <a:rPr lang="es-ES" altLang="es-ES" sz="2800" dirty="0">
                <a:solidFill>
                  <a:schemeClr val="tx1"/>
                </a:solidFill>
                <a:latin typeface="Calibri" panose="020F0502020204030204" pitchFamily="34" charset="0"/>
                <a:cs typeface="Tahoma"/>
              </a:rPr>
              <a:t> </a:t>
            </a:r>
            <a:r>
              <a:rPr lang="es-ES" altLang="es-ES" sz="2800" dirty="0">
                <a:solidFill>
                  <a:srgbClr val="181818"/>
                </a:solidFill>
                <a:latin typeface="Calibri" panose="020F0502020204030204" pitchFamily="34" charset="0"/>
                <a:cs typeface="Tahoma"/>
              </a:rPr>
              <a:t>(EAT: proceso en el que la reutilización de residuos para fabricar un producto final constituye una práctica normal y económicamente rentable).</a:t>
            </a:r>
          </a:p>
          <a:p>
            <a:pPr lvl="1">
              <a:spcBef>
                <a:spcPts val="450"/>
              </a:spcBef>
              <a:spcAft>
                <a:spcPts val="1800"/>
              </a:spcAft>
            </a:pPr>
            <a:r>
              <a:rPr lang="es-ES" altLang="es-ES" sz="2800" b="1" dirty="0">
                <a:solidFill>
                  <a:schemeClr val="tx1"/>
                </a:solidFill>
                <a:latin typeface="Calibri" panose="020F0502020204030204" pitchFamily="34" charset="0"/>
                <a:cs typeface="Tahoma"/>
              </a:rPr>
              <a:t>No vale </a:t>
            </a:r>
            <a:r>
              <a:rPr lang="es-ES" altLang="es-ES" sz="2800" dirty="0">
                <a:solidFill>
                  <a:srgbClr val="181818"/>
                </a:solidFill>
                <a:latin typeface="Calibri" panose="020F0502020204030204" pitchFamily="34" charset="0"/>
                <a:cs typeface="Tahoma"/>
              </a:rPr>
              <a:t>destinar el residuo a </a:t>
            </a:r>
            <a:r>
              <a:rPr lang="es-ES" altLang="es-ES" sz="2800" b="1" dirty="0">
                <a:solidFill>
                  <a:srgbClr val="181818"/>
                </a:solidFill>
                <a:latin typeface="Calibri" panose="020F0502020204030204" pitchFamily="34" charset="0"/>
                <a:cs typeface="Tahoma"/>
              </a:rPr>
              <a:t>valorización energética</a:t>
            </a:r>
            <a:r>
              <a:rPr lang="es-ES" altLang="es-ES" sz="2800" dirty="0">
                <a:solidFill>
                  <a:srgbClr val="181818"/>
                </a:solidFill>
                <a:latin typeface="Calibri" panose="020F0502020204030204" pitchFamily="34" charset="0"/>
                <a:cs typeface="Tahoma"/>
              </a:rPr>
              <a:t>, ni a transformación en </a:t>
            </a:r>
            <a:r>
              <a:rPr lang="es-ES" altLang="es-ES" sz="2800" b="1" dirty="0">
                <a:solidFill>
                  <a:schemeClr val="tx1"/>
                </a:solidFill>
                <a:latin typeface="Calibri" panose="020F0502020204030204" pitchFamily="34" charset="0"/>
                <a:cs typeface="Tahoma"/>
              </a:rPr>
              <a:t>combustibles</a:t>
            </a:r>
            <a:r>
              <a:rPr lang="es-ES" altLang="es-ES" sz="2800" dirty="0">
                <a:solidFill>
                  <a:srgbClr val="181818"/>
                </a:solidFill>
                <a:latin typeface="Calibri" panose="020F0502020204030204" pitchFamily="34" charset="0"/>
                <a:cs typeface="Tahoma"/>
              </a:rPr>
              <a:t>, ni para operaciones de</a:t>
            </a:r>
            <a:r>
              <a:rPr lang="es-ES" altLang="es-ES" sz="2800" b="1" dirty="0">
                <a:solidFill>
                  <a:srgbClr val="181818"/>
                </a:solidFill>
                <a:latin typeface="Calibri" panose="020F0502020204030204" pitchFamily="34" charset="0"/>
                <a:cs typeface="Tahoma"/>
              </a:rPr>
              <a:t> relleno</a:t>
            </a:r>
            <a:r>
              <a:rPr lang="es-ES" altLang="es-ES" sz="2800" dirty="0">
                <a:solidFill>
                  <a:srgbClr val="181818"/>
                </a:solidFill>
                <a:latin typeface="Calibri" panose="020F0502020204030204" pitchFamily="34" charset="0"/>
                <a:cs typeface="Tahoma"/>
              </a:rPr>
              <a:t>.</a:t>
            </a:r>
          </a:p>
        </p:txBody>
      </p:sp>
      <p:sp>
        <p:nvSpPr>
          <p:cNvPr id="10" name="1 Título">
            <a:extLst>
              <a:ext uri="{FF2B5EF4-FFF2-40B4-BE49-F238E27FC236}">
                <a16:creationId xmlns:a16="http://schemas.microsoft.com/office/drawing/2014/main" id="{B6A1F9D2-101E-6C3F-FD0C-6FC0BE8AE7CF}"/>
              </a:ext>
            </a:extLst>
          </p:cNvPr>
          <p:cNvSpPr txBox="1">
            <a:spLocks/>
          </p:cNvSpPr>
          <p:nvPr/>
        </p:nvSpPr>
        <p:spPr>
          <a:xfrm>
            <a:off x="1219200" y="114300"/>
            <a:ext cx="12003881" cy="757240"/>
          </a:xfrm>
          <a:prstGeom prst="rect">
            <a:avLst/>
          </a:prstGeom>
        </p:spPr>
        <p:txBody>
          <a:bodyPr lIns="0" rIns="0" bIns="0" anchor="b">
            <a:normAutofit lnSpcReduction="10000"/>
          </a:bodyPr>
          <a:lstStyle/>
          <a:p>
            <a:pPr>
              <a:defRPr/>
            </a:pPr>
            <a:r>
              <a:rPr lang="es-ES" sz="4800" b="1" dirty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Requisitos de los proyectos</a:t>
            </a:r>
          </a:p>
        </p:txBody>
      </p:sp>
      <p:pic>
        <p:nvPicPr>
          <p:cNvPr id="1026" name="Picture 2" descr="Imágenes de Economia Circular | Vectores, fotos de stock y ...">
            <a:extLst>
              <a:ext uri="{FF2B5EF4-FFF2-40B4-BE49-F238E27FC236}">
                <a16:creationId xmlns:a16="http://schemas.microsoft.com/office/drawing/2014/main" id="{FA34FF4D-3787-630F-ADE3-1FD221E4D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9300" y="2212493"/>
            <a:ext cx="4305300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6">
            <a:extLst>
              <a:ext uri="{FF2B5EF4-FFF2-40B4-BE49-F238E27FC236}">
                <a16:creationId xmlns:a16="http://schemas.microsoft.com/office/drawing/2014/main" id="{124838CD-63AA-3EDF-AA4B-8D44A8F3E38D}"/>
              </a:ext>
            </a:extLst>
          </p:cNvPr>
          <p:cNvSpPr/>
          <p:nvPr/>
        </p:nvSpPr>
        <p:spPr>
          <a:xfrm>
            <a:off x="13419957" y="2095500"/>
            <a:ext cx="4622234" cy="4648200"/>
          </a:xfrm>
          <a:custGeom>
            <a:avLst/>
            <a:gdLst/>
            <a:ahLst/>
            <a:cxnLst/>
            <a:rect l="l" t="t" r="r" b="b"/>
            <a:pathLst>
              <a:path w="6172200" h="6143625">
                <a:moveTo>
                  <a:pt x="5843349" y="6143624"/>
                </a:moveTo>
                <a:lnTo>
                  <a:pt x="328843" y="6143624"/>
                </a:lnTo>
                <a:lnTo>
                  <a:pt x="280343" y="6140051"/>
                </a:lnTo>
                <a:lnTo>
                  <a:pt x="234020" y="6129674"/>
                </a:lnTo>
                <a:lnTo>
                  <a:pt x="190391" y="6113008"/>
                </a:lnTo>
                <a:lnTo>
                  <a:pt x="149968" y="6090566"/>
                </a:lnTo>
                <a:lnTo>
                  <a:pt x="113266" y="6062863"/>
                </a:lnTo>
                <a:lnTo>
                  <a:pt x="80800" y="6030412"/>
                </a:lnTo>
                <a:lnTo>
                  <a:pt x="53083" y="5993728"/>
                </a:lnTo>
                <a:lnTo>
                  <a:pt x="30631" y="5953325"/>
                </a:lnTo>
                <a:lnTo>
                  <a:pt x="13956" y="5909716"/>
                </a:lnTo>
                <a:lnTo>
                  <a:pt x="3574" y="5863416"/>
                </a:lnTo>
                <a:lnTo>
                  <a:pt x="0" y="5814939"/>
                </a:lnTo>
                <a:lnTo>
                  <a:pt x="0" y="328684"/>
                </a:lnTo>
                <a:lnTo>
                  <a:pt x="3574" y="280207"/>
                </a:lnTo>
                <a:lnTo>
                  <a:pt x="13956" y="233907"/>
                </a:lnTo>
                <a:lnTo>
                  <a:pt x="30631" y="190299"/>
                </a:lnTo>
                <a:lnTo>
                  <a:pt x="53083" y="149896"/>
                </a:lnTo>
                <a:lnTo>
                  <a:pt x="80800" y="113212"/>
                </a:lnTo>
                <a:lnTo>
                  <a:pt x="113266" y="80761"/>
                </a:lnTo>
                <a:lnTo>
                  <a:pt x="149968" y="53058"/>
                </a:lnTo>
                <a:lnTo>
                  <a:pt x="190391" y="30616"/>
                </a:lnTo>
                <a:lnTo>
                  <a:pt x="234020" y="13949"/>
                </a:lnTo>
                <a:lnTo>
                  <a:pt x="280343" y="3573"/>
                </a:lnTo>
                <a:lnTo>
                  <a:pt x="328843" y="0"/>
                </a:lnTo>
                <a:lnTo>
                  <a:pt x="5843349" y="0"/>
                </a:lnTo>
                <a:lnTo>
                  <a:pt x="5891850" y="3573"/>
                </a:lnTo>
                <a:lnTo>
                  <a:pt x="5938172" y="13949"/>
                </a:lnTo>
                <a:lnTo>
                  <a:pt x="5981802" y="30616"/>
                </a:lnTo>
                <a:lnTo>
                  <a:pt x="6022224" y="53058"/>
                </a:lnTo>
                <a:lnTo>
                  <a:pt x="6058926" y="80761"/>
                </a:lnTo>
                <a:lnTo>
                  <a:pt x="6091392" y="113212"/>
                </a:lnTo>
                <a:lnTo>
                  <a:pt x="6119109" y="149896"/>
                </a:lnTo>
                <a:lnTo>
                  <a:pt x="6141562" y="190299"/>
                </a:lnTo>
                <a:lnTo>
                  <a:pt x="6158236" y="233907"/>
                </a:lnTo>
                <a:lnTo>
                  <a:pt x="6168618" y="280207"/>
                </a:lnTo>
                <a:lnTo>
                  <a:pt x="6172193" y="328684"/>
                </a:lnTo>
                <a:lnTo>
                  <a:pt x="6172193" y="5814939"/>
                </a:lnTo>
                <a:lnTo>
                  <a:pt x="6168618" y="5863416"/>
                </a:lnTo>
                <a:lnTo>
                  <a:pt x="6158236" y="5909716"/>
                </a:lnTo>
                <a:lnTo>
                  <a:pt x="6141562" y="5953325"/>
                </a:lnTo>
                <a:lnTo>
                  <a:pt x="6119109" y="5993728"/>
                </a:lnTo>
                <a:lnTo>
                  <a:pt x="6091392" y="6030412"/>
                </a:lnTo>
                <a:lnTo>
                  <a:pt x="6058926" y="6062863"/>
                </a:lnTo>
                <a:lnTo>
                  <a:pt x="6022224" y="6090566"/>
                </a:lnTo>
                <a:lnTo>
                  <a:pt x="5981802" y="6113008"/>
                </a:lnTo>
                <a:lnTo>
                  <a:pt x="5938172" y="6129674"/>
                </a:lnTo>
                <a:lnTo>
                  <a:pt x="5891850" y="6140051"/>
                </a:lnTo>
                <a:lnTo>
                  <a:pt x="5843349" y="61436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" name="Picture 2" descr="Imágenes de Economia Circular | Vectores, fotos de stock y ...">
            <a:extLst>
              <a:ext uri="{FF2B5EF4-FFF2-40B4-BE49-F238E27FC236}">
                <a16:creationId xmlns:a16="http://schemas.microsoft.com/office/drawing/2014/main" id="{50F54B81-4880-84C4-DE67-D225E61EC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1700" y="2212493"/>
            <a:ext cx="4305300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6">
            <a:extLst>
              <a:ext uri="{FF2B5EF4-FFF2-40B4-BE49-F238E27FC236}">
                <a16:creationId xmlns:a16="http://schemas.microsoft.com/office/drawing/2014/main" id="{7A1F5546-FDE9-BA5C-955E-E24888CD2DFE}"/>
              </a:ext>
            </a:extLst>
          </p:cNvPr>
          <p:cNvSpPr/>
          <p:nvPr/>
        </p:nvSpPr>
        <p:spPr>
          <a:xfrm>
            <a:off x="13419957" y="2095500"/>
            <a:ext cx="4622234" cy="4648200"/>
          </a:xfrm>
          <a:custGeom>
            <a:avLst/>
            <a:gdLst/>
            <a:ahLst/>
            <a:cxnLst/>
            <a:rect l="l" t="t" r="r" b="b"/>
            <a:pathLst>
              <a:path w="6172200" h="6143625">
                <a:moveTo>
                  <a:pt x="5843349" y="6143624"/>
                </a:moveTo>
                <a:lnTo>
                  <a:pt x="328843" y="6143624"/>
                </a:lnTo>
                <a:lnTo>
                  <a:pt x="280343" y="6140051"/>
                </a:lnTo>
                <a:lnTo>
                  <a:pt x="234020" y="6129674"/>
                </a:lnTo>
                <a:lnTo>
                  <a:pt x="190391" y="6113008"/>
                </a:lnTo>
                <a:lnTo>
                  <a:pt x="149968" y="6090566"/>
                </a:lnTo>
                <a:lnTo>
                  <a:pt x="113266" y="6062863"/>
                </a:lnTo>
                <a:lnTo>
                  <a:pt x="80800" y="6030412"/>
                </a:lnTo>
                <a:lnTo>
                  <a:pt x="53083" y="5993728"/>
                </a:lnTo>
                <a:lnTo>
                  <a:pt x="30631" y="5953325"/>
                </a:lnTo>
                <a:lnTo>
                  <a:pt x="13956" y="5909716"/>
                </a:lnTo>
                <a:lnTo>
                  <a:pt x="3574" y="5863416"/>
                </a:lnTo>
                <a:lnTo>
                  <a:pt x="0" y="5814939"/>
                </a:lnTo>
                <a:lnTo>
                  <a:pt x="0" y="328684"/>
                </a:lnTo>
                <a:lnTo>
                  <a:pt x="3574" y="280207"/>
                </a:lnTo>
                <a:lnTo>
                  <a:pt x="13956" y="233907"/>
                </a:lnTo>
                <a:lnTo>
                  <a:pt x="30631" y="190299"/>
                </a:lnTo>
                <a:lnTo>
                  <a:pt x="53083" y="149896"/>
                </a:lnTo>
                <a:lnTo>
                  <a:pt x="80800" y="113212"/>
                </a:lnTo>
                <a:lnTo>
                  <a:pt x="113266" y="80761"/>
                </a:lnTo>
                <a:lnTo>
                  <a:pt x="149968" y="53058"/>
                </a:lnTo>
                <a:lnTo>
                  <a:pt x="190391" y="30616"/>
                </a:lnTo>
                <a:lnTo>
                  <a:pt x="234020" y="13949"/>
                </a:lnTo>
                <a:lnTo>
                  <a:pt x="280343" y="3573"/>
                </a:lnTo>
                <a:lnTo>
                  <a:pt x="328843" y="0"/>
                </a:lnTo>
                <a:lnTo>
                  <a:pt x="5843349" y="0"/>
                </a:lnTo>
                <a:lnTo>
                  <a:pt x="5891850" y="3573"/>
                </a:lnTo>
                <a:lnTo>
                  <a:pt x="5938172" y="13949"/>
                </a:lnTo>
                <a:lnTo>
                  <a:pt x="5981802" y="30616"/>
                </a:lnTo>
                <a:lnTo>
                  <a:pt x="6022224" y="53058"/>
                </a:lnTo>
                <a:lnTo>
                  <a:pt x="6058926" y="80761"/>
                </a:lnTo>
                <a:lnTo>
                  <a:pt x="6091392" y="113212"/>
                </a:lnTo>
                <a:lnTo>
                  <a:pt x="6119109" y="149896"/>
                </a:lnTo>
                <a:lnTo>
                  <a:pt x="6141562" y="190299"/>
                </a:lnTo>
                <a:lnTo>
                  <a:pt x="6158236" y="233907"/>
                </a:lnTo>
                <a:lnTo>
                  <a:pt x="6168618" y="280207"/>
                </a:lnTo>
                <a:lnTo>
                  <a:pt x="6172193" y="328684"/>
                </a:lnTo>
                <a:lnTo>
                  <a:pt x="6172193" y="5814939"/>
                </a:lnTo>
                <a:lnTo>
                  <a:pt x="6168618" y="5863416"/>
                </a:lnTo>
                <a:lnTo>
                  <a:pt x="6158236" y="5909716"/>
                </a:lnTo>
                <a:lnTo>
                  <a:pt x="6141562" y="5953325"/>
                </a:lnTo>
                <a:lnTo>
                  <a:pt x="6119109" y="5993728"/>
                </a:lnTo>
                <a:lnTo>
                  <a:pt x="6091392" y="6030412"/>
                </a:lnTo>
                <a:lnTo>
                  <a:pt x="6058926" y="6062863"/>
                </a:lnTo>
                <a:lnTo>
                  <a:pt x="6022224" y="6090566"/>
                </a:lnTo>
                <a:lnTo>
                  <a:pt x="5981802" y="6113008"/>
                </a:lnTo>
                <a:lnTo>
                  <a:pt x="5938172" y="6129674"/>
                </a:lnTo>
                <a:lnTo>
                  <a:pt x="5891850" y="6140051"/>
                </a:lnTo>
                <a:lnTo>
                  <a:pt x="5843349" y="61436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286C9C92-4E95-0615-AABB-3A8DA965B9F3}"/>
              </a:ext>
            </a:extLst>
          </p:cNvPr>
          <p:cNvSpPr/>
          <p:nvPr/>
        </p:nvSpPr>
        <p:spPr>
          <a:xfrm>
            <a:off x="245809" y="1252540"/>
            <a:ext cx="12977271" cy="7697686"/>
          </a:xfrm>
          <a:prstGeom prst="roundRect">
            <a:avLst>
              <a:gd name="adj" fmla="val 507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object 14">
            <a:extLst>
              <a:ext uri="{FF2B5EF4-FFF2-40B4-BE49-F238E27FC236}">
                <a16:creationId xmlns:a16="http://schemas.microsoft.com/office/drawing/2014/main" id="{35F5E6DE-5558-F68F-C991-1BB4ADDB1831}"/>
              </a:ext>
            </a:extLst>
          </p:cNvPr>
          <p:cNvSpPr/>
          <p:nvPr/>
        </p:nvSpPr>
        <p:spPr>
          <a:xfrm>
            <a:off x="-1" y="0"/>
            <a:ext cx="18288001" cy="1028700"/>
          </a:xfrm>
          <a:custGeom>
            <a:avLst/>
            <a:gdLst/>
            <a:ahLst/>
            <a:cxnLst/>
            <a:rect l="l" t="t" r="r" b="b"/>
            <a:pathLst>
              <a:path w="16230600" h="1028700">
                <a:moveTo>
                  <a:pt x="16036012" y="1028699"/>
                </a:moveTo>
                <a:lnTo>
                  <a:pt x="194431" y="1028699"/>
                </a:lnTo>
                <a:lnTo>
                  <a:pt x="149927" y="1023566"/>
                </a:lnTo>
                <a:lnTo>
                  <a:pt x="109032" y="1008951"/>
                </a:lnTo>
                <a:lnTo>
                  <a:pt x="72927" y="986031"/>
                </a:lnTo>
                <a:lnTo>
                  <a:pt x="42791" y="955982"/>
                </a:lnTo>
                <a:lnTo>
                  <a:pt x="19805" y="919981"/>
                </a:lnTo>
                <a:lnTo>
                  <a:pt x="5147" y="879205"/>
                </a:lnTo>
                <a:lnTo>
                  <a:pt x="0" y="834829"/>
                </a:lnTo>
                <a:lnTo>
                  <a:pt x="0" y="193870"/>
                </a:lnTo>
                <a:lnTo>
                  <a:pt x="5147" y="149494"/>
                </a:lnTo>
                <a:lnTo>
                  <a:pt x="19805" y="108718"/>
                </a:lnTo>
                <a:lnTo>
                  <a:pt x="42791" y="72717"/>
                </a:lnTo>
                <a:lnTo>
                  <a:pt x="72927" y="42668"/>
                </a:lnTo>
                <a:lnTo>
                  <a:pt x="109032" y="19748"/>
                </a:lnTo>
                <a:lnTo>
                  <a:pt x="149927" y="5133"/>
                </a:lnTo>
                <a:lnTo>
                  <a:pt x="194431" y="0"/>
                </a:lnTo>
                <a:lnTo>
                  <a:pt x="16036012" y="0"/>
                </a:lnTo>
                <a:lnTo>
                  <a:pt x="16080516" y="5133"/>
                </a:lnTo>
                <a:lnTo>
                  <a:pt x="16121410" y="19748"/>
                </a:lnTo>
                <a:lnTo>
                  <a:pt x="16157516" y="42668"/>
                </a:lnTo>
                <a:lnTo>
                  <a:pt x="16187651" y="72717"/>
                </a:lnTo>
                <a:lnTo>
                  <a:pt x="16210638" y="108718"/>
                </a:lnTo>
                <a:lnTo>
                  <a:pt x="16225295" y="149494"/>
                </a:lnTo>
                <a:lnTo>
                  <a:pt x="16230443" y="193870"/>
                </a:lnTo>
                <a:lnTo>
                  <a:pt x="16230443" y="834829"/>
                </a:lnTo>
                <a:lnTo>
                  <a:pt x="16225295" y="879205"/>
                </a:lnTo>
                <a:lnTo>
                  <a:pt x="16210638" y="919981"/>
                </a:lnTo>
                <a:lnTo>
                  <a:pt x="16187651" y="955982"/>
                </a:lnTo>
                <a:lnTo>
                  <a:pt x="16157516" y="986031"/>
                </a:lnTo>
                <a:lnTo>
                  <a:pt x="16121410" y="1008951"/>
                </a:lnTo>
                <a:lnTo>
                  <a:pt x="16080516" y="1023566"/>
                </a:lnTo>
                <a:lnTo>
                  <a:pt x="16036012" y="1028699"/>
                </a:lnTo>
                <a:close/>
              </a:path>
            </a:pathLst>
          </a:custGeom>
          <a:solidFill>
            <a:srgbClr val="28059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554" name="4 Marcador de contenido">
            <a:extLst>
              <a:ext uri="{FF2B5EF4-FFF2-40B4-BE49-F238E27FC236}">
                <a16:creationId xmlns:a16="http://schemas.microsoft.com/office/drawing/2014/main" id="{2C49A7C8-7EC0-8CB1-AC38-0F1C035A3B63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442686" y="1409700"/>
            <a:ext cx="12573000" cy="75405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3000"/>
              </a:spcBef>
              <a:spcAft>
                <a:spcPts val="600"/>
              </a:spcAft>
            </a:pPr>
            <a:r>
              <a:rPr lang="es-ES" altLang="es-ES" sz="3200" kern="1200" dirty="0">
                <a:solidFill>
                  <a:srgbClr val="000099"/>
                </a:solidFill>
                <a:latin typeface="Calibri" panose="020F0502020204030204" pitchFamily="34" charset="0"/>
                <a:cs typeface="+mn-cs"/>
              </a:rPr>
              <a:t>Tipo B: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s-ES" sz="2500" dirty="0">
                <a:latin typeface="Calibri" panose="020F0502020204030204" pitchFamily="34" charset="0"/>
              </a:rPr>
              <a:t>Nivel más elevado de eficiencia energética </a:t>
            </a:r>
            <a:r>
              <a:rPr lang="es-ES" sz="2500" b="0" dirty="0">
                <a:latin typeface="Calibri" panose="020F0502020204030204" pitchFamily="34" charset="0"/>
              </a:rPr>
              <a:t>(cantidad de energía ahorrada, calculada en función de la medición o estimación del consumo antes y después de la aplicación de una medida de mejora de la eficiencia energética).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s-ES" sz="2500" dirty="0">
                <a:latin typeface="Calibri" panose="020F0502020204030204" pitchFamily="34" charset="0"/>
              </a:rPr>
              <a:t>No son subvencionables </a:t>
            </a:r>
            <a:r>
              <a:rPr lang="es-ES" sz="2500" b="0" dirty="0">
                <a:latin typeface="Calibri" panose="020F0502020204030204" pitchFamily="34" charset="0"/>
              </a:rPr>
              <a:t>las actuaciones conducentes a la adecuación a </a:t>
            </a:r>
            <a:r>
              <a:rPr lang="es-ES" sz="2500" dirty="0">
                <a:latin typeface="Calibri" panose="020F0502020204030204" pitchFamily="34" charset="0"/>
              </a:rPr>
              <a:t>normas adoptadas de la Unión, </a:t>
            </a:r>
            <a:r>
              <a:rPr lang="es-ES" sz="2500" b="0" dirty="0">
                <a:latin typeface="Calibri" panose="020F0502020204030204" pitchFamily="34" charset="0"/>
              </a:rPr>
              <a:t>aunque no estén aún en vigor.</a:t>
            </a:r>
          </a:p>
          <a:p>
            <a:pPr>
              <a:spcBef>
                <a:spcPts val="2400"/>
              </a:spcBef>
              <a:spcAft>
                <a:spcPts val="1200"/>
              </a:spcAft>
            </a:pPr>
            <a:r>
              <a:rPr lang="es-ES" sz="2300" b="0" dirty="0">
                <a:latin typeface="Calibri" panose="020F0502020204030204" pitchFamily="34" charset="0"/>
              </a:rPr>
              <a:t>Para </a:t>
            </a:r>
            <a:r>
              <a:rPr lang="es-ES" sz="3200" kern="1200" dirty="0">
                <a:solidFill>
                  <a:srgbClr val="000099"/>
                </a:solidFill>
                <a:latin typeface="Calibri" panose="020F0502020204030204" pitchFamily="34" charset="0"/>
                <a:cs typeface="+mn-cs"/>
              </a:rPr>
              <a:t>empresas sujetas al régimen de derechos de emisión</a:t>
            </a:r>
            <a:r>
              <a:rPr lang="es-ES" sz="2300" b="0" dirty="0">
                <a:latin typeface="Calibri" panose="020F0502020204030204" pitchFamily="34" charset="0"/>
              </a:rPr>
              <a:t>: “el apoyo a inversiones destinadas a lograr la reducción de las emisiones de gases de efecto invernadero de las actividades enumeradas en el anexo I de la Directiva 2003/87/CE estarán condicionadas a lo indicado en el artículo 11, apartado 2 i) del citado Reglamento (UE) 2021/1056  del Parlamento Europeo y del Consejo de 24 de junio de 2021.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s-ES" sz="2300" b="0" i="1" dirty="0">
                <a:latin typeface="Calibri" panose="020F0502020204030204" pitchFamily="34" charset="0"/>
              </a:rPr>
              <a:t>Justificación de que contribuyen a la transición a una economía climáticamente neutra y de que dan lugar a una reducción importante de las emisiones de gases de efecto invernadero</a:t>
            </a:r>
            <a:r>
              <a:rPr lang="es-ES" sz="2300" i="1" dirty="0">
                <a:solidFill>
                  <a:schemeClr val="tx1"/>
                </a:solidFill>
                <a:latin typeface="Calibri" panose="020F0502020204030204" pitchFamily="34" charset="0"/>
              </a:rPr>
              <a:t>, situándose sustancialmente por debajo de las referencias fijadas para la asignación gratuita </a:t>
            </a:r>
            <a:r>
              <a:rPr lang="es-ES" sz="2300" b="0" i="1" dirty="0">
                <a:latin typeface="Calibri" panose="020F0502020204030204" pitchFamily="34" charset="0"/>
              </a:rPr>
              <a:t>en el marco de dicha Directiva, y siempre que dichas operaciones sean necesarias para la protección de un número significativo de puestos de trabajo.</a:t>
            </a:r>
            <a:endParaRPr lang="es-ES" sz="2800" b="0" dirty="0">
              <a:latin typeface="Calibri" panose="020F0502020204030204" pitchFamily="34" charset="0"/>
            </a:endParaRPr>
          </a:p>
        </p:txBody>
      </p:sp>
      <p:sp>
        <p:nvSpPr>
          <p:cNvPr id="10" name="1 Título">
            <a:extLst>
              <a:ext uri="{FF2B5EF4-FFF2-40B4-BE49-F238E27FC236}">
                <a16:creationId xmlns:a16="http://schemas.microsoft.com/office/drawing/2014/main" id="{B6A1F9D2-101E-6C3F-FD0C-6FC0BE8AE7CF}"/>
              </a:ext>
            </a:extLst>
          </p:cNvPr>
          <p:cNvSpPr txBox="1">
            <a:spLocks/>
          </p:cNvSpPr>
          <p:nvPr/>
        </p:nvSpPr>
        <p:spPr>
          <a:xfrm>
            <a:off x="1219200" y="114300"/>
            <a:ext cx="12003881" cy="757240"/>
          </a:xfrm>
          <a:prstGeom prst="rect">
            <a:avLst/>
          </a:prstGeom>
        </p:spPr>
        <p:txBody>
          <a:bodyPr lIns="0" rIns="0" bIns="0" anchor="b">
            <a:normAutofit lnSpcReduction="10000"/>
          </a:bodyPr>
          <a:lstStyle/>
          <a:p>
            <a:pPr>
              <a:defRPr/>
            </a:pPr>
            <a:r>
              <a:rPr lang="es-ES" sz="4800" b="1" dirty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Requisitos de los proyectos</a:t>
            </a:r>
          </a:p>
        </p:txBody>
      </p:sp>
      <p:pic>
        <p:nvPicPr>
          <p:cNvPr id="1026" name="Picture 2" descr="Imágenes de Economia Circular | Vectores, fotos de stock y ...">
            <a:extLst>
              <a:ext uri="{FF2B5EF4-FFF2-40B4-BE49-F238E27FC236}">
                <a16:creationId xmlns:a16="http://schemas.microsoft.com/office/drawing/2014/main" id="{FA34FF4D-3787-630F-ADE3-1FD221E4D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1700" y="2212493"/>
            <a:ext cx="4305300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344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6">
            <a:extLst>
              <a:ext uri="{FF2B5EF4-FFF2-40B4-BE49-F238E27FC236}">
                <a16:creationId xmlns:a16="http://schemas.microsoft.com/office/drawing/2014/main" id="{AF4CDD8B-8AC7-A082-B985-6B0023957B0C}"/>
              </a:ext>
            </a:extLst>
          </p:cNvPr>
          <p:cNvSpPr/>
          <p:nvPr/>
        </p:nvSpPr>
        <p:spPr>
          <a:xfrm>
            <a:off x="228600" y="3086099"/>
            <a:ext cx="4800600" cy="3352801"/>
          </a:xfrm>
          <a:custGeom>
            <a:avLst/>
            <a:gdLst/>
            <a:ahLst/>
            <a:cxnLst/>
            <a:rect l="l" t="t" r="r" b="b"/>
            <a:pathLst>
              <a:path w="6172200" h="6143625">
                <a:moveTo>
                  <a:pt x="5843349" y="6143624"/>
                </a:moveTo>
                <a:lnTo>
                  <a:pt x="328843" y="6143624"/>
                </a:lnTo>
                <a:lnTo>
                  <a:pt x="280343" y="6140051"/>
                </a:lnTo>
                <a:lnTo>
                  <a:pt x="234020" y="6129674"/>
                </a:lnTo>
                <a:lnTo>
                  <a:pt x="190391" y="6113008"/>
                </a:lnTo>
                <a:lnTo>
                  <a:pt x="149968" y="6090566"/>
                </a:lnTo>
                <a:lnTo>
                  <a:pt x="113266" y="6062863"/>
                </a:lnTo>
                <a:lnTo>
                  <a:pt x="80800" y="6030412"/>
                </a:lnTo>
                <a:lnTo>
                  <a:pt x="53083" y="5993728"/>
                </a:lnTo>
                <a:lnTo>
                  <a:pt x="30631" y="5953325"/>
                </a:lnTo>
                <a:lnTo>
                  <a:pt x="13956" y="5909716"/>
                </a:lnTo>
                <a:lnTo>
                  <a:pt x="3574" y="5863416"/>
                </a:lnTo>
                <a:lnTo>
                  <a:pt x="0" y="5814939"/>
                </a:lnTo>
                <a:lnTo>
                  <a:pt x="0" y="328684"/>
                </a:lnTo>
                <a:lnTo>
                  <a:pt x="3574" y="280207"/>
                </a:lnTo>
                <a:lnTo>
                  <a:pt x="13956" y="233907"/>
                </a:lnTo>
                <a:lnTo>
                  <a:pt x="30631" y="190299"/>
                </a:lnTo>
                <a:lnTo>
                  <a:pt x="53083" y="149896"/>
                </a:lnTo>
                <a:lnTo>
                  <a:pt x="80800" y="113212"/>
                </a:lnTo>
                <a:lnTo>
                  <a:pt x="113266" y="80761"/>
                </a:lnTo>
                <a:lnTo>
                  <a:pt x="149968" y="53058"/>
                </a:lnTo>
                <a:lnTo>
                  <a:pt x="190391" y="30616"/>
                </a:lnTo>
                <a:lnTo>
                  <a:pt x="234020" y="13949"/>
                </a:lnTo>
                <a:lnTo>
                  <a:pt x="280343" y="3573"/>
                </a:lnTo>
                <a:lnTo>
                  <a:pt x="328843" y="0"/>
                </a:lnTo>
                <a:lnTo>
                  <a:pt x="5843349" y="0"/>
                </a:lnTo>
                <a:lnTo>
                  <a:pt x="5891850" y="3573"/>
                </a:lnTo>
                <a:lnTo>
                  <a:pt x="5938172" y="13949"/>
                </a:lnTo>
                <a:lnTo>
                  <a:pt x="5981802" y="30616"/>
                </a:lnTo>
                <a:lnTo>
                  <a:pt x="6022224" y="53058"/>
                </a:lnTo>
                <a:lnTo>
                  <a:pt x="6058926" y="80761"/>
                </a:lnTo>
                <a:lnTo>
                  <a:pt x="6091392" y="113212"/>
                </a:lnTo>
                <a:lnTo>
                  <a:pt x="6119109" y="149896"/>
                </a:lnTo>
                <a:lnTo>
                  <a:pt x="6141562" y="190299"/>
                </a:lnTo>
                <a:lnTo>
                  <a:pt x="6158236" y="233907"/>
                </a:lnTo>
                <a:lnTo>
                  <a:pt x="6168618" y="280207"/>
                </a:lnTo>
                <a:lnTo>
                  <a:pt x="6172193" y="328684"/>
                </a:lnTo>
                <a:lnTo>
                  <a:pt x="6172193" y="5814939"/>
                </a:lnTo>
                <a:lnTo>
                  <a:pt x="6168618" y="5863416"/>
                </a:lnTo>
                <a:lnTo>
                  <a:pt x="6158236" y="5909716"/>
                </a:lnTo>
                <a:lnTo>
                  <a:pt x="6141562" y="5953325"/>
                </a:lnTo>
                <a:lnTo>
                  <a:pt x="6119109" y="5993728"/>
                </a:lnTo>
                <a:lnTo>
                  <a:pt x="6091392" y="6030412"/>
                </a:lnTo>
                <a:lnTo>
                  <a:pt x="6058926" y="6062863"/>
                </a:lnTo>
                <a:lnTo>
                  <a:pt x="6022224" y="6090566"/>
                </a:lnTo>
                <a:lnTo>
                  <a:pt x="5981802" y="6113008"/>
                </a:lnTo>
                <a:lnTo>
                  <a:pt x="5938172" y="6129674"/>
                </a:lnTo>
                <a:lnTo>
                  <a:pt x="5891850" y="6140051"/>
                </a:lnTo>
                <a:lnTo>
                  <a:pt x="5843349" y="61436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934D563C-CC01-2DE9-7001-633F3AA1FEBB}"/>
              </a:ext>
            </a:extLst>
          </p:cNvPr>
          <p:cNvSpPr/>
          <p:nvPr/>
        </p:nvSpPr>
        <p:spPr>
          <a:xfrm>
            <a:off x="5181600" y="1397759"/>
            <a:ext cx="12573000" cy="7098541"/>
          </a:xfrm>
          <a:prstGeom prst="roundRect">
            <a:avLst>
              <a:gd name="adj" fmla="val 507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object 14">
            <a:extLst>
              <a:ext uri="{FF2B5EF4-FFF2-40B4-BE49-F238E27FC236}">
                <a16:creationId xmlns:a16="http://schemas.microsoft.com/office/drawing/2014/main" id="{8D097E99-6733-BE5D-23F3-A7D15A980868}"/>
              </a:ext>
            </a:extLst>
          </p:cNvPr>
          <p:cNvSpPr/>
          <p:nvPr/>
        </p:nvSpPr>
        <p:spPr>
          <a:xfrm>
            <a:off x="-1" y="0"/>
            <a:ext cx="18288001" cy="1028700"/>
          </a:xfrm>
          <a:custGeom>
            <a:avLst/>
            <a:gdLst/>
            <a:ahLst/>
            <a:cxnLst/>
            <a:rect l="l" t="t" r="r" b="b"/>
            <a:pathLst>
              <a:path w="16230600" h="1028700">
                <a:moveTo>
                  <a:pt x="16036012" y="1028699"/>
                </a:moveTo>
                <a:lnTo>
                  <a:pt x="194431" y="1028699"/>
                </a:lnTo>
                <a:lnTo>
                  <a:pt x="149927" y="1023566"/>
                </a:lnTo>
                <a:lnTo>
                  <a:pt x="109032" y="1008951"/>
                </a:lnTo>
                <a:lnTo>
                  <a:pt x="72927" y="986031"/>
                </a:lnTo>
                <a:lnTo>
                  <a:pt x="42791" y="955982"/>
                </a:lnTo>
                <a:lnTo>
                  <a:pt x="19805" y="919981"/>
                </a:lnTo>
                <a:lnTo>
                  <a:pt x="5147" y="879205"/>
                </a:lnTo>
                <a:lnTo>
                  <a:pt x="0" y="834829"/>
                </a:lnTo>
                <a:lnTo>
                  <a:pt x="0" y="193870"/>
                </a:lnTo>
                <a:lnTo>
                  <a:pt x="5147" y="149494"/>
                </a:lnTo>
                <a:lnTo>
                  <a:pt x="19805" y="108718"/>
                </a:lnTo>
                <a:lnTo>
                  <a:pt x="42791" y="72717"/>
                </a:lnTo>
                <a:lnTo>
                  <a:pt x="72927" y="42668"/>
                </a:lnTo>
                <a:lnTo>
                  <a:pt x="109032" y="19748"/>
                </a:lnTo>
                <a:lnTo>
                  <a:pt x="149927" y="5133"/>
                </a:lnTo>
                <a:lnTo>
                  <a:pt x="194431" y="0"/>
                </a:lnTo>
                <a:lnTo>
                  <a:pt x="16036012" y="0"/>
                </a:lnTo>
                <a:lnTo>
                  <a:pt x="16080516" y="5133"/>
                </a:lnTo>
                <a:lnTo>
                  <a:pt x="16121410" y="19748"/>
                </a:lnTo>
                <a:lnTo>
                  <a:pt x="16157516" y="42668"/>
                </a:lnTo>
                <a:lnTo>
                  <a:pt x="16187651" y="72717"/>
                </a:lnTo>
                <a:lnTo>
                  <a:pt x="16210638" y="108718"/>
                </a:lnTo>
                <a:lnTo>
                  <a:pt x="16225295" y="149494"/>
                </a:lnTo>
                <a:lnTo>
                  <a:pt x="16230443" y="193870"/>
                </a:lnTo>
                <a:lnTo>
                  <a:pt x="16230443" y="834829"/>
                </a:lnTo>
                <a:lnTo>
                  <a:pt x="16225295" y="879205"/>
                </a:lnTo>
                <a:lnTo>
                  <a:pt x="16210638" y="919981"/>
                </a:lnTo>
                <a:lnTo>
                  <a:pt x="16187651" y="955982"/>
                </a:lnTo>
                <a:lnTo>
                  <a:pt x="16157516" y="986031"/>
                </a:lnTo>
                <a:lnTo>
                  <a:pt x="16121410" y="1008951"/>
                </a:lnTo>
                <a:lnTo>
                  <a:pt x="16080516" y="1023566"/>
                </a:lnTo>
                <a:lnTo>
                  <a:pt x="16036012" y="1028699"/>
                </a:lnTo>
                <a:close/>
              </a:path>
            </a:pathLst>
          </a:custGeom>
          <a:solidFill>
            <a:srgbClr val="28059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242" name="2 Marcador de contenido">
            <a:extLst>
              <a:ext uri="{FF2B5EF4-FFF2-40B4-BE49-F238E27FC236}">
                <a16:creationId xmlns:a16="http://schemas.microsoft.com/office/drawing/2014/main" id="{C6D4E080-2503-1EB2-0FE9-072CE6BF4D66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5410200" y="1397759"/>
            <a:ext cx="12192000" cy="6694140"/>
          </a:xfrm>
          <a:ln>
            <a:miter lim="800000"/>
            <a:headEnd/>
            <a:tailEnd/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2800" dirty="0">
                <a:solidFill>
                  <a:srgbClr val="000099"/>
                </a:solidFill>
                <a:latin typeface="Calibri" pitchFamily="34" charset="0"/>
                <a:ea typeface="+mj-ea"/>
                <a:cs typeface="+mj-cs"/>
              </a:rPr>
              <a:t>Activos materiales </a:t>
            </a:r>
            <a:r>
              <a:rPr lang="es-ES" sz="2800" b="0" dirty="0">
                <a:solidFill>
                  <a:srgbClr val="000099"/>
                </a:solidFill>
                <a:latin typeface="Calibri" pitchFamily="34" charset="0"/>
                <a:ea typeface="+mj-ea"/>
                <a:cs typeface="+mj-cs"/>
              </a:rPr>
              <a:t>(se excluyen terrenos, edificios nuevos o vehículos de transporte exterior):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ES" sz="2400" b="0" dirty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rPr>
              <a:t>Bienes de equipo complementarios a los de los procesos existentes.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ES" sz="2400" b="0" dirty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rPr>
              <a:t>Adaptación de edificaciones e instalaciones existentes,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ES" sz="2400" b="0" dirty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rPr>
              <a:t>Elementos singulares de transporte interior.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s-ES" sz="2800" dirty="0">
              <a:solidFill>
                <a:srgbClr val="000099"/>
              </a:solidFill>
              <a:latin typeface="Calibri" pitchFamily="34" charset="0"/>
              <a:ea typeface="+mj-ea"/>
              <a:cs typeface="+mj-cs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2800" dirty="0">
                <a:solidFill>
                  <a:srgbClr val="000099"/>
                </a:solidFill>
                <a:latin typeface="Calibri" pitchFamily="34" charset="0"/>
                <a:ea typeface="+mj-ea"/>
                <a:cs typeface="+mj-cs"/>
              </a:rPr>
              <a:t>Activos inmateriales </a:t>
            </a:r>
            <a:r>
              <a:rPr lang="es-ES" sz="2800" b="0" dirty="0">
                <a:solidFill>
                  <a:srgbClr val="000099"/>
                </a:solidFill>
                <a:latin typeface="Calibri" pitchFamily="34" charset="0"/>
                <a:ea typeface="+mj-ea"/>
                <a:cs typeface="+mj-cs"/>
              </a:rPr>
              <a:t>(Máximo 10% del presupuesto total):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ES" sz="2400" b="0" dirty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rPr>
              <a:t>Vinculados a la transferencia de tecnología mediante la adquisición de derechos de patentes, licencias, know-how o conocimientos técnicos no patentados.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ES" sz="2400" b="0" dirty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rPr>
              <a:t>Diseño y rediseño de líneas de operación para facilitar la reutilización y el reciclado de residuos o el incremento de la eficiencia energética en los procesos existentes.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s-ES" sz="2800" dirty="0">
              <a:solidFill>
                <a:srgbClr val="000099"/>
              </a:solidFill>
              <a:latin typeface="Calibri" pitchFamily="34" charset="0"/>
              <a:ea typeface="+mj-ea"/>
              <a:cs typeface="+mj-cs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2800" dirty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rPr>
              <a:t>Sólo serán subvencionables </a:t>
            </a:r>
            <a:r>
              <a:rPr lang="es-ES" sz="2800" dirty="0">
                <a:solidFill>
                  <a:srgbClr val="000099"/>
                </a:solidFill>
                <a:latin typeface="Calibri" pitchFamily="34" charset="0"/>
                <a:ea typeface="+mj-ea"/>
                <a:cs typeface="+mj-cs"/>
              </a:rPr>
              <a:t>los costes de inversión suplementarios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520C14DD-5A7A-F705-1972-3492B711CD04}"/>
              </a:ext>
            </a:extLst>
          </p:cNvPr>
          <p:cNvSpPr txBox="1">
            <a:spLocks/>
          </p:cNvSpPr>
          <p:nvPr/>
        </p:nvSpPr>
        <p:spPr>
          <a:xfrm>
            <a:off x="1219200" y="114300"/>
            <a:ext cx="12003881" cy="757240"/>
          </a:xfrm>
          <a:prstGeom prst="rect">
            <a:avLst/>
          </a:prstGeom>
        </p:spPr>
        <p:txBody>
          <a:bodyPr lIns="0" rIns="0" bIns="0" anchor="b">
            <a:normAutofit lnSpcReduction="10000"/>
          </a:bodyPr>
          <a:lstStyle/>
          <a:p>
            <a:pPr>
              <a:defRPr/>
            </a:pPr>
            <a:r>
              <a:rPr lang="es-ES" sz="4800" b="1" dirty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Conceptos subvencionables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80C8374-D5B2-B989-3740-DE0C851825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314700"/>
            <a:ext cx="4457700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7962AB4D-7B90-04D4-7874-A66C89267884}"/>
              </a:ext>
            </a:extLst>
          </p:cNvPr>
          <p:cNvSpPr/>
          <p:nvPr/>
        </p:nvSpPr>
        <p:spPr>
          <a:xfrm>
            <a:off x="7194603" y="5079208"/>
            <a:ext cx="10935695" cy="3569492"/>
          </a:xfrm>
          <a:prstGeom prst="roundRect">
            <a:avLst>
              <a:gd name="adj" fmla="val 507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D5D8B717-B854-A459-A7DD-C67128454234}"/>
              </a:ext>
            </a:extLst>
          </p:cNvPr>
          <p:cNvSpPr/>
          <p:nvPr/>
        </p:nvSpPr>
        <p:spPr>
          <a:xfrm>
            <a:off x="7194603" y="1596096"/>
            <a:ext cx="10391679" cy="2504887"/>
          </a:xfrm>
          <a:prstGeom prst="roundRect">
            <a:avLst>
              <a:gd name="adj" fmla="val 507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4 Marcador de contenido">
            <a:extLst>
              <a:ext uri="{FF2B5EF4-FFF2-40B4-BE49-F238E27FC236}">
                <a16:creationId xmlns:a16="http://schemas.microsoft.com/office/drawing/2014/main" id="{71F6C256-4EBD-80DC-2776-51CA4921A6DF}"/>
              </a:ext>
            </a:extLst>
          </p:cNvPr>
          <p:cNvSpPr txBox="1">
            <a:spLocks/>
          </p:cNvSpPr>
          <p:nvPr/>
        </p:nvSpPr>
        <p:spPr>
          <a:xfrm>
            <a:off x="7543798" y="5243983"/>
            <a:ext cx="10391677" cy="226171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900"/>
              </a:spcAft>
              <a:buNone/>
              <a:defRPr/>
            </a:pPr>
            <a:r>
              <a:rPr lang="es-ES" sz="3600" b="1" dirty="0">
                <a:solidFill>
                  <a:srgbClr val="000099"/>
                </a:solidFill>
                <a:latin typeface="Calibri" pitchFamily="34" charset="0"/>
              </a:rPr>
              <a:t>Intensidad 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  <a:defRPr/>
            </a:pPr>
            <a:endParaRPr lang="es-ES" sz="3600" b="1" dirty="0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02D3474C-465F-9D40-B890-177AE39697A7}"/>
              </a:ext>
            </a:extLst>
          </p:cNvPr>
          <p:cNvSpPr/>
          <p:nvPr/>
        </p:nvSpPr>
        <p:spPr>
          <a:xfrm>
            <a:off x="-1" y="0"/>
            <a:ext cx="18288001" cy="1028700"/>
          </a:xfrm>
          <a:custGeom>
            <a:avLst/>
            <a:gdLst/>
            <a:ahLst/>
            <a:cxnLst/>
            <a:rect l="l" t="t" r="r" b="b"/>
            <a:pathLst>
              <a:path w="16230600" h="1028700">
                <a:moveTo>
                  <a:pt x="16036012" y="1028699"/>
                </a:moveTo>
                <a:lnTo>
                  <a:pt x="194431" y="1028699"/>
                </a:lnTo>
                <a:lnTo>
                  <a:pt x="149927" y="1023566"/>
                </a:lnTo>
                <a:lnTo>
                  <a:pt x="109032" y="1008951"/>
                </a:lnTo>
                <a:lnTo>
                  <a:pt x="72927" y="986031"/>
                </a:lnTo>
                <a:lnTo>
                  <a:pt x="42791" y="955982"/>
                </a:lnTo>
                <a:lnTo>
                  <a:pt x="19805" y="919981"/>
                </a:lnTo>
                <a:lnTo>
                  <a:pt x="5147" y="879205"/>
                </a:lnTo>
                <a:lnTo>
                  <a:pt x="0" y="834829"/>
                </a:lnTo>
                <a:lnTo>
                  <a:pt x="0" y="193870"/>
                </a:lnTo>
                <a:lnTo>
                  <a:pt x="5147" y="149494"/>
                </a:lnTo>
                <a:lnTo>
                  <a:pt x="19805" y="108718"/>
                </a:lnTo>
                <a:lnTo>
                  <a:pt x="42791" y="72717"/>
                </a:lnTo>
                <a:lnTo>
                  <a:pt x="72927" y="42668"/>
                </a:lnTo>
                <a:lnTo>
                  <a:pt x="109032" y="19748"/>
                </a:lnTo>
                <a:lnTo>
                  <a:pt x="149927" y="5133"/>
                </a:lnTo>
                <a:lnTo>
                  <a:pt x="194431" y="0"/>
                </a:lnTo>
                <a:lnTo>
                  <a:pt x="16036012" y="0"/>
                </a:lnTo>
                <a:lnTo>
                  <a:pt x="16080516" y="5133"/>
                </a:lnTo>
                <a:lnTo>
                  <a:pt x="16121410" y="19748"/>
                </a:lnTo>
                <a:lnTo>
                  <a:pt x="16157516" y="42668"/>
                </a:lnTo>
                <a:lnTo>
                  <a:pt x="16187651" y="72717"/>
                </a:lnTo>
                <a:lnTo>
                  <a:pt x="16210638" y="108718"/>
                </a:lnTo>
                <a:lnTo>
                  <a:pt x="16225295" y="149494"/>
                </a:lnTo>
                <a:lnTo>
                  <a:pt x="16230443" y="193870"/>
                </a:lnTo>
                <a:lnTo>
                  <a:pt x="16230443" y="834829"/>
                </a:lnTo>
                <a:lnTo>
                  <a:pt x="16225295" y="879205"/>
                </a:lnTo>
                <a:lnTo>
                  <a:pt x="16210638" y="919981"/>
                </a:lnTo>
                <a:lnTo>
                  <a:pt x="16187651" y="955982"/>
                </a:lnTo>
                <a:lnTo>
                  <a:pt x="16157516" y="986031"/>
                </a:lnTo>
                <a:lnTo>
                  <a:pt x="16121410" y="1008951"/>
                </a:lnTo>
                <a:lnTo>
                  <a:pt x="16080516" y="1023566"/>
                </a:lnTo>
                <a:lnTo>
                  <a:pt x="16036012" y="1028699"/>
                </a:lnTo>
                <a:close/>
              </a:path>
            </a:pathLst>
          </a:custGeom>
          <a:solidFill>
            <a:srgbClr val="28059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4 Marcador de contenido">
            <a:extLst>
              <a:ext uri="{FF2B5EF4-FFF2-40B4-BE49-F238E27FC236}">
                <a16:creationId xmlns:a16="http://schemas.microsoft.com/office/drawing/2014/main" id="{B8662446-DDAD-D427-AB63-F543F00AE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3799" y="1955008"/>
            <a:ext cx="10391678" cy="3340892"/>
          </a:xfrm>
        </p:spPr>
        <p:txBody>
          <a:bodyPr>
            <a:noAutofit/>
          </a:bodyPr>
          <a:lstStyle/>
          <a:p>
            <a:pPr>
              <a:spcAft>
                <a:spcPts val="900"/>
              </a:spcAft>
              <a:defRPr/>
            </a:pPr>
            <a:r>
              <a:rPr lang="es-ES" sz="3600" dirty="0">
                <a:solidFill>
                  <a:srgbClr val="000099"/>
                </a:solidFill>
                <a:latin typeface="Calibri" pitchFamily="34" charset="0"/>
              </a:rPr>
              <a:t>Inversión subvencionable</a:t>
            </a:r>
            <a:endParaRPr lang="en-US" sz="3600" dirty="0">
              <a:solidFill>
                <a:srgbClr val="000099"/>
              </a:solidFill>
              <a:latin typeface="Calibri" pitchFamily="34" charset="0"/>
            </a:endParaRPr>
          </a:p>
          <a:p>
            <a:pPr marL="1349375" indent="-400050">
              <a:spcAft>
                <a:spcPts val="900"/>
              </a:spcAft>
              <a:buFont typeface="Wingdings" pitchFamily="2" charset="2"/>
              <a:buChar char="§"/>
              <a:defRPr/>
            </a:pPr>
            <a:r>
              <a:rPr lang="es-ES" sz="3000" dirty="0">
                <a:solidFill>
                  <a:schemeClr val="tx1"/>
                </a:solidFill>
                <a:latin typeface="Calibri" pitchFamily="34" charset="0"/>
              </a:rPr>
              <a:t>Mínima:    100.000 €</a:t>
            </a:r>
          </a:p>
          <a:p>
            <a:pPr marL="1349375" indent="-400050">
              <a:spcAft>
                <a:spcPts val="900"/>
              </a:spcAft>
              <a:buFont typeface="Wingdings" pitchFamily="2" charset="2"/>
              <a:buChar char="§"/>
              <a:defRPr/>
            </a:pPr>
            <a:r>
              <a:rPr lang="es-ES" sz="3000" dirty="0">
                <a:solidFill>
                  <a:schemeClr val="tx1"/>
                </a:solidFill>
                <a:latin typeface="Calibri" pitchFamily="34" charset="0"/>
              </a:rPr>
              <a:t>Máxima:  1.500.00 €</a:t>
            </a:r>
            <a:endParaRPr lang="es-ES" sz="3000" dirty="0">
              <a:solidFill>
                <a:srgbClr val="002060"/>
              </a:solidFill>
              <a:latin typeface="Calibri" pitchFamily="34" charset="0"/>
            </a:endParaRP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B590B720-8547-CD7F-250E-D81E1BA799E0}"/>
              </a:ext>
            </a:extLst>
          </p:cNvPr>
          <p:cNvGrpSpPr/>
          <p:nvPr/>
        </p:nvGrpSpPr>
        <p:grpSpPr>
          <a:xfrm>
            <a:off x="152400" y="3075809"/>
            <a:ext cx="6591443" cy="4135381"/>
            <a:chOff x="524178" y="3429844"/>
            <a:chExt cx="5593866" cy="3509515"/>
          </a:xfrm>
        </p:grpSpPr>
        <p:sp>
          <p:nvSpPr>
            <p:cNvPr id="12" name="object 4">
              <a:extLst>
                <a:ext uri="{FF2B5EF4-FFF2-40B4-BE49-F238E27FC236}">
                  <a16:creationId xmlns:a16="http://schemas.microsoft.com/office/drawing/2014/main" id="{44FEEBAC-A5F5-69C6-F088-A3DBAAB166B8}"/>
                </a:ext>
              </a:extLst>
            </p:cNvPr>
            <p:cNvSpPr/>
            <p:nvPr/>
          </p:nvSpPr>
          <p:spPr>
            <a:xfrm>
              <a:off x="911218" y="4753998"/>
              <a:ext cx="922896" cy="924925"/>
            </a:xfrm>
            <a:custGeom>
              <a:avLst/>
              <a:gdLst/>
              <a:ahLst/>
              <a:cxnLst/>
              <a:rect l="l" t="t" r="r" b="b"/>
              <a:pathLst>
                <a:path w="833119" h="833120">
                  <a:moveTo>
                    <a:pt x="516572" y="537883"/>
                  </a:moveTo>
                  <a:lnTo>
                    <a:pt x="416699" y="290245"/>
                  </a:lnTo>
                  <a:lnTo>
                    <a:pt x="316826" y="537883"/>
                  </a:lnTo>
                  <a:lnTo>
                    <a:pt x="326212" y="547420"/>
                  </a:lnTo>
                  <a:lnTo>
                    <a:pt x="416699" y="506818"/>
                  </a:lnTo>
                  <a:lnTo>
                    <a:pt x="507187" y="547420"/>
                  </a:lnTo>
                  <a:lnTo>
                    <a:pt x="516572" y="537883"/>
                  </a:lnTo>
                  <a:close/>
                </a:path>
                <a:path w="833119" h="833120">
                  <a:moveTo>
                    <a:pt x="832827" y="416420"/>
                  </a:moveTo>
                  <a:lnTo>
                    <a:pt x="830211" y="369239"/>
                  </a:lnTo>
                  <a:lnTo>
                    <a:pt x="822413" y="323202"/>
                  </a:lnTo>
                  <a:lnTo>
                    <a:pt x="809599" y="278650"/>
                  </a:lnTo>
                  <a:lnTo>
                    <a:pt x="807872" y="274485"/>
                  </a:lnTo>
                  <a:lnTo>
                    <a:pt x="807872" y="416420"/>
                  </a:lnTo>
                  <a:lnTo>
                    <a:pt x="804506" y="468083"/>
                  </a:lnTo>
                  <a:lnTo>
                    <a:pt x="794562" y="518210"/>
                  </a:lnTo>
                  <a:lnTo>
                    <a:pt x="778243" y="566293"/>
                  </a:lnTo>
                  <a:lnTo>
                    <a:pt x="755764" y="611835"/>
                  </a:lnTo>
                  <a:lnTo>
                    <a:pt x="727341" y="654304"/>
                  </a:lnTo>
                  <a:lnTo>
                    <a:pt x="693191" y="693204"/>
                  </a:lnTo>
                  <a:lnTo>
                    <a:pt x="654291" y="727354"/>
                  </a:lnTo>
                  <a:lnTo>
                    <a:pt x="611822" y="755777"/>
                  </a:lnTo>
                  <a:lnTo>
                    <a:pt x="566293" y="778256"/>
                  </a:lnTo>
                  <a:lnTo>
                    <a:pt x="518198" y="794575"/>
                  </a:lnTo>
                  <a:lnTo>
                    <a:pt x="468071" y="804519"/>
                  </a:lnTo>
                  <a:lnTo>
                    <a:pt x="416407" y="807872"/>
                  </a:lnTo>
                  <a:lnTo>
                    <a:pt x="364756" y="804519"/>
                  </a:lnTo>
                  <a:lnTo>
                    <a:pt x="314617" y="794575"/>
                  </a:lnTo>
                  <a:lnTo>
                    <a:pt x="266534" y="778256"/>
                  </a:lnTo>
                  <a:lnTo>
                    <a:pt x="221005" y="755777"/>
                  </a:lnTo>
                  <a:lnTo>
                    <a:pt x="178536" y="727354"/>
                  </a:lnTo>
                  <a:lnTo>
                    <a:pt x="139636" y="693204"/>
                  </a:lnTo>
                  <a:lnTo>
                    <a:pt x="105486" y="654304"/>
                  </a:lnTo>
                  <a:lnTo>
                    <a:pt x="77063" y="611835"/>
                  </a:lnTo>
                  <a:lnTo>
                    <a:pt x="54584" y="566293"/>
                  </a:lnTo>
                  <a:lnTo>
                    <a:pt x="38265" y="518210"/>
                  </a:lnTo>
                  <a:lnTo>
                    <a:pt x="28321" y="468083"/>
                  </a:lnTo>
                  <a:lnTo>
                    <a:pt x="24955" y="416420"/>
                  </a:lnTo>
                  <a:lnTo>
                    <a:pt x="28321" y="364756"/>
                  </a:lnTo>
                  <a:lnTo>
                    <a:pt x="38265" y="314629"/>
                  </a:lnTo>
                  <a:lnTo>
                    <a:pt x="54584" y="266547"/>
                  </a:lnTo>
                  <a:lnTo>
                    <a:pt x="77063" y="221018"/>
                  </a:lnTo>
                  <a:lnTo>
                    <a:pt x="105486" y="178549"/>
                  </a:lnTo>
                  <a:lnTo>
                    <a:pt x="139636" y="139649"/>
                  </a:lnTo>
                  <a:lnTo>
                    <a:pt x="178536" y="105486"/>
                  </a:lnTo>
                  <a:lnTo>
                    <a:pt x="221005" y="77076"/>
                  </a:lnTo>
                  <a:lnTo>
                    <a:pt x="266534" y="54597"/>
                  </a:lnTo>
                  <a:lnTo>
                    <a:pt x="314617" y="38277"/>
                  </a:lnTo>
                  <a:lnTo>
                    <a:pt x="364756" y="28333"/>
                  </a:lnTo>
                  <a:lnTo>
                    <a:pt x="416407" y="24968"/>
                  </a:lnTo>
                  <a:lnTo>
                    <a:pt x="468071" y="28333"/>
                  </a:lnTo>
                  <a:lnTo>
                    <a:pt x="518198" y="38277"/>
                  </a:lnTo>
                  <a:lnTo>
                    <a:pt x="566293" y="54597"/>
                  </a:lnTo>
                  <a:lnTo>
                    <a:pt x="611822" y="77076"/>
                  </a:lnTo>
                  <a:lnTo>
                    <a:pt x="654291" y="105486"/>
                  </a:lnTo>
                  <a:lnTo>
                    <a:pt x="693191" y="139649"/>
                  </a:lnTo>
                  <a:lnTo>
                    <a:pt x="727341" y="178549"/>
                  </a:lnTo>
                  <a:lnTo>
                    <a:pt x="755764" y="221018"/>
                  </a:lnTo>
                  <a:lnTo>
                    <a:pt x="778243" y="266547"/>
                  </a:lnTo>
                  <a:lnTo>
                    <a:pt x="794562" y="314629"/>
                  </a:lnTo>
                  <a:lnTo>
                    <a:pt x="804506" y="364756"/>
                  </a:lnTo>
                  <a:lnTo>
                    <a:pt x="807872" y="416420"/>
                  </a:lnTo>
                  <a:lnTo>
                    <a:pt x="807872" y="274485"/>
                  </a:lnTo>
                  <a:lnTo>
                    <a:pt x="791895" y="235927"/>
                  </a:lnTo>
                  <a:lnTo>
                    <a:pt x="769454" y="195351"/>
                  </a:lnTo>
                  <a:lnTo>
                    <a:pt x="742378" y="157264"/>
                  </a:lnTo>
                  <a:lnTo>
                    <a:pt x="710831" y="121996"/>
                  </a:lnTo>
                  <a:lnTo>
                    <a:pt x="675627" y="90462"/>
                  </a:lnTo>
                  <a:lnTo>
                    <a:pt x="637565" y="63385"/>
                  </a:lnTo>
                  <a:lnTo>
                    <a:pt x="596976" y="40932"/>
                  </a:lnTo>
                  <a:lnTo>
                    <a:pt x="558431" y="24968"/>
                  </a:lnTo>
                  <a:lnTo>
                    <a:pt x="509663" y="10426"/>
                  </a:lnTo>
                  <a:lnTo>
                    <a:pt x="463600" y="2628"/>
                  </a:lnTo>
                  <a:lnTo>
                    <a:pt x="416407" y="0"/>
                  </a:lnTo>
                  <a:lnTo>
                    <a:pt x="369214" y="2628"/>
                  </a:lnTo>
                  <a:lnTo>
                    <a:pt x="323164" y="10426"/>
                  </a:lnTo>
                  <a:lnTo>
                    <a:pt x="278587" y="23228"/>
                  </a:lnTo>
                  <a:lnTo>
                    <a:pt x="235839" y="40932"/>
                  </a:lnTo>
                  <a:lnTo>
                    <a:pt x="195262" y="63385"/>
                  </a:lnTo>
                  <a:lnTo>
                    <a:pt x="157200" y="90462"/>
                  </a:lnTo>
                  <a:lnTo>
                    <a:pt x="121996" y="121996"/>
                  </a:lnTo>
                  <a:lnTo>
                    <a:pt x="90449" y="157213"/>
                  </a:lnTo>
                  <a:lnTo>
                    <a:pt x="63373" y="195275"/>
                  </a:lnTo>
                  <a:lnTo>
                    <a:pt x="40919" y="235851"/>
                  </a:lnTo>
                  <a:lnTo>
                    <a:pt x="23228" y="278599"/>
                  </a:lnTo>
                  <a:lnTo>
                    <a:pt x="10414" y="323176"/>
                  </a:lnTo>
                  <a:lnTo>
                    <a:pt x="2616" y="369227"/>
                  </a:lnTo>
                  <a:lnTo>
                    <a:pt x="0" y="416420"/>
                  </a:lnTo>
                  <a:lnTo>
                    <a:pt x="2616" y="463613"/>
                  </a:lnTo>
                  <a:lnTo>
                    <a:pt x="10414" y="509676"/>
                  </a:lnTo>
                  <a:lnTo>
                    <a:pt x="23228" y="554240"/>
                  </a:lnTo>
                  <a:lnTo>
                    <a:pt x="40919" y="596988"/>
                  </a:lnTo>
                  <a:lnTo>
                    <a:pt x="63373" y="637565"/>
                  </a:lnTo>
                  <a:lnTo>
                    <a:pt x="90449" y="675640"/>
                  </a:lnTo>
                  <a:lnTo>
                    <a:pt x="121996" y="710844"/>
                  </a:lnTo>
                  <a:lnTo>
                    <a:pt x="157200" y="742391"/>
                  </a:lnTo>
                  <a:lnTo>
                    <a:pt x="195262" y="769454"/>
                  </a:lnTo>
                  <a:lnTo>
                    <a:pt x="235839" y="791908"/>
                  </a:lnTo>
                  <a:lnTo>
                    <a:pt x="278587" y="809612"/>
                  </a:lnTo>
                  <a:lnTo>
                    <a:pt x="323164" y="822426"/>
                  </a:lnTo>
                  <a:lnTo>
                    <a:pt x="369214" y="830211"/>
                  </a:lnTo>
                  <a:lnTo>
                    <a:pt x="416407" y="832840"/>
                  </a:lnTo>
                  <a:lnTo>
                    <a:pt x="463600" y="830211"/>
                  </a:lnTo>
                  <a:lnTo>
                    <a:pt x="509663" y="822426"/>
                  </a:lnTo>
                  <a:lnTo>
                    <a:pt x="554228" y="809612"/>
                  </a:lnTo>
                  <a:lnTo>
                    <a:pt x="596976" y="791908"/>
                  </a:lnTo>
                  <a:lnTo>
                    <a:pt x="637565" y="769454"/>
                  </a:lnTo>
                  <a:lnTo>
                    <a:pt x="675627" y="742391"/>
                  </a:lnTo>
                  <a:lnTo>
                    <a:pt x="710831" y="710844"/>
                  </a:lnTo>
                  <a:lnTo>
                    <a:pt x="742378" y="675640"/>
                  </a:lnTo>
                  <a:lnTo>
                    <a:pt x="769454" y="637565"/>
                  </a:lnTo>
                  <a:lnTo>
                    <a:pt x="791895" y="596988"/>
                  </a:lnTo>
                  <a:lnTo>
                    <a:pt x="809599" y="554240"/>
                  </a:lnTo>
                  <a:lnTo>
                    <a:pt x="822413" y="509676"/>
                  </a:lnTo>
                  <a:lnTo>
                    <a:pt x="830211" y="463613"/>
                  </a:lnTo>
                  <a:lnTo>
                    <a:pt x="832827" y="4164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3" name="object 5">
              <a:extLst>
                <a:ext uri="{FF2B5EF4-FFF2-40B4-BE49-F238E27FC236}">
                  <a16:creationId xmlns:a16="http://schemas.microsoft.com/office/drawing/2014/main" id="{900CF049-B769-7F8D-1B73-147A4FB4F06A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4178" y="3429844"/>
              <a:ext cx="5593866" cy="350951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16" name="1 Título">
            <a:extLst>
              <a:ext uri="{FF2B5EF4-FFF2-40B4-BE49-F238E27FC236}">
                <a16:creationId xmlns:a16="http://schemas.microsoft.com/office/drawing/2014/main" id="{33013831-DAD1-CC82-6F88-99DD182AC056}"/>
              </a:ext>
            </a:extLst>
          </p:cNvPr>
          <p:cNvSpPr txBox="1">
            <a:spLocks/>
          </p:cNvSpPr>
          <p:nvPr/>
        </p:nvSpPr>
        <p:spPr>
          <a:xfrm>
            <a:off x="1219200" y="114300"/>
            <a:ext cx="12003881" cy="757240"/>
          </a:xfrm>
          <a:prstGeom prst="rect">
            <a:avLst/>
          </a:prstGeom>
        </p:spPr>
        <p:txBody>
          <a:bodyPr lIns="0" rIns="0" bIns="0" anchor="b">
            <a:normAutofit lnSpcReduction="10000"/>
          </a:bodyPr>
          <a:lstStyle/>
          <a:p>
            <a:pPr>
              <a:defRPr/>
            </a:pPr>
            <a:r>
              <a:rPr lang="es-ES" sz="4800" b="1" dirty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Características de la subvención </a:t>
            </a:r>
          </a:p>
        </p:txBody>
      </p:sp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A01FA16B-6CCB-8BEA-5AEC-285F6B4CC4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060108"/>
              </p:ext>
            </p:extLst>
          </p:nvPr>
        </p:nvGraphicFramePr>
        <p:xfrm>
          <a:off x="7848600" y="5996940"/>
          <a:ext cx="9705875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1">
                  <a:extLst>
                    <a:ext uri="{9D8B030D-6E8A-4147-A177-3AD203B41FA5}">
                      <a16:colId xmlns:a16="http://schemas.microsoft.com/office/drawing/2014/main" val="271638819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237979277"/>
                    </a:ext>
                  </a:extLst>
                </a:gridCol>
                <a:gridCol w="2924074">
                  <a:extLst>
                    <a:ext uri="{9D8B030D-6E8A-4147-A177-3AD203B41FA5}">
                      <a16:colId xmlns:a16="http://schemas.microsoft.com/office/drawing/2014/main" val="39250163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ES" sz="2400" b="1" dirty="0"/>
                        <a:t>Categoría de empresa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Proyectos Tipo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dirty="0"/>
                        <a:t>Proyectos Tipo B</a:t>
                      </a:r>
                    </a:p>
                    <a:p>
                      <a:pPr algn="ctr"/>
                      <a:endParaRPr lang="es-E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035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2400" b="1" dirty="0"/>
                        <a:t>Pequeña empresa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55%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448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2400" b="1" dirty="0"/>
                        <a:t>Mediana empresa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45%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40%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4148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2400" b="1" dirty="0"/>
                        <a:t>Gran empresa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20358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B0E4995B-1429-F3FD-0D88-4C4B2DC86934}"/>
              </a:ext>
            </a:extLst>
          </p:cNvPr>
          <p:cNvSpPr/>
          <p:nvPr/>
        </p:nvSpPr>
        <p:spPr>
          <a:xfrm>
            <a:off x="718141" y="5143500"/>
            <a:ext cx="12923045" cy="3517934"/>
          </a:xfrm>
          <a:prstGeom prst="roundRect">
            <a:avLst>
              <a:gd name="adj" fmla="val 507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291" name="Marcador de contenido 2">
            <a:extLst>
              <a:ext uri="{FF2B5EF4-FFF2-40B4-BE49-F238E27FC236}">
                <a16:creationId xmlns:a16="http://schemas.microsoft.com/office/drawing/2014/main" id="{6C46BE54-2603-158D-D3AD-F6B7583452C2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869155" y="5522113"/>
            <a:ext cx="12618245" cy="3139321"/>
          </a:xfrm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ts val="3600"/>
              </a:spcBef>
              <a:spcAft>
                <a:spcPts val="1800"/>
              </a:spcAft>
              <a:buFont typeface="Wingdings" panose="05000000000000000000" pitchFamily="2" charset="2"/>
              <a:buChar char="Ø"/>
              <a:defRPr/>
            </a:pPr>
            <a:r>
              <a:rPr lang="es-ES" sz="3000" b="0" dirty="0">
                <a:solidFill>
                  <a:schemeClr val="tx1"/>
                </a:solidFill>
                <a:latin typeface="Calibri" pitchFamily="34" charset="0"/>
              </a:rPr>
              <a:t>Los proyectos han de alcanzar una puntuación mínima de </a:t>
            </a:r>
            <a:r>
              <a:rPr lang="es-ES" altLang="es-ES" sz="3000" dirty="0">
                <a:solidFill>
                  <a:srgbClr val="333399"/>
                </a:solidFill>
                <a:latin typeface="Calibri" pitchFamily="34" charset="0"/>
              </a:rPr>
              <a:t>50 puntos.</a:t>
            </a:r>
            <a:endParaRPr lang="es-ES" sz="30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pPr marL="457200" indent="-457200">
              <a:spcBef>
                <a:spcPts val="3600"/>
              </a:spcBef>
              <a:spcAft>
                <a:spcPts val="18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s-ES" sz="3000" b="0" dirty="0">
                <a:solidFill>
                  <a:schemeClr val="tx1"/>
                </a:solidFill>
                <a:latin typeface="Calibri" pitchFamily="34" charset="0"/>
              </a:rPr>
              <a:t>En caso de igualdad de puntuación se priorizarán las que hayan obtenido más puntuación en el criterio 2, y si sigue el empate, la </a:t>
            </a:r>
            <a:r>
              <a:rPr lang="es-ES" altLang="es-ES" sz="3000" b="0" dirty="0">
                <a:solidFill>
                  <a:schemeClr val="tx1"/>
                </a:solidFill>
                <a:latin typeface="Calibri" pitchFamily="34" charset="0"/>
              </a:rPr>
              <a:t>prelación</a:t>
            </a:r>
            <a:r>
              <a:rPr lang="es-ES" sz="3000" b="0" dirty="0">
                <a:solidFill>
                  <a:schemeClr val="tx1"/>
                </a:solidFill>
                <a:latin typeface="Calibri" pitchFamily="34" charset="0"/>
              </a:rPr>
              <a:t> se establecerá atendiendo al </a:t>
            </a:r>
            <a:r>
              <a:rPr lang="es-ES" altLang="es-ES" sz="3000" dirty="0">
                <a:solidFill>
                  <a:srgbClr val="333399"/>
                </a:solidFill>
                <a:latin typeface="Calibri" pitchFamily="34" charset="0"/>
              </a:rPr>
              <a:t>orden de registro </a:t>
            </a:r>
            <a:r>
              <a:rPr lang="es-ES" sz="3000" b="0" dirty="0">
                <a:solidFill>
                  <a:schemeClr val="tx1"/>
                </a:solidFill>
                <a:latin typeface="Calibri" pitchFamily="34" charset="0"/>
              </a:rPr>
              <a:t>de presentación de las solicitudes.</a:t>
            </a:r>
          </a:p>
        </p:txBody>
      </p:sp>
      <p:graphicFrame>
        <p:nvGraphicFramePr>
          <p:cNvPr id="4" name="3 Tabla">
            <a:extLst>
              <a:ext uri="{FF2B5EF4-FFF2-40B4-BE49-F238E27FC236}">
                <a16:creationId xmlns:a16="http://schemas.microsoft.com/office/drawing/2014/main" id="{B8B86747-5779-9D7E-4900-95C170FAE5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84387"/>
              </p:ext>
            </p:extLst>
          </p:nvPr>
        </p:nvGraphicFramePr>
        <p:xfrm>
          <a:off x="1353740" y="1714500"/>
          <a:ext cx="11734800" cy="2924172"/>
        </p:xfrm>
        <a:graphic>
          <a:graphicData uri="http://schemas.openxmlformats.org/drawingml/2006/table">
            <a:tbl>
              <a:tblPr/>
              <a:tblGrid>
                <a:gridCol w="883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816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400" b="1" kern="1200" dirty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Criterios de valoración</a:t>
                      </a:r>
                    </a:p>
                  </a:txBody>
                  <a:tcPr marL="102866" marR="102866" marT="0" marB="0" anchor="ctr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400" b="1" kern="1200" dirty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Puntuación Máx.</a:t>
                      </a:r>
                    </a:p>
                  </a:txBody>
                  <a:tcPr marL="102866" marR="10286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16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24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1. </a:t>
                      </a:r>
                      <a:r>
                        <a:rPr lang="es-ES" sz="240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Características innovadoras y tecnológicas del proyecto</a:t>
                      </a:r>
                      <a:endParaRPr lang="es-ES" sz="24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102866" marR="102866" marT="0" marB="0" anchor="ctr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240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30 puntos</a:t>
                      </a:r>
                      <a:endParaRPr lang="es-ES" sz="24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102866" marR="102866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16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24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2. </a:t>
                      </a:r>
                      <a:r>
                        <a:rPr lang="es-ES" sz="240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Impacto y concordancia del proyecto con políticas regionales de transición justa y economía circular</a:t>
                      </a:r>
                      <a:endParaRPr lang="es-ES" sz="24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102866" marR="102866" marT="0" marB="0" anchor="ctr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240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35 puntos</a:t>
                      </a:r>
                      <a:endParaRPr lang="es-ES" sz="24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102866" marR="102866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16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240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3. Implementación, planteamiento y desarrollo </a:t>
                      </a:r>
                      <a:endParaRPr lang="es-ES" sz="24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102866" marR="102866" marT="0" marB="0" anchor="ctr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240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35 puntos</a:t>
                      </a:r>
                      <a:endParaRPr lang="es-ES" sz="24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102866" marR="102866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16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400" b="1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TOTAL</a:t>
                      </a:r>
                      <a:endParaRPr lang="es-ES" sz="24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102866" marR="102866" marT="0" marB="0" anchor="ctr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400" b="1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100 puntos</a:t>
                      </a:r>
                      <a:endParaRPr lang="es-ES" sz="24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102866" marR="102866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object 14">
            <a:extLst>
              <a:ext uri="{FF2B5EF4-FFF2-40B4-BE49-F238E27FC236}">
                <a16:creationId xmlns:a16="http://schemas.microsoft.com/office/drawing/2014/main" id="{77B6EF9A-D0EB-D606-2C2B-889264C188AD}"/>
              </a:ext>
            </a:extLst>
          </p:cNvPr>
          <p:cNvSpPr/>
          <p:nvPr/>
        </p:nvSpPr>
        <p:spPr>
          <a:xfrm>
            <a:off x="-1" y="0"/>
            <a:ext cx="18288001" cy="1028700"/>
          </a:xfrm>
          <a:custGeom>
            <a:avLst/>
            <a:gdLst/>
            <a:ahLst/>
            <a:cxnLst/>
            <a:rect l="l" t="t" r="r" b="b"/>
            <a:pathLst>
              <a:path w="16230600" h="1028700">
                <a:moveTo>
                  <a:pt x="16036012" y="1028699"/>
                </a:moveTo>
                <a:lnTo>
                  <a:pt x="194431" y="1028699"/>
                </a:lnTo>
                <a:lnTo>
                  <a:pt x="149927" y="1023566"/>
                </a:lnTo>
                <a:lnTo>
                  <a:pt x="109032" y="1008951"/>
                </a:lnTo>
                <a:lnTo>
                  <a:pt x="72927" y="986031"/>
                </a:lnTo>
                <a:lnTo>
                  <a:pt x="42791" y="955982"/>
                </a:lnTo>
                <a:lnTo>
                  <a:pt x="19805" y="919981"/>
                </a:lnTo>
                <a:lnTo>
                  <a:pt x="5147" y="879205"/>
                </a:lnTo>
                <a:lnTo>
                  <a:pt x="0" y="834829"/>
                </a:lnTo>
                <a:lnTo>
                  <a:pt x="0" y="193870"/>
                </a:lnTo>
                <a:lnTo>
                  <a:pt x="5147" y="149494"/>
                </a:lnTo>
                <a:lnTo>
                  <a:pt x="19805" y="108718"/>
                </a:lnTo>
                <a:lnTo>
                  <a:pt x="42791" y="72717"/>
                </a:lnTo>
                <a:lnTo>
                  <a:pt x="72927" y="42668"/>
                </a:lnTo>
                <a:lnTo>
                  <a:pt x="109032" y="19748"/>
                </a:lnTo>
                <a:lnTo>
                  <a:pt x="149927" y="5133"/>
                </a:lnTo>
                <a:lnTo>
                  <a:pt x="194431" y="0"/>
                </a:lnTo>
                <a:lnTo>
                  <a:pt x="16036012" y="0"/>
                </a:lnTo>
                <a:lnTo>
                  <a:pt x="16080516" y="5133"/>
                </a:lnTo>
                <a:lnTo>
                  <a:pt x="16121410" y="19748"/>
                </a:lnTo>
                <a:lnTo>
                  <a:pt x="16157516" y="42668"/>
                </a:lnTo>
                <a:lnTo>
                  <a:pt x="16187651" y="72717"/>
                </a:lnTo>
                <a:lnTo>
                  <a:pt x="16210638" y="108718"/>
                </a:lnTo>
                <a:lnTo>
                  <a:pt x="16225295" y="149494"/>
                </a:lnTo>
                <a:lnTo>
                  <a:pt x="16230443" y="193870"/>
                </a:lnTo>
                <a:lnTo>
                  <a:pt x="16230443" y="834829"/>
                </a:lnTo>
                <a:lnTo>
                  <a:pt x="16225295" y="879205"/>
                </a:lnTo>
                <a:lnTo>
                  <a:pt x="16210638" y="919981"/>
                </a:lnTo>
                <a:lnTo>
                  <a:pt x="16187651" y="955982"/>
                </a:lnTo>
                <a:lnTo>
                  <a:pt x="16157516" y="986031"/>
                </a:lnTo>
                <a:lnTo>
                  <a:pt x="16121410" y="1008951"/>
                </a:lnTo>
                <a:lnTo>
                  <a:pt x="16080516" y="1023566"/>
                </a:lnTo>
                <a:lnTo>
                  <a:pt x="16036012" y="1028699"/>
                </a:lnTo>
                <a:close/>
              </a:path>
            </a:pathLst>
          </a:custGeom>
          <a:solidFill>
            <a:srgbClr val="28059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E405712F-9386-7643-26F8-7FB625E8E206}"/>
              </a:ext>
            </a:extLst>
          </p:cNvPr>
          <p:cNvSpPr txBox="1">
            <a:spLocks/>
          </p:cNvSpPr>
          <p:nvPr/>
        </p:nvSpPr>
        <p:spPr>
          <a:xfrm>
            <a:off x="1219200" y="114300"/>
            <a:ext cx="12003881" cy="757240"/>
          </a:xfrm>
          <a:prstGeom prst="rect">
            <a:avLst/>
          </a:prstGeom>
        </p:spPr>
        <p:txBody>
          <a:bodyPr lIns="0" rIns="0" bIns="0" anchor="b">
            <a:normAutofit lnSpcReduction="10000"/>
          </a:bodyPr>
          <a:lstStyle/>
          <a:p>
            <a:pPr>
              <a:defRPr/>
            </a:pPr>
            <a:r>
              <a:rPr lang="es-ES" sz="4800" b="1" dirty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Valoración de los proyectos</a:t>
            </a:r>
          </a:p>
        </p:txBody>
      </p:sp>
      <p:grpSp>
        <p:nvGrpSpPr>
          <p:cNvPr id="11" name="object 4">
            <a:extLst>
              <a:ext uri="{FF2B5EF4-FFF2-40B4-BE49-F238E27FC236}">
                <a16:creationId xmlns:a16="http://schemas.microsoft.com/office/drawing/2014/main" id="{4B0D954D-0301-716B-1A42-D934CBA7268F}"/>
              </a:ext>
            </a:extLst>
          </p:cNvPr>
          <p:cNvGrpSpPr/>
          <p:nvPr/>
        </p:nvGrpSpPr>
        <p:grpSpPr>
          <a:xfrm>
            <a:off x="14249400" y="1714500"/>
            <a:ext cx="3733800" cy="5031587"/>
            <a:chOff x="1028700" y="1028732"/>
            <a:chExt cx="5724525" cy="8229600"/>
          </a:xfrm>
        </p:grpSpPr>
        <p:sp>
          <p:nvSpPr>
            <p:cNvPr id="12" name="object 5">
              <a:extLst>
                <a:ext uri="{FF2B5EF4-FFF2-40B4-BE49-F238E27FC236}">
                  <a16:creationId xmlns:a16="http://schemas.microsoft.com/office/drawing/2014/main" id="{54F27590-ABA2-A5F6-B276-7203628031DE}"/>
                </a:ext>
              </a:extLst>
            </p:cNvPr>
            <p:cNvSpPr/>
            <p:nvPr/>
          </p:nvSpPr>
          <p:spPr>
            <a:xfrm>
              <a:off x="1028700" y="1028732"/>
              <a:ext cx="5724525" cy="8229600"/>
            </a:xfrm>
            <a:custGeom>
              <a:avLst/>
              <a:gdLst/>
              <a:ahLst/>
              <a:cxnLst/>
              <a:rect l="l" t="t" r="r" b="b"/>
              <a:pathLst>
                <a:path w="5724525" h="8229600">
                  <a:moveTo>
                    <a:pt x="5259563" y="8229534"/>
                  </a:moveTo>
                  <a:lnTo>
                    <a:pt x="464961" y="8229534"/>
                  </a:lnTo>
                  <a:lnTo>
                    <a:pt x="417518" y="8227128"/>
                  </a:lnTo>
                  <a:lnTo>
                    <a:pt x="371424" y="8220070"/>
                  </a:lnTo>
                  <a:lnTo>
                    <a:pt x="326914" y="8208594"/>
                  </a:lnTo>
                  <a:lnTo>
                    <a:pt x="284225" y="8192937"/>
                  </a:lnTo>
                  <a:lnTo>
                    <a:pt x="243593" y="8173335"/>
                  </a:lnTo>
                  <a:lnTo>
                    <a:pt x="205255" y="8150025"/>
                  </a:lnTo>
                  <a:lnTo>
                    <a:pt x="169446" y="8123241"/>
                  </a:lnTo>
                  <a:lnTo>
                    <a:pt x="136404" y="8093222"/>
                  </a:lnTo>
                  <a:lnTo>
                    <a:pt x="106364" y="8060202"/>
                  </a:lnTo>
                  <a:lnTo>
                    <a:pt x="79563" y="8024417"/>
                  </a:lnTo>
                  <a:lnTo>
                    <a:pt x="56236" y="7986105"/>
                  </a:lnTo>
                  <a:lnTo>
                    <a:pt x="36621" y="7945501"/>
                  </a:lnTo>
                  <a:lnTo>
                    <a:pt x="20954" y="7902841"/>
                  </a:lnTo>
                  <a:lnTo>
                    <a:pt x="9470" y="7858361"/>
                  </a:lnTo>
                  <a:lnTo>
                    <a:pt x="2407" y="7812298"/>
                  </a:lnTo>
                  <a:lnTo>
                    <a:pt x="0" y="7764887"/>
                  </a:lnTo>
                  <a:lnTo>
                    <a:pt x="0" y="464646"/>
                  </a:lnTo>
                  <a:lnTo>
                    <a:pt x="2407" y="417236"/>
                  </a:lnTo>
                  <a:lnTo>
                    <a:pt x="9470" y="371173"/>
                  </a:lnTo>
                  <a:lnTo>
                    <a:pt x="20954" y="326693"/>
                  </a:lnTo>
                  <a:lnTo>
                    <a:pt x="36621" y="284033"/>
                  </a:lnTo>
                  <a:lnTo>
                    <a:pt x="56236" y="243428"/>
                  </a:lnTo>
                  <a:lnTo>
                    <a:pt x="79563" y="205116"/>
                  </a:lnTo>
                  <a:lnTo>
                    <a:pt x="106364" y="169332"/>
                  </a:lnTo>
                  <a:lnTo>
                    <a:pt x="136404" y="136312"/>
                  </a:lnTo>
                  <a:lnTo>
                    <a:pt x="169446" y="106292"/>
                  </a:lnTo>
                  <a:lnTo>
                    <a:pt x="205255" y="79509"/>
                  </a:lnTo>
                  <a:lnTo>
                    <a:pt x="243593" y="56198"/>
                  </a:lnTo>
                  <a:lnTo>
                    <a:pt x="284225" y="36596"/>
                  </a:lnTo>
                  <a:lnTo>
                    <a:pt x="326914" y="20939"/>
                  </a:lnTo>
                  <a:lnTo>
                    <a:pt x="371424" y="9464"/>
                  </a:lnTo>
                  <a:lnTo>
                    <a:pt x="417518" y="2405"/>
                  </a:lnTo>
                  <a:lnTo>
                    <a:pt x="464961" y="0"/>
                  </a:lnTo>
                  <a:lnTo>
                    <a:pt x="5259563" y="0"/>
                  </a:lnTo>
                  <a:lnTo>
                    <a:pt x="5307005" y="2405"/>
                  </a:lnTo>
                  <a:lnTo>
                    <a:pt x="5353100" y="9464"/>
                  </a:lnTo>
                  <a:lnTo>
                    <a:pt x="5397610" y="20939"/>
                  </a:lnTo>
                  <a:lnTo>
                    <a:pt x="5440299" y="36596"/>
                  </a:lnTo>
                  <a:lnTo>
                    <a:pt x="5480930" y="56198"/>
                  </a:lnTo>
                  <a:lnTo>
                    <a:pt x="5519269" y="79509"/>
                  </a:lnTo>
                  <a:lnTo>
                    <a:pt x="5555077" y="106292"/>
                  </a:lnTo>
                  <a:lnTo>
                    <a:pt x="5588120" y="136312"/>
                  </a:lnTo>
                  <a:lnTo>
                    <a:pt x="5618160" y="169332"/>
                  </a:lnTo>
                  <a:lnTo>
                    <a:pt x="5644961" y="205116"/>
                  </a:lnTo>
                  <a:lnTo>
                    <a:pt x="5668287" y="243428"/>
                  </a:lnTo>
                  <a:lnTo>
                    <a:pt x="5687902" y="284033"/>
                  </a:lnTo>
                  <a:lnTo>
                    <a:pt x="5703570" y="326693"/>
                  </a:lnTo>
                  <a:lnTo>
                    <a:pt x="5715054" y="371173"/>
                  </a:lnTo>
                  <a:lnTo>
                    <a:pt x="5722117" y="417236"/>
                  </a:lnTo>
                  <a:lnTo>
                    <a:pt x="5724524" y="464646"/>
                  </a:lnTo>
                  <a:lnTo>
                    <a:pt x="5724524" y="7764887"/>
                  </a:lnTo>
                  <a:lnTo>
                    <a:pt x="5722117" y="7812298"/>
                  </a:lnTo>
                  <a:lnTo>
                    <a:pt x="5715054" y="7858361"/>
                  </a:lnTo>
                  <a:lnTo>
                    <a:pt x="5703570" y="7902841"/>
                  </a:lnTo>
                  <a:lnTo>
                    <a:pt x="5687902" y="7945501"/>
                  </a:lnTo>
                  <a:lnTo>
                    <a:pt x="5668287" y="7986105"/>
                  </a:lnTo>
                  <a:lnTo>
                    <a:pt x="5644961" y="8024417"/>
                  </a:lnTo>
                  <a:lnTo>
                    <a:pt x="5618160" y="8060202"/>
                  </a:lnTo>
                  <a:lnTo>
                    <a:pt x="5588120" y="8093222"/>
                  </a:lnTo>
                  <a:lnTo>
                    <a:pt x="5555077" y="8123241"/>
                  </a:lnTo>
                  <a:lnTo>
                    <a:pt x="5519269" y="8150025"/>
                  </a:lnTo>
                  <a:lnTo>
                    <a:pt x="5480930" y="8173335"/>
                  </a:lnTo>
                  <a:lnTo>
                    <a:pt x="5440299" y="8192937"/>
                  </a:lnTo>
                  <a:lnTo>
                    <a:pt x="5397610" y="8208594"/>
                  </a:lnTo>
                  <a:lnTo>
                    <a:pt x="5353100" y="8220070"/>
                  </a:lnTo>
                  <a:lnTo>
                    <a:pt x="5307005" y="8227128"/>
                  </a:lnTo>
                  <a:lnTo>
                    <a:pt x="5259563" y="82295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3" name="object 6">
              <a:extLst>
                <a:ext uri="{FF2B5EF4-FFF2-40B4-BE49-F238E27FC236}">
                  <a16:creationId xmlns:a16="http://schemas.microsoft.com/office/drawing/2014/main" id="{AA817668-A5DE-53EC-3C8F-8BC281FEFB51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12095" y="1559513"/>
              <a:ext cx="4753908" cy="713086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1031</TotalTime>
  <Words>877</Words>
  <Application>Microsoft Office PowerPoint</Application>
  <PresentationFormat>Personalizado</PresentationFormat>
  <Paragraphs>87</Paragraphs>
  <Slides>11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Arial</vt:lpstr>
      <vt:lpstr>Calibri</vt:lpstr>
      <vt:lpstr>Lucida Sans Unicode</vt:lpstr>
      <vt:lpstr>Tahoma</vt:lpstr>
      <vt:lpstr>Verdana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¡Contacta con nosotros!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Jaime Fernandez Cuesta - IDEPA</dc:creator>
  <cp:lastModifiedBy>Jaime Fernández Cuesta</cp:lastModifiedBy>
  <cp:revision>83</cp:revision>
  <cp:lastPrinted>2022-07-05T12:49:43Z</cp:lastPrinted>
  <dcterms:created xsi:type="dcterms:W3CDTF">2022-05-25T08:50:21Z</dcterms:created>
  <dcterms:modified xsi:type="dcterms:W3CDTF">2022-11-02T14:50:06Z</dcterms:modified>
</cp:coreProperties>
</file>